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54"/>
  </p:notesMasterIdLst>
  <p:handoutMasterIdLst>
    <p:handoutMasterId r:id="rId55"/>
  </p:handoutMasterIdLst>
  <p:sldIdLst>
    <p:sldId id="636" r:id="rId2"/>
    <p:sldId id="748" r:id="rId3"/>
    <p:sldId id="747" r:id="rId4"/>
    <p:sldId id="735" r:id="rId5"/>
    <p:sldId id="741" r:id="rId6"/>
    <p:sldId id="742" r:id="rId7"/>
    <p:sldId id="743" r:id="rId8"/>
    <p:sldId id="744" r:id="rId9"/>
    <p:sldId id="746" r:id="rId10"/>
    <p:sldId id="745" r:id="rId11"/>
    <p:sldId id="749" r:id="rId12"/>
    <p:sldId id="750" r:id="rId13"/>
    <p:sldId id="752" r:id="rId14"/>
    <p:sldId id="753" r:id="rId15"/>
    <p:sldId id="755" r:id="rId16"/>
    <p:sldId id="756" r:id="rId17"/>
    <p:sldId id="757" r:id="rId18"/>
    <p:sldId id="758" r:id="rId19"/>
    <p:sldId id="760" r:id="rId20"/>
    <p:sldId id="762" r:id="rId21"/>
    <p:sldId id="761" r:id="rId22"/>
    <p:sldId id="763" r:id="rId23"/>
    <p:sldId id="764" r:id="rId24"/>
    <p:sldId id="767" r:id="rId25"/>
    <p:sldId id="766" r:id="rId26"/>
    <p:sldId id="769" r:id="rId27"/>
    <p:sldId id="770" r:id="rId28"/>
    <p:sldId id="768" r:id="rId29"/>
    <p:sldId id="772" r:id="rId30"/>
    <p:sldId id="771" r:id="rId31"/>
    <p:sldId id="775" r:id="rId32"/>
    <p:sldId id="777" r:id="rId33"/>
    <p:sldId id="778" r:id="rId34"/>
    <p:sldId id="779" r:id="rId35"/>
    <p:sldId id="776" r:id="rId36"/>
    <p:sldId id="781" r:id="rId37"/>
    <p:sldId id="782" r:id="rId38"/>
    <p:sldId id="780" r:id="rId39"/>
    <p:sldId id="784" r:id="rId40"/>
    <p:sldId id="785" r:id="rId41"/>
    <p:sldId id="786" r:id="rId42"/>
    <p:sldId id="783" r:id="rId43"/>
    <p:sldId id="787" r:id="rId44"/>
    <p:sldId id="789" r:id="rId45"/>
    <p:sldId id="788" r:id="rId46"/>
    <p:sldId id="791" r:id="rId47"/>
    <p:sldId id="790" r:id="rId48"/>
    <p:sldId id="759" r:id="rId49"/>
    <p:sldId id="792" r:id="rId50"/>
    <p:sldId id="793" r:id="rId51"/>
    <p:sldId id="794" r:id="rId52"/>
    <p:sldId id="733" r:id="rId53"/>
  </p:sldIdLst>
  <p:sldSz cx="12192000" cy="6858000"/>
  <p:notesSz cx="9144000" cy="6858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oman Soloman" initials="SS" lastIdx="1" clrIdx="0">
    <p:extLst>
      <p:ext uri="{19B8F6BF-5375-455C-9EA6-DF929625EA0E}">
        <p15:presenceInfo xmlns:p15="http://schemas.microsoft.com/office/powerpoint/2012/main" userId="29dff8a422dc77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CDCB"/>
    <a:srgbClr val="CC0000"/>
    <a:srgbClr val="AB0000"/>
    <a:srgbClr val="EDCDCB"/>
    <a:srgbClr val="D1EBF1"/>
    <a:srgbClr val="EBF1DE"/>
    <a:srgbClr val="F1EEF4"/>
    <a:srgbClr val="DFF5A9"/>
    <a:srgbClr val="E5F7B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5" autoAdjust="0"/>
    <p:restoredTop sz="93234" autoAdjust="0"/>
  </p:normalViewPr>
  <p:slideViewPr>
    <p:cSldViewPr>
      <p:cViewPr varScale="1">
        <p:scale>
          <a:sx n="101" d="100"/>
          <a:sy n="101" d="100"/>
        </p:scale>
        <p:origin x="870"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1848" y="5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8" Type="http://schemas.openxmlformats.org/officeDocument/2006/relationships/hyperlink" Target="https://el.wikipedia.org/wiki/%CE%91%CF%81%CF%87%CE%B5%CE%AF%CE%BF:Data_Science_storytelling.jpg" TargetMode="External"/><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commons.wikimedia.org/wiki/File:Earth_with_server.jpg" TargetMode="External"/><Relationship Id="rId1" Type="http://schemas.openxmlformats.org/officeDocument/2006/relationships/image" Target="../media/image3.jpg"/><Relationship Id="rId6" Type="http://schemas.openxmlformats.org/officeDocument/2006/relationships/hyperlink" Target="https://www.tasnimnews.com/fa/news/1395/10/29/1300159/%D8%AF%D9%88%D9%85%DB%8C%D9%86-%DA%A9%D9%86%D9%81%D8%B1%D8%A7%D9%86%D8%B3-%D9%85%D9%84%DB%8C-%D8%B3%D9%86%D8%AC%D8%B4-%D9%88-%D8%A7%D8%B1%D8%B2%D8%B4%DB%8C%D8%A7%D8%A8%DB%8C-%D8%B9%D9%84%D9%85-%D8%AF%D8%B1-%D8%A7%D8%B5%D9%81%D9%87%D8%A7%D9%86-%D8%A8%D8%B1%DA%AF%D8%B2%D8%A7%D8%B1-%D9%85%DB%8C-%D8%B4%D9%88%D8%AF" TargetMode="External"/><Relationship Id="rId5" Type="http://schemas.openxmlformats.org/officeDocument/2006/relationships/image" Target="../media/image5.jpeg"/><Relationship Id="rId4" Type="http://schemas.openxmlformats.org/officeDocument/2006/relationships/hyperlink" Target="http://juandomingofarnos.wordpress.com/2011/08/13/aprendizaje-en-red-scoop-it" TargetMode="External"/><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23B46-A4E7-412F-8805-D62CF229935E}" type="doc">
      <dgm:prSet loTypeId="urn:microsoft.com/office/officeart/2005/8/layout/hList7" loCatId="process" qsTypeId="urn:microsoft.com/office/officeart/2005/8/quickstyle/simple5" qsCatId="simple" csTypeId="urn:microsoft.com/office/officeart/2005/8/colors/colorful5" csCatId="colorful" phldr="1"/>
      <dgm:spPr/>
      <dgm:t>
        <a:bodyPr/>
        <a:lstStyle/>
        <a:p>
          <a:endParaRPr lang="zh-CN" altLang="en-US"/>
        </a:p>
      </dgm:t>
    </dgm:pt>
    <dgm:pt modelId="{B8F4CCC3-EDCE-45A2-AACB-D94CB5C77F21}">
      <dgm:prSet/>
      <dgm:spPr/>
      <dgm:t>
        <a:bodyPr/>
        <a:lstStyle/>
        <a:p>
          <a:pPr rtl="0"/>
          <a:r>
            <a:rPr lang="en-US" b="1" dirty="0"/>
            <a:t>Tableau</a:t>
          </a:r>
          <a:r>
            <a:rPr lang="zh-CN" b="1" dirty="0"/>
            <a:t>数据故事化流程</a:t>
          </a:r>
        </a:p>
      </dgm:t>
    </dgm:pt>
    <dgm:pt modelId="{4E7BD9F4-04C5-4034-8D5E-09B49FCA7F97}" type="parTrans" cxnId="{100BED2B-AA5A-4B94-AF0C-39A3A485308E}">
      <dgm:prSet/>
      <dgm:spPr/>
      <dgm:t>
        <a:bodyPr/>
        <a:lstStyle/>
        <a:p>
          <a:endParaRPr lang="zh-CN" altLang="en-US" b="1"/>
        </a:p>
      </dgm:t>
    </dgm:pt>
    <dgm:pt modelId="{B60928DA-64BB-437F-9723-452D5ECF4319}" type="sibTrans" cxnId="{100BED2B-AA5A-4B94-AF0C-39A3A485308E}">
      <dgm:prSet/>
      <dgm:spPr/>
      <dgm:t>
        <a:bodyPr/>
        <a:lstStyle/>
        <a:p>
          <a:endParaRPr lang="zh-CN" altLang="en-US" b="1"/>
        </a:p>
      </dgm:t>
    </dgm:pt>
    <dgm:pt modelId="{24602B6A-AC06-4344-83E9-1F8605A09467}">
      <dgm:prSet/>
      <dgm:spPr/>
      <dgm:t>
        <a:bodyPr/>
        <a:lstStyle/>
        <a:p>
          <a:pPr rtl="0"/>
          <a:r>
            <a:rPr lang="zh-CN" b="1" dirty="0"/>
            <a:t>数据故事的需求分析</a:t>
          </a:r>
        </a:p>
      </dgm:t>
    </dgm:pt>
    <dgm:pt modelId="{F43C8191-8047-410C-BE6A-2F758AC79B0B}" type="parTrans" cxnId="{3DFC580F-48F8-46AA-B6EF-60D8E9A8218E}">
      <dgm:prSet/>
      <dgm:spPr/>
      <dgm:t>
        <a:bodyPr/>
        <a:lstStyle/>
        <a:p>
          <a:endParaRPr lang="zh-CN" altLang="en-US" b="1"/>
        </a:p>
      </dgm:t>
    </dgm:pt>
    <dgm:pt modelId="{FC74D54C-149E-4785-A2C2-F1D89EED4EFE}" type="sibTrans" cxnId="{3DFC580F-48F8-46AA-B6EF-60D8E9A8218E}">
      <dgm:prSet/>
      <dgm:spPr/>
      <dgm:t>
        <a:bodyPr/>
        <a:lstStyle/>
        <a:p>
          <a:endParaRPr lang="zh-CN" altLang="en-US" b="1"/>
        </a:p>
      </dgm:t>
    </dgm:pt>
    <dgm:pt modelId="{C02A8D88-2E72-4B1C-B97A-CFFA5B86078A}">
      <dgm:prSet/>
      <dgm:spPr/>
      <dgm:t>
        <a:bodyPr/>
        <a:lstStyle/>
        <a:p>
          <a:pPr rtl="0"/>
          <a:r>
            <a:rPr lang="zh-CN" b="1" dirty="0"/>
            <a:t>数据故事的设计</a:t>
          </a:r>
        </a:p>
      </dgm:t>
    </dgm:pt>
    <dgm:pt modelId="{F0CFABDF-4211-4092-A46E-ABE883890C9E}" type="parTrans" cxnId="{F5D08E6E-86CD-4140-B7DB-7AB69FC86587}">
      <dgm:prSet/>
      <dgm:spPr/>
      <dgm:t>
        <a:bodyPr/>
        <a:lstStyle/>
        <a:p>
          <a:endParaRPr lang="zh-CN" altLang="en-US" b="1"/>
        </a:p>
      </dgm:t>
    </dgm:pt>
    <dgm:pt modelId="{D26AA930-5685-43E9-B85A-4486C14F0660}" type="sibTrans" cxnId="{F5D08E6E-86CD-4140-B7DB-7AB69FC86587}">
      <dgm:prSet/>
      <dgm:spPr/>
      <dgm:t>
        <a:bodyPr/>
        <a:lstStyle/>
        <a:p>
          <a:endParaRPr lang="zh-CN" altLang="en-US" b="1"/>
        </a:p>
      </dgm:t>
    </dgm:pt>
    <dgm:pt modelId="{F9C1C32C-6080-4E0F-9DFD-3B715888AD5A}">
      <dgm:prSet/>
      <dgm:spPr/>
      <dgm:t>
        <a:bodyPr/>
        <a:lstStyle/>
        <a:p>
          <a:pPr rtl="0"/>
          <a:r>
            <a:rPr lang="zh-CN" b="1" dirty="0"/>
            <a:t>数据故事的生成</a:t>
          </a:r>
        </a:p>
      </dgm:t>
    </dgm:pt>
    <dgm:pt modelId="{6D4F4CFE-BFF9-46EC-8F6A-0AA2EDE1F0FD}" type="parTrans" cxnId="{9F815B32-1ED5-4084-9132-BDE9A6D61BAE}">
      <dgm:prSet/>
      <dgm:spPr/>
      <dgm:t>
        <a:bodyPr/>
        <a:lstStyle/>
        <a:p>
          <a:endParaRPr lang="zh-CN" altLang="en-US" b="1"/>
        </a:p>
      </dgm:t>
    </dgm:pt>
    <dgm:pt modelId="{2069C66A-C835-44EF-8DA4-35D6B4A7B50D}" type="sibTrans" cxnId="{9F815B32-1ED5-4084-9132-BDE9A6D61BAE}">
      <dgm:prSet/>
      <dgm:spPr/>
      <dgm:t>
        <a:bodyPr/>
        <a:lstStyle/>
        <a:p>
          <a:endParaRPr lang="zh-CN" altLang="en-US" b="1"/>
        </a:p>
      </dgm:t>
    </dgm:pt>
    <dgm:pt modelId="{8F95F348-34F6-8646-B486-BE21CA0B558F}">
      <dgm:prSet/>
      <dgm:spPr/>
      <dgm:t>
        <a:bodyPr/>
        <a:lstStyle/>
        <a:p>
          <a:endParaRPr lang="zh-CN" altLang="en-US"/>
        </a:p>
      </dgm:t>
    </dgm:pt>
    <dgm:pt modelId="{96992662-ECAE-4548-A72E-864579EBB821}" type="parTrans" cxnId="{AE52C96C-14A0-5A43-A148-0DC862758FE2}">
      <dgm:prSet/>
      <dgm:spPr/>
      <dgm:t>
        <a:bodyPr/>
        <a:lstStyle/>
        <a:p>
          <a:endParaRPr lang="zh-CN" altLang="en-US"/>
        </a:p>
      </dgm:t>
    </dgm:pt>
    <dgm:pt modelId="{E46EB021-CC56-A949-976B-DD8ABC08116C}" type="sibTrans" cxnId="{AE52C96C-14A0-5A43-A148-0DC862758FE2}">
      <dgm:prSet/>
      <dgm:spPr/>
      <dgm:t>
        <a:bodyPr/>
        <a:lstStyle/>
        <a:p>
          <a:endParaRPr lang="zh-CN" altLang="en-US"/>
        </a:p>
      </dgm:t>
    </dgm:pt>
    <dgm:pt modelId="{8B0CD4C3-770B-4C36-B583-58244FB3BD6C}" type="pres">
      <dgm:prSet presAssocID="{77123B46-A4E7-412F-8805-D62CF229935E}" presName="Name0" presStyleCnt="0">
        <dgm:presLayoutVars>
          <dgm:dir/>
          <dgm:resizeHandles val="exact"/>
        </dgm:presLayoutVars>
      </dgm:prSet>
      <dgm:spPr/>
    </dgm:pt>
    <dgm:pt modelId="{D83DDF26-F72B-4630-BEBC-5198B5124E96}" type="pres">
      <dgm:prSet presAssocID="{77123B46-A4E7-412F-8805-D62CF229935E}" presName="fgShape" presStyleLbl="fgShp" presStyleIdx="0" presStyleCnt="1"/>
      <dgm:spPr/>
    </dgm:pt>
    <dgm:pt modelId="{8A41CF35-BD96-4879-9C14-248F34E5A987}" type="pres">
      <dgm:prSet presAssocID="{77123B46-A4E7-412F-8805-D62CF229935E}" presName="linComp" presStyleCnt="0"/>
      <dgm:spPr/>
    </dgm:pt>
    <dgm:pt modelId="{F9A6BF00-DE9E-41D9-86F5-3EC2BA04D5EE}" type="pres">
      <dgm:prSet presAssocID="{B8F4CCC3-EDCE-45A2-AACB-D94CB5C77F21}" presName="compNode" presStyleCnt="0"/>
      <dgm:spPr/>
    </dgm:pt>
    <dgm:pt modelId="{C5C8A3DA-539C-4E3C-AE8C-CCF2A38CCE3F}" type="pres">
      <dgm:prSet presAssocID="{B8F4CCC3-EDCE-45A2-AACB-D94CB5C77F21}" presName="bkgdShape" presStyleLbl="node1" presStyleIdx="0" presStyleCnt="5"/>
      <dgm:spPr/>
    </dgm:pt>
    <dgm:pt modelId="{2E632D04-0E4D-4AD1-8FA2-0023591FB85B}" type="pres">
      <dgm:prSet presAssocID="{B8F4CCC3-EDCE-45A2-AACB-D94CB5C77F21}" presName="nodeTx" presStyleLbl="node1" presStyleIdx="0" presStyleCnt="5">
        <dgm:presLayoutVars>
          <dgm:bulletEnabled val="1"/>
        </dgm:presLayoutVars>
      </dgm:prSet>
      <dgm:spPr/>
    </dgm:pt>
    <dgm:pt modelId="{226FFF12-6DF8-40BD-9A39-87226C5BC830}" type="pres">
      <dgm:prSet presAssocID="{B8F4CCC3-EDCE-45A2-AACB-D94CB5C77F21}" presName="invisiNode" presStyleLbl="node1" presStyleIdx="0" presStyleCnt="5"/>
      <dgm:spPr/>
    </dgm:pt>
    <dgm:pt modelId="{DDD7E12D-F1FB-4FB8-91DA-AB80413C3B70}" type="pres">
      <dgm:prSet presAssocID="{B8F4CCC3-EDCE-45A2-AACB-D94CB5C77F21}" presName="imagNode" presStyleLbl="fgImgPlace1" presStyleIdx="0" presStyleCnt="5"/>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17000" r="-17000"/>
          </a:stretch>
        </a:blipFill>
      </dgm:spPr>
    </dgm:pt>
    <dgm:pt modelId="{056F7EDD-0662-4839-AA06-96E1D6919294}" type="pres">
      <dgm:prSet presAssocID="{B60928DA-64BB-437F-9723-452D5ECF4319}" presName="sibTrans" presStyleLbl="sibTrans2D1" presStyleIdx="0" presStyleCnt="0"/>
      <dgm:spPr/>
    </dgm:pt>
    <dgm:pt modelId="{A55F84D2-BA57-4A03-BA10-56551A445C17}" type="pres">
      <dgm:prSet presAssocID="{24602B6A-AC06-4344-83E9-1F8605A09467}" presName="compNode" presStyleCnt="0"/>
      <dgm:spPr/>
    </dgm:pt>
    <dgm:pt modelId="{DA59F893-5610-4FF2-AEA6-78093C427B00}" type="pres">
      <dgm:prSet presAssocID="{24602B6A-AC06-4344-83E9-1F8605A09467}" presName="bkgdShape" presStyleLbl="node1" presStyleIdx="1" presStyleCnt="5"/>
      <dgm:spPr/>
    </dgm:pt>
    <dgm:pt modelId="{232D0081-61DB-4D5A-8031-F25F501CAF2F}" type="pres">
      <dgm:prSet presAssocID="{24602B6A-AC06-4344-83E9-1F8605A09467}" presName="nodeTx" presStyleLbl="node1" presStyleIdx="1" presStyleCnt="5">
        <dgm:presLayoutVars>
          <dgm:bulletEnabled val="1"/>
        </dgm:presLayoutVars>
      </dgm:prSet>
      <dgm:spPr/>
    </dgm:pt>
    <dgm:pt modelId="{4C7F43AF-92A0-47D6-8ED0-55D6E4572DF0}" type="pres">
      <dgm:prSet presAssocID="{24602B6A-AC06-4344-83E9-1F8605A09467}" presName="invisiNode" presStyleLbl="node1" presStyleIdx="1" presStyleCnt="5"/>
      <dgm:spPr/>
    </dgm:pt>
    <dgm:pt modelId="{A4DAE783-FE56-4563-AC64-AE86422C5F53}" type="pres">
      <dgm:prSet presAssocID="{24602B6A-AC06-4344-83E9-1F8605A09467}" presName="imagNode" presStyleLbl="fgImgPlace1" presStyleIdx="1" presStyleCnt="5"/>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17000" r="-17000"/>
          </a:stretch>
        </a:blipFill>
      </dgm:spPr>
    </dgm:pt>
    <dgm:pt modelId="{E27D06E8-A66C-4241-8DD0-4F907ED7E75B}" type="pres">
      <dgm:prSet presAssocID="{FC74D54C-149E-4785-A2C2-F1D89EED4EFE}" presName="sibTrans" presStyleLbl="sibTrans2D1" presStyleIdx="0" presStyleCnt="0"/>
      <dgm:spPr/>
    </dgm:pt>
    <dgm:pt modelId="{D1E65AAC-9205-45D8-9357-FEE9F6B7010F}" type="pres">
      <dgm:prSet presAssocID="{C02A8D88-2E72-4B1C-B97A-CFFA5B86078A}" presName="compNode" presStyleCnt="0"/>
      <dgm:spPr/>
    </dgm:pt>
    <dgm:pt modelId="{C3948280-F4D4-42BB-9093-C7B4EFEDE1AB}" type="pres">
      <dgm:prSet presAssocID="{C02A8D88-2E72-4B1C-B97A-CFFA5B86078A}" presName="bkgdShape" presStyleLbl="node1" presStyleIdx="2" presStyleCnt="5"/>
      <dgm:spPr/>
    </dgm:pt>
    <dgm:pt modelId="{ADA4ED7F-617B-4384-8A81-6D05755D9427}" type="pres">
      <dgm:prSet presAssocID="{C02A8D88-2E72-4B1C-B97A-CFFA5B86078A}" presName="nodeTx" presStyleLbl="node1" presStyleIdx="2" presStyleCnt="5">
        <dgm:presLayoutVars>
          <dgm:bulletEnabled val="1"/>
        </dgm:presLayoutVars>
      </dgm:prSet>
      <dgm:spPr/>
    </dgm:pt>
    <dgm:pt modelId="{3313A64A-A956-4E74-9D1F-18ACA5CAA5A2}" type="pres">
      <dgm:prSet presAssocID="{C02A8D88-2E72-4B1C-B97A-CFFA5B86078A}" presName="invisiNode" presStyleLbl="node1" presStyleIdx="2" presStyleCnt="5"/>
      <dgm:spPr/>
    </dgm:pt>
    <dgm:pt modelId="{74F2A69C-0462-4E84-8F17-0BF92A02E079}" type="pres">
      <dgm:prSet presAssocID="{C02A8D88-2E72-4B1C-B97A-CFFA5B86078A}" presName="imagNode" presStyleLbl="fgImgPlace1" presStyleIdx="2" presStyleCnt="5"/>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2000" r="-22000"/>
          </a:stretch>
        </a:blipFill>
      </dgm:spPr>
    </dgm:pt>
    <dgm:pt modelId="{C47A0595-70BA-43E7-985A-AFFA0D4418B6}" type="pres">
      <dgm:prSet presAssocID="{D26AA930-5685-43E9-B85A-4486C14F0660}" presName="sibTrans" presStyleLbl="sibTrans2D1" presStyleIdx="0" presStyleCnt="0"/>
      <dgm:spPr/>
    </dgm:pt>
    <dgm:pt modelId="{0E694F35-EB4A-4D33-8F4A-F5C176EA597C}" type="pres">
      <dgm:prSet presAssocID="{F9C1C32C-6080-4E0F-9DFD-3B715888AD5A}" presName="compNode" presStyleCnt="0"/>
      <dgm:spPr/>
    </dgm:pt>
    <dgm:pt modelId="{AF0414BF-B623-49E0-8D2E-E64753E53627}" type="pres">
      <dgm:prSet presAssocID="{F9C1C32C-6080-4E0F-9DFD-3B715888AD5A}" presName="bkgdShape" presStyleLbl="node1" presStyleIdx="3" presStyleCnt="5"/>
      <dgm:spPr/>
    </dgm:pt>
    <dgm:pt modelId="{5D15808B-5C6F-4F7A-9251-627B01911535}" type="pres">
      <dgm:prSet presAssocID="{F9C1C32C-6080-4E0F-9DFD-3B715888AD5A}" presName="nodeTx" presStyleLbl="node1" presStyleIdx="3" presStyleCnt="5">
        <dgm:presLayoutVars>
          <dgm:bulletEnabled val="1"/>
        </dgm:presLayoutVars>
      </dgm:prSet>
      <dgm:spPr/>
    </dgm:pt>
    <dgm:pt modelId="{555C1204-1F60-4419-858C-F55B8D2A5F1C}" type="pres">
      <dgm:prSet presAssocID="{F9C1C32C-6080-4E0F-9DFD-3B715888AD5A}" presName="invisiNode" presStyleLbl="node1" presStyleIdx="3" presStyleCnt="5"/>
      <dgm:spPr/>
    </dgm:pt>
    <dgm:pt modelId="{A257C0E1-4DE2-43C1-8B1C-2D7B2DCD3EEF}" type="pres">
      <dgm:prSet presAssocID="{F9C1C32C-6080-4E0F-9DFD-3B715888AD5A}" presName="imagNode" presStyleLbl="fgImgPlace1" presStyleIdx="3" presStyleCnt="5"/>
      <dgm:spPr>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4000" r="-4000"/>
          </a:stretch>
        </a:blipFill>
      </dgm:spPr>
    </dgm:pt>
    <dgm:pt modelId="{B6487C78-57EF-DF4D-83D5-0965CDC2CB2C}" type="pres">
      <dgm:prSet presAssocID="{2069C66A-C835-44EF-8DA4-35D6B4A7B50D}" presName="sibTrans" presStyleLbl="sibTrans2D1" presStyleIdx="0" presStyleCnt="0"/>
      <dgm:spPr/>
    </dgm:pt>
    <dgm:pt modelId="{9618B55A-0D9C-C34F-9009-95B98ACA83D2}" type="pres">
      <dgm:prSet presAssocID="{8F95F348-34F6-8646-B486-BE21CA0B558F}" presName="compNode" presStyleCnt="0"/>
      <dgm:spPr/>
    </dgm:pt>
    <dgm:pt modelId="{74919B55-F933-9D49-A07D-46FE047DA095}" type="pres">
      <dgm:prSet presAssocID="{8F95F348-34F6-8646-B486-BE21CA0B558F}" presName="bkgdShape" presStyleLbl="node1" presStyleIdx="4" presStyleCnt="5"/>
      <dgm:spPr/>
    </dgm:pt>
    <dgm:pt modelId="{237B77BB-06F8-0241-A713-DC68D4AD8E40}" type="pres">
      <dgm:prSet presAssocID="{8F95F348-34F6-8646-B486-BE21CA0B558F}" presName="nodeTx" presStyleLbl="node1" presStyleIdx="4" presStyleCnt="5">
        <dgm:presLayoutVars>
          <dgm:bulletEnabled val="1"/>
        </dgm:presLayoutVars>
      </dgm:prSet>
      <dgm:spPr/>
    </dgm:pt>
    <dgm:pt modelId="{6B31075B-9BFD-5948-A98C-26AA8EE60BBF}" type="pres">
      <dgm:prSet presAssocID="{8F95F348-34F6-8646-B486-BE21CA0B558F}" presName="invisiNode" presStyleLbl="node1" presStyleIdx="4" presStyleCnt="5"/>
      <dgm:spPr/>
    </dgm:pt>
    <dgm:pt modelId="{18F1C119-C4CF-3543-897B-D4CCA5D8F661}" type="pres">
      <dgm:prSet presAssocID="{8F95F348-34F6-8646-B486-BE21CA0B558F}"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Lst>
          </a:blip>
          <a:srcRect/>
          <a:stretch>
            <a:fillRect l="-11000" r="-11000"/>
          </a:stretch>
        </a:blipFill>
      </dgm:spPr>
    </dgm:pt>
  </dgm:ptLst>
  <dgm:cxnLst>
    <dgm:cxn modelId="{3CDE8B08-3F33-874A-9D8C-83F8324B5AA1}" type="presOf" srcId="{8F95F348-34F6-8646-B486-BE21CA0B558F}" destId="{237B77BB-06F8-0241-A713-DC68D4AD8E40}" srcOrd="1" destOrd="0" presId="urn:microsoft.com/office/officeart/2005/8/layout/hList7"/>
    <dgm:cxn modelId="{3DFC580F-48F8-46AA-B6EF-60D8E9A8218E}" srcId="{77123B46-A4E7-412F-8805-D62CF229935E}" destId="{24602B6A-AC06-4344-83E9-1F8605A09467}" srcOrd="1" destOrd="0" parTransId="{F43C8191-8047-410C-BE6A-2F758AC79B0B}" sibTransId="{FC74D54C-149E-4785-A2C2-F1D89EED4EFE}"/>
    <dgm:cxn modelId="{19CF1A12-AF64-4E98-B940-C33D45B28E63}" type="presOf" srcId="{F9C1C32C-6080-4E0F-9DFD-3B715888AD5A}" destId="{AF0414BF-B623-49E0-8D2E-E64753E53627}" srcOrd="0" destOrd="0" presId="urn:microsoft.com/office/officeart/2005/8/layout/hList7"/>
    <dgm:cxn modelId="{D9CEAE21-2632-486E-939F-255FF4D7FD7E}" type="presOf" srcId="{B60928DA-64BB-437F-9723-452D5ECF4319}" destId="{056F7EDD-0662-4839-AA06-96E1D6919294}" srcOrd="0" destOrd="0" presId="urn:microsoft.com/office/officeart/2005/8/layout/hList7"/>
    <dgm:cxn modelId="{100BED2B-AA5A-4B94-AF0C-39A3A485308E}" srcId="{77123B46-A4E7-412F-8805-D62CF229935E}" destId="{B8F4CCC3-EDCE-45A2-AACB-D94CB5C77F21}" srcOrd="0" destOrd="0" parTransId="{4E7BD9F4-04C5-4034-8D5E-09B49FCA7F97}" sibTransId="{B60928DA-64BB-437F-9723-452D5ECF4319}"/>
    <dgm:cxn modelId="{9F815B32-1ED5-4084-9132-BDE9A6D61BAE}" srcId="{77123B46-A4E7-412F-8805-D62CF229935E}" destId="{F9C1C32C-6080-4E0F-9DFD-3B715888AD5A}" srcOrd="3" destOrd="0" parTransId="{6D4F4CFE-BFF9-46EC-8F6A-0AA2EDE1F0FD}" sibTransId="{2069C66A-C835-44EF-8DA4-35D6B4A7B50D}"/>
    <dgm:cxn modelId="{C7573C62-FEEB-456F-9915-3E2410E60D88}" type="presOf" srcId="{C02A8D88-2E72-4B1C-B97A-CFFA5B86078A}" destId="{C3948280-F4D4-42BB-9093-C7B4EFEDE1AB}" srcOrd="0" destOrd="0" presId="urn:microsoft.com/office/officeart/2005/8/layout/hList7"/>
    <dgm:cxn modelId="{AE52C96C-14A0-5A43-A148-0DC862758FE2}" srcId="{77123B46-A4E7-412F-8805-D62CF229935E}" destId="{8F95F348-34F6-8646-B486-BE21CA0B558F}" srcOrd="4" destOrd="0" parTransId="{96992662-ECAE-4548-A72E-864579EBB821}" sibTransId="{E46EB021-CC56-A949-976B-DD8ABC08116C}"/>
    <dgm:cxn modelId="{F5D08E6E-86CD-4140-B7DB-7AB69FC86587}" srcId="{77123B46-A4E7-412F-8805-D62CF229935E}" destId="{C02A8D88-2E72-4B1C-B97A-CFFA5B86078A}" srcOrd="2" destOrd="0" parTransId="{F0CFABDF-4211-4092-A46E-ABE883890C9E}" sibTransId="{D26AA930-5685-43E9-B85A-4486C14F0660}"/>
    <dgm:cxn modelId="{2631E371-BEFB-3246-889E-2609631B46CE}" type="presOf" srcId="{2069C66A-C835-44EF-8DA4-35D6B4A7B50D}" destId="{B6487C78-57EF-DF4D-83D5-0965CDC2CB2C}" srcOrd="0" destOrd="0" presId="urn:microsoft.com/office/officeart/2005/8/layout/hList7"/>
    <dgm:cxn modelId="{AA96647D-D1D4-4BD7-9D83-FC83DA1DE151}" type="presOf" srcId="{77123B46-A4E7-412F-8805-D62CF229935E}" destId="{8B0CD4C3-770B-4C36-B583-58244FB3BD6C}" srcOrd="0" destOrd="0" presId="urn:microsoft.com/office/officeart/2005/8/layout/hList7"/>
    <dgm:cxn modelId="{0AD6068A-5094-408C-84F9-E34369F0851E}" type="presOf" srcId="{D26AA930-5685-43E9-B85A-4486C14F0660}" destId="{C47A0595-70BA-43E7-985A-AFFA0D4418B6}" srcOrd="0" destOrd="0" presId="urn:microsoft.com/office/officeart/2005/8/layout/hList7"/>
    <dgm:cxn modelId="{6DB82590-20EA-4C41-B1B7-38F294B27B33}" type="presOf" srcId="{B8F4CCC3-EDCE-45A2-AACB-D94CB5C77F21}" destId="{2E632D04-0E4D-4AD1-8FA2-0023591FB85B}" srcOrd="1" destOrd="0" presId="urn:microsoft.com/office/officeart/2005/8/layout/hList7"/>
    <dgm:cxn modelId="{F23E629D-F69D-8C48-A020-02199D5F1F74}" type="presOf" srcId="{8F95F348-34F6-8646-B486-BE21CA0B558F}" destId="{74919B55-F933-9D49-A07D-46FE047DA095}" srcOrd="0" destOrd="0" presId="urn:microsoft.com/office/officeart/2005/8/layout/hList7"/>
    <dgm:cxn modelId="{10E160A2-A721-4424-92CE-0E42EA150E39}" type="presOf" srcId="{B8F4CCC3-EDCE-45A2-AACB-D94CB5C77F21}" destId="{C5C8A3DA-539C-4E3C-AE8C-CCF2A38CCE3F}" srcOrd="0" destOrd="0" presId="urn:microsoft.com/office/officeart/2005/8/layout/hList7"/>
    <dgm:cxn modelId="{336A6FAF-7BB5-4F69-88AE-1DDD398D9AAA}" type="presOf" srcId="{F9C1C32C-6080-4E0F-9DFD-3B715888AD5A}" destId="{5D15808B-5C6F-4F7A-9251-627B01911535}" srcOrd="1" destOrd="0" presId="urn:microsoft.com/office/officeart/2005/8/layout/hList7"/>
    <dgm:cxn modelId="{5008FABA-EB74-4CC0-AB5C-C53EF7933829}" type="presOf" srcId="{C02A8D88-2E72-4B1C-B97A-CFFA5B86078A}" destId="{ADA4ED7F-617B-4384-8A81-6D05755D9427}" srcOrd="1" destOrd="0" presId="urn:microsoft.com/office/officeart/2005/8/layout/hList7"/>
    <dgm:cxn modelId="{844EADF2-F1CB-4D77-8014-EAD64A36F243}" type="presOf" srcId="{24602B6A-AC06-4344-83E9-1F8605A09467}" destId="{232D0081-61DB-4D5A-8031-F25F501CAF2F}" srcOrd="1" destOrd="0" presId="urn:microsoft.com/office/officeart/2005/8/layout/hList7"/>
    <dgm:cxn modelId="{5037CAF3-6B5B-4313-B8E3-8A24BD17D2A4}" type="presOf" srcId="{24602B6A-AC06-4344-83E9-1F8605A09467}" destId="{DA59F893-5610-4FF2-AEA6-78093C427B00}" srcOrd="0" destOrd="0" presId="urn:microsoft.com/office/officeart/2005/8/layout/hList7"/>
    <dgm:cxn modelId="{ED1AECFA-571F-4727-974F-1D3A802A677F}" type="presOf" srcId="{FC74D54C-149E-4785-A2C2-F1D89EED4EFE}" destId="{E27D06E8-A66C-4241-8DD0-4F907ED7E75B}" srcOrd="0" destOrd="0" presId="urn:microsoft.com/office/officeart/2005/8/layout/hList7"/>
    <dgm:cxn modelId="{8A8C4EDC-C469-4599-BDA8-779AD09DCE7E}" type="presParOf" srcId="{8B0CD4C3-770B-4C36-B583-58244FB3BD6C}" destId="{D83DDF26-F72B-4630-BEBC-5198B5124E96}" srcOrd="0" destOrd="0" presId="urn:microsoft.com/office/officeart/2005/8/layout/hList7"/>
    <dgm:cxn modelId="{2FC3C726-428C-4007-B450-92AB9312A413}" type="presParOf" srcId="{8B0CD4C3-770B-4C36-B583-58244FB3BD6C}" destId="{8A41CF35-BD96-4879-9C14-248F34E5A987}" srcOrd="1" destOrd="0" presId="urn:microsoft.com/office/officeart/2005/8/layout/hList7"/>
    <dgm:cxn modelId="{45C4C060-520B-4F1F-BC00-ECA23071919A}" type="presParOf" srcId="{8A41CF35-BD96-4879-9C14-248F34E5A987}" destId="{F9A6BF00-DE9E-41D9-86F5-3EC2BA04D5EE}" srcOrd="0" destOrd="0" presId="urn:microsoft.com/office/officeart/2005/8/layout/hList7"/>
    <dgm:cxn modelId="{98A37A2E-34D5-4F4F-B1E6-5B878D18A8EF}" type="presParOf" srcId="{F9A6BF00-DE9E-41D9-86F5-3EC2BA04D5EE}" destId="{C5C8A3DA-539C-4E3C-AE8C-CCF2A38CCE3F}" srcOrd="0" destOrd="0" presId="urn:microsoft.com/office/officeart/2005/8/layout/hList7"/>
    <dgm:cxn modelId="{4F01259F-0E54-48E1-AE38-776E21C36477}" type="presParOf" srcId="{F9A6BF00-DE9E-41D9-86F5-3EC2BA04D5EE}" destId="{2E632D04-0E4D-4AD1-8FA2-0023591FB85B}" srcOrd="1" destOrd="0" presId="urn:microsoft.com/office/officeart/2005/8/layout/hList7"/>
    <dgm:cxn modelId="{3305D426-F9F4-4159-A182-4A8D444A82A9}" type="presParOf" srcId="{F9A6BF00-DE9E-41D9-86F5-3EC2BA04D5EE}" destId="{226FFF12-6DF8-40BD-9A39-87226C5BC830}" srcOrd="2" destOrd="0" presId="urn:microsoft.com/office/officeart/2005/8/layout/hList7"/>
    <dgm:cxn modelId="{1F335E26-0255-46AC-AF4B-91A37EC99D74}" type="presParOf" srcId="{F9A6BF00-DE9E-41D9-86F5-3EC2BA04D5EE}" destId="{DDD7E12D-F1FB-4FB8-91DA-AB80413C3B70}" srcOrd="3" destOrd="0" presId="urn:microsoft.com/office/officeart/2005/8/layout/hList7"/>
    <dgm:cxn modelId="{2DD23E0E-93D6-4A03-A1C4-75574D5BE87F}" type="presParOf" srcId="{8A41CF35-BD96-4879-9C14-248F34E5A987}" destId="{056F7EDD-0662-4839-AA06-96E1D6919294}" srcOrd="1" destOrd="0" presId="urn:microsoft.com/office/officeart/2005/8/layout/hList7"/>
    <dgm:cxn modelId="{BD285FF6-D4DB-452A-ACCF-83853AFE9DF0}" type="presParOf" srcId="{8A41CF35-BD96-4879-9C14-248F34E5A987}" destId="{A55F84D2-BA57-4A03-BA10-56551A445C17}" srcOrd="2" destOrd="0" presId="urn:microsoft.com/office/officeart/2005/8/layout/hList7"/>
    <dgm:cxn modelId="{F11D43D6-41C2-4B60-9C00-2BEF8AD3C9D2}" type="presParOf" srcId="{A55F84D2-BA57-4A03-BA10-56551A445C17}" destId="{DA59F893-5610-4FF2-AEA6-78093C427B00}" srcOrd="0" destOrd="0" presId="urn:microsoft.com/office/officeart/2005/8/layout/hList7"/>
    <dgm:cxn modelId="{1D84AD7D-4273-4AE1-8E1A-D96453371415}" type="presParOf" srcId="{A55F84D2-BA57-4A03-BA10-56551A445C17}" destId="{232D0081-61DB-4D5A-8031-F25F501CAF2F}" srcOrd="1" destOrd="0" presId="urn:microsoft.com/office/officeart/2005/8/layout/hList7"/>
    <dgm:cxn modelId="{2E2FD6A4-D17E-4B5D-B255-081887078081}" type="presParOf" srcId="{A55F84D2-BA57-4A03-BA10-56551A445C17}" destId="{4C7F43AF-92A0-47D6-8ED0-55D6E4572DF0}" srcOrd="2" destOrd="0" presId="urn:microsoft.com/office/officeart/2005/8/layout/hList7"/>
    <dgm:cxn modelId="{A87A413C-BD05-4BA5-B7A6-B0DE3D318810}" type="presParOf" srcId="{A55F84D2-BA57-4A03-BA10-56551A445C17}" destId="{A4DAE783-FE56-4563-AC64-AE86422C5F53}" srcOrd="3" destOrd="0" presId="urn:microsoft.com/office/officeart/2005/8/layout/hList7"/>
    <dgm:cxn modelId="{661CB756-7DE4-4A5D-91AC-0C08B888BAE7}" type="presParOf" srcId="{8A41CF35-BD96-4879-9C14-248F34E5A987}" destId="{E27D06E8-A66C-4241-8DD0-4F907ED7E75B}" srcOrd="3" destOrd="0" presId="urn:microsoft.com/office/officeart/2005/8/layout/hList7"/>
    <dgm:cxn modelId="{46D7D8BB-8958-40C1-A0CF-D03531EA4D8C}" type="presParOf" srcId="{8A41CF35-BD96-4879-9C14-248F34E5A987}" destId="{D1E65AAC-9205-45D8-9357-FEE9F6B7010F}" srcOrd="4" destOrd="0" presId="urn:microsoft.com/office/officeart/2005/8/layout/hList7"/>
    <dgm:cxn modelId="{6A5F64FF-D2B3-401B-BE8C-3E269D105542}" type="presParOf" srcId="{D1E65AAC-9205-45D8-9357-FEE9F6B7010F}" destId="{C3948280-F4D4-42BB-9093-C7B4EFEDE1AB}" srcOrd="0" destOrd="0" presId="urn:microsoft.com/office/officeart/2005/8/layout/hList7"/>
    <dgm:cxn modelId="{AC43BB38-F76C-4CC1-A511-02B75D917F9A}" type="presParOf" srcId="{D1E65AAC-9205-45D8-9357-FEE9F6B7010F}" destId="{ADA4ED7F-617B-4384-8A81-6D05755D9427}" srcOrd="1" destOrd="0" presId="urn:microsoft.com/office/officeart/2005/8/layout/hList7"/>
    <dgm:cxn modelId="{76B96C26-2E09-4836-80ED-A6B0AC7A6062}" type="presParOf" srcId="{D1E65AAC-9205-45D8-9357-FEE9F6B7010F}" destId="{3313A64A-A956-4E74-9D1F-18ACA5CAA5A2}" srcOrd="2" destOrd="0" presId="urn:microsoft.com/office/officeart/2005/8/layout/hList7"/>
    <dgm:cxn modelId="{E1185735-1E82-48A7-9722-71CA15A7AFB2}" type="presParOf" srcId="{D1E65AAC-9205-45D8-9357-FEE9F6B7010F}" destId="{74F2A69C-0462-4E84-8F17-0BF92A02E079}" srcOrd="3" destOrd="0" presId="urn:microsoft.com/office/officeart/2005/8/layout/hList7"/>
    <dgm:cxn modelId="{3A8CE890-509C-4F35-9EB3-D56C6F2BB30F}" type="presParOf" srcId="{8A41CF35-BD96-4879-9C14-248F34E5A987}" destId="{C47A0595-70BA-43E7-985A-AFFA0D4418B6}" srcOrd="5" destOrd="0" presId="urn:microsoft.com/office/officeart/2005/8/layout/hList7"/>
    <dgm:cxn modelId="{F0E617B3-CDCA-4B0B-8CF9-47822EDEC5DD}" type="presParOf" srcId="{8A41CF35-BD96-4879-9C14-248F34E5A987}" destId="{0E694F35-EB4A-4D33-8F4A-F5C176EA597C}" srcOrd="6" destOrd="0" presId="urn:microsoft.com/office/officeart/2005/8/layout/hList7"/>
    <dgm:cxn modelId="{34A310AB-AF15-4E8B-8688-08FB43AB483E}" type="presParOf" srcId="{0E694F35-EB4A-4D33-8F4A-F5C176EA597C}" destId="{AF0414BF-B623-49E0-8D2E-E64753E53627}" srcOrd="0" destOrd="0" presId="urn:microsoft.com/office/officeart/2005/8/layout/hList7"/>
    <dgm:cxn modelId="{137ECF53-50A4-41C1-9010-18B106B3EFEC}" type="presParOf" srcId="{0E694F35-EB4A-4D33-8F4A-F5C176EA597C}" destId="{5D15808B-5C6F-4F7A-9251-627B01911535}" srcOrd="1" destOrd="0" presId="urn:microsoft.com/office/officeart/2005/8/layout/hList7"/>
    <dgm:cxn modelId="{2BEE637E-9B8C-4B8E-89BE-03F232DE83F0}" type="presParOf" srcId="{0E694F35-EB4A-4D33-8F4A-F5C176EA597C}" destId="{555C1204-1F60-4419-858C-F55B8D2A5F1C}" srcOrd="2" destOrd="0" presId="urn:microsoft.com/office/officeart/2005/8/layout/hList7"/>
    <dgm:cxn modelId="{FBB29447-F234-4D49-AB04-817F657B4A70}" type="presParOf" srcId="{0E694F35-EB4A-4D33-8F4A-F5C176EA597C}" destId="{A257C0E1-4DE2-43C1-8B1C-2D7B2DCD3EEF}" srcOrd="3" destOrd="0" presId="urn:microsoft.com/office/officeart/2005/8/layout/hList7"/>
    <dgm:cxn modelId="{232EB6B5-9861-3F47-8BC4-835272A1F4A5}" type="presParOf" srcId="{8A41CF35-BD96-4879-9C14-248F34E5A987}" destId="{B6487C78-57EF-DF4D-83D5-0965CDC2CB2C}" srcOrd="7" destOrd="0" presId="urn:microsoft.com/office/officeart/2005/8/layout/hList7"/>
    <dgm:cxn modelId="{8B67E979-0B99-AB47-91CC-143FB086318A}" type="presParOf" srcId="{8A41CF35-BD96-4879-9C14-248F34E5A987}" destId="{9618B55A-0D9C-C34F-9009-95B98ACA83D2}" srcOrd="8" destOrd="0" presId="urn:microsoft.com/office/officeart/2005/8/layout/hList7"/>
    <dgm:cxn modelId="{1F1705E1-1596-E449-9982-D3952140A76A}" type="presParOf" srcId="{9618B55A-0D9C-C34F-9009-95B98ACA83D2}" destId="{74919B55-F933-9D49-A07D-46FE047DA095}" srcOrd="0" destOrd="0" presId="urn:microsoft.com/office/officeart/2005/8/layout/hList7"/>
    <dgm:cxn modelId="{9F7847A9-1106-8A47-AB62-B8B47D8F1163}" type="presParOf" srcId="{9618B55A-0D9C-C34F-9009-95B98ACA83D2}" destId="{237B77BB-06F8-0241-A713-DC68D4AD8E40}" srcOrd="1" destOrd="0" presId="urn:microsoft.com/office/officeart/2005/8/layout/hList7"/>
    <dgm:cxn modelId="{E65BA19C-028F-7746-B0EB-7D40D03D2843}" type="presParOf" srcId="{9618B55A-0D9C-C34F-9009-95B98ACA83D2}" destId="{6B31075B-9BFD-5948-A98C-26AA8EE60BBF}" srcOrd="2" destOrd="0" presId="urn:microsoft.com/office/officeart/2005/8/layout/hList7"/>
    <dgm:cxn modelId="{36D412DC-AC1D-4841-A2B0-3B743B9BA0EE}" type="presParOf" srcId="{9618B55A-0D9C-C34F-9009-95B98ACA83D2}" destId="{18F1C119-C4CF-3543-897B-D4CCA5D8F661}"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zh-CN" altLang="en-US"/>
        </a:p>
      </dgm:t>
    </dgm:pt>
    <dgm:pt modelId="{3B9C2285-D0D9-4C45-97F3-EDF1D3ED5701}">
      <dgm:prSet custT="1"/>
      <dgm:spPr/>
      <dgm:t>
        <a:bodyPr/>
        <a:lstStyle/>
        <a:p>
          <a:r>
            <a:rPr lang="zh-CN" altLang="en-US" sz="2400" dirty="0"/>
            <a:t>（</a:t>
          </a:r>
          <a:r>
            <a:rPr lang="en-US" altLang="zh-CN" sz="2400" dirty="0"/>
            <a:t>1</a:t>
          </a:r>
          <a:r>
            <a:rPr lang="zh-CN" altLang="en-US" sz="2400" dirty="0"/>
            <a:t>）</a:t>
          </a:r>
          <a:r>
            <a:rPr lang="zh-CN" sz="2400" dirty="0"/>
            <a:t>需求分析</a:t>
          </a:r>
          <a:endParaRPr lang="zh-CN" altLang="en-US" sz="2400" dirty="0"/>
        </a:p>
      </dgm:t>
    </dgm:pt>
    <dgm:pt modelId="{143390B6-1431-441F-98D9-EE1A197BCB3B}" type="parTrans" cxnId="{CD0BE800-276A-4309-BD57-F87F976F347F}">
      <dgm:prSet/>
      <dgm:spPr/>
      <dgm:t>
        <a:bodyPr/>
        <a:lstStyle/>
        <a:p>
          <a:endParaRPr lang="zh-CN" altLang="en-US" sz="1600"/>
        </a:p>
      </dgm:t>
    </dgm:pt>
    <dgm:pt modelId="{FD887F05-3C1F-4813-B022-DF118E4BC9A4}" type="sibTrans" cxnId="{CD0BE800-276A-4309-BD57-F87F976F347F}">
      <dgm:prSet/>
      <dgm:spPr/>
      <dgm:t>
        <a:bodyPr/>
        <a:lstStyle/>
        <a:p>
          <a:endParaRPr lang="zh-CN" altLang="en-US" sz="1600"/>
        </a:p>
      </dgm:t>
    </dgm:pt>
    <dgm:pt modelId="{AF65D824-641C-4DFA-A022-13B9845C3ACB}">
      <dgm:prSet custT="1"/>
      <dgm:spPr/>
      <dgm:t>
        <a:bodyPr/>
        <a:lstStyle/>
        <a:p>
          <a:pPr marL="0" indent="0" algn="just">
            <a:buFontTx/>
            <a:buNone/>
          </a:pPr>
          <a:r>
            <a:rPr lang="zh-CN" sz="2400" dirty="0"/>
            <a:t>需求分析是基于</a:t>
          </a:r>
          <a:r>
            <a:rPr lang="en-US" sz="2400" dirty="0"/>
            <a:t>Tableau</a:t>
          </a:r>
          <a:r>
            <a:rPr lang="zh-CN" sz="2400" dirty="0"/>
            <a:t>的数据故事化的第一步。通常，数据故事化是面向特定业务需求的，应结合具体业务需求进行数据故事化设计。数据故事化的需求分析包括：</a:t>
          </a:r>
          <a:endParaRPr lang="zh-CN" altLang="en-US" sz="2400" dirty="0"/>
        </a:p>
      </dgm:t>
    </dgm:pt>
    <dgm:pt modelId="{1B34809F-2E35-451A-A7B1-888DEECC4F24}" type="parTrans" cxnId="{DF953902-685B-4681-A2F8-72D632034649}">
      <dgm:prSet/>
      <dgm:spPr/>
      <dgm:t>
        <a:bodyPr/>
        <a:lstStyle/>
        <a:p>
          <a:endParaRPr lang="zh-CN" altLang="en-US" sz="1600"/>
        </a:p>
      </dgm:t>
    </dgm:pt>
    <dgm:pt modelId="{B5C8F10A-757B-45DA-8E8D-E9A6B732C462}" type="sibTrans" cxnId="{DF953902-685B-4681-A2F8-72D632034649}">
      <dgm:prSet/>
      <dgm:spPr/>
      <dgm:t>
        <a:bodyPr/>
        <a:lstStyle/>
        <a:p>
          <a:endParaRPr lang="zh-CN" altLang="en-US" sz="1600"/>
        </a:p>
      </dgm:t>
    </dgm:pt>
    <dgm:pt modelId="{3C7F28DC-BBBE-4712-89DE-BB4E6F41B174}">
      <dgm:prSet custT="1"/>
      <dgm:spPr/>
      <dgm:t>
        <a:bodyPr/>
        <a:lstStyle/>
        <a:p>
          <a:pPr marL="228600" indent="0" algn="l"/>
          <a:r>
            <a:rPr lang="zh-CN" sz="2400" dirty="0"/>
            <a:t>故事化的业务目的 </a:t>
          </a:r>
          <a:endParaRPr lang="zh-CN" altLang="en-US" sz="2400" dirty="0"/>
        </a:p>
      </dgm:t>
    </dgm:pt>
    <dgm:pt modelId="{E4E90BB7-092E-4ADD-B433-3DE09C82B295}" type="parTrans" cxnId="{F1CBABEF-EE85-42AE-A42F-599D5C33C78F}">
      <dgm:prSet/>
      <dgm:spPr/>
      <dgm:t>
        <a:bodyPr/>
        <a:lstStyle/>
        <a:p>
          <a:endParaRPr lang="zh-CN" altLang="en-US" sz="1600"/>
        </a:p>
      </dgm:t>
    </dgm:pt>
    <dgm:pt modelId="{0CADA6EC-D18B-4C6B-B10B-67A60EFB3066}" type="sibTrans" cxnId="{F1CBABEF-EE85-42AE-A42F-599D5C33C78F}">
      <dgm:prSet/>
      <dgm:spPr/>
      <dgm:t>
        <a:bodyPr/>
        <a:lstStyle/>
        <a:p>
          <a:endParaRPr lang="zh-CN" altLang="en-US" sz="1600"/>
        </a:p>
      </dgm:t>
    </dgm:pt>
    <dgm:pt modelId="{E0E9F23B-860F-4BE5-AD82-ABA59DB66856}">
      <dgm:prSet custT="1"/>
      <dgm:spPr/>
      <dgm:t>
        <a:bodyPr/>
        <a:lstStyle/>
        <a:p>
          <a:pPr marL="228600" indent="0" algn="l"/>
          <a:r>
            <a:rPr lang="zh-CN" sz="2400" dirty="0"/>
            <a:t>故事的叙述场景</a:t>
          </a:r>
          <a:endParaRPr lang="zh-CN" altLang="en-US" sz="2400" dirty="0"/>
        </a:p>
      </dgm:t>
    </dgm:pt>
    <dgm:pt modelId="{D93FB4A6-DC40-4D42-B906-0C9DCFFBBD90}" type="parTrans" cxnId="{87307DCD-B85B-47FA-99A0-1E29DD842B2B}">
      <dgm:prSet/>
      <dgm:spPr/>
      <dgm:t>
        <a:bodyPr/>
        <a:lstStyle/>
        <a:p>
          <a:endParaRPr lang="zh-CN" altLang="en-US" sz="1600"/>
        </a:p>
      </dgm:t>
    </dgm:pt>
    <dgm:pt modelId="{7EA63E07-6D70-468A-A465-19B03423A2B3}" type="sibTrans" cxnId="{87307DCD-B85B-47FA-99A0-1E29DD842B2B}">
      <dgm:prSet/>
      <dgm:spPr/>
      <dgm:t>
        <a:bodyPr/>
        <a:lstStyle/>
        <a:p>
          <a:endParaRPr lang="zh-CN" altLang="en-US" sz="1600"/>
        </a:p>
      </dgm:t>
    </dgm:pt>
    <dgm:pt modelId="{AF4DD675-A558-4492-8B92-A2014CBF6E9F}">
      <dgm:prSet custT="1"/>
      <dgm:spPr/>
      <dgm:t>
        <a:bodyPr/>
        <a:lstStyle/>
        <a:p>
          <a:r>
            <a:rPr lang="zh-CN" altLang="en-US" sz="2400" dirty="0"/>
            <a:t>（</a:t>
          </a:r>
          <a:r>
            <a:rPr lang="en-US" altLang="zh-CN" sz="2400" dirty="0"/>
            <a:t>2</a:t>
          </a:r>
          <a:r>
            <a:rPr lang="zh-CN" altLang="en-US" sz="2400" dirty="0"/>
            <a:t>）</a:t>
          </a:r>
          <a:r>
            <a:rPr lang="zh-CN" sz="2400" dirty="0"/>
            <a:t>设计数据故事</a:t>
          </a:r>
          <a:endParaRPr lang="zh-CN" altLang="en-US" sz="2400" dirty="0"/>
        </a:p>
      </dgm:t>
    </dgm:pt>
    <dgm:pt modelId="{3594881F-04C7-42AD-87C2-F1208C352612}" type="parTrans" cxnId="{11D02BFC-F63F-42A4-A7CD-C55968966910}">
      <dgm:prSet/>
      <dgm:spPr/>
      <dgm:t>
        <a:bodyPr/>
        <a:lstStyle/>
        <a:p>
          <a:endParaRPr lang="zh-CN" altLang="en-US" sz="1600"/>
        </a:p>
      </dgm:t>
    </dgm:pt>
    <dgm:pt modelId="{77BCD0E9-AE55-4155-B2F3-A5A51EA603C6}" type="sibTrans" cxnId="{11D02BFC-F63F-42A4-A7CD-C55968966910}">
      <dgm:prSet/>
      <dgm:spPr/>
      <dgm:t>
        <a:bodyPr/>
        <a:lstStyle/>
        <a:p>
          <a:endParaRPr lang="zh-CN" altLang="en-US" sz="1600"/>
        </a:p>
      </dgm:t>
    </dgm:pt>
    <dgm:pt modelId="{0E4F97C5-666D-4C89-A9CF-3E34F65DE58E}">
      <dgm:prSet custT="1"/>
      <dgm:spPr/>
      <dgm:t>
        <a:bodyPr/>
        <a:lstStyle/>
        <a:p>
          <a:r>
            <a:rPr lang="zh-CN" sz="2400" dirty="0"/>
            <a:t>故事类型的选择及设计 </a:t>
          </a:r>
          <a:endParaRPr lang="zh-CN" altLang="en-US" sz="2400" dirty="0"/>
        </a:p>
      </dgm:t>
    </dgm:pt>
    <dgm:pt modelId="{0C0AE3A8-73F3-47A6-B4DF-C98AD1D5EE36}" type="parTrans" cxnId="{C66DC7C2-1784-49D5-92D4-0C78F56380AD}">
      <dgm:prSet/>
      <dgm:spPr/>
      <dgm:t>
        <a:bodyPr/>
        <a:lstStyle/>
        <a:p>
          <a:endParaRPr lang="zh-CN" altLang="en-US" sz="1600"/>
        </a:p>
      </dgm:t>
    </dgm:pt>
    <dgm:pt modelId="{BDA597E8-3463-423D-955A-25AE1866C2E8}" type="sibTrans" cxnId="{C66DC7C2-1784-49D5-92D4-0C78F56380AD}">
      <dgm:prSet/>
      <dgm:spPr/>
      <dgm:t>
        <a:bodyPr/>
        <a:lstStyle/>
        <a:p>
          <a:endParaRPr lang="zh-CN" altLang="en-US" sz="1600"/>
        </a:p>
      </dgm:t>
    </dgm:pt>
    <dgm:pt modelId="{8315A673-982A-4C71-BA3E-C77BB4D14D3C}">
      <dgm:prSet custT="1"/>
      <dgm:spPr/>
      <dgm:t>
        <a:bodyPr/>
        <a:lstStyle/>
        <a:p>
          <a:r>
            <a:rPr lang="zh-CN" sz="2400" dirty="0"/>
            <a:t>故事点的设计 </a:t>
          </a:r>
          <a:endParaRPr lang="zh-CN" altLang="en-US" sz="2400" dirty="0"/>
        </a:p>
      </dgm:t>
    </dgm:pt>
    <dgm:pt modelId="{E0EB40AE-5A36-435C-AE48-2339A2159B01}" type="parTrans" cxnId="{9B34C5AE-B0D7-4978-A9D4-199BCF46F921}">
      <dgm:prSet/>
      <dgm:spPr/>
      <dgm:t>
        <a:bodyPr/>
        <a:lstStyle/>
        <a:p>
          <a:endParaRPr lang="zh-CN" altLang="en-US" sz="1600"/>
        </a:p>
      </dgm:t>
    </dgm:pt>
    <dgm:pt modelId="{E5CCD74D-064A-402D-8C36-CBA38C2CAE19}" type="sibTrans" cxnId="{9B34C5AE-B0D7-4978-A9D4-199BCF46F921}">
      <dgm:prSet/>
      <dgm:spPr/>
      <dgm:t>
        <a:bodyPr/>
        <a:lstStyle/>
        <a:p>
          <a:endParaRPr lang="zh-CN" altLang="en-US" sz="1600"/>
        </a:p>
      </dgm:t>
    </dgm:pt>
    <dgm:pt modelId="{6E561484-AB13-9B4E-833C-88E3C9DC59D7}">
      <dgm:prSet custT="1"/>
      <dgm:spPr/>
      <dgm:t>
        <a:bodyPr/>
        <a:lstStyle/>
        <a:p>
          <a:pPr marL="228600" indent="0" algn="l"/>
          <a:r>
            <a:rPr lang="zh-CN" sz="2400" dirty="0"/>
            <a:t>受众的类型及特点 </a:t>
          </a:r>
          <a:endParaRPr lang="zh-CN" altLang="en-US" sz="2400" dirty="0"/>
        </a:p>
      </dgm:t>
    </dgm:pt>
    <dgm:pt modelId="{0DD62BD1-D683-4C42-8C0E-14A31B074A65}" type="parTrans" cxnId="{A8835C01-A4DC-0C4E-A9AE-9D816661EB20}">
      <dgm:prSet/>
      <dgm:spPr/>
      <dgm:t>
        <a:bodyPr/>
        <a:lstStyle/>
        <a:p>
          <a:endParaRPr lang="zh-CN" altLang="en-US"/>
        </a:p>
      </dgm:t>
    </dgm:pt>
    <dgm:pt modelId="{D6581BD1-708B-1E49-9D4D-F47EB7C529D3}" type="sibTrans" cxnId="{A8835C01-A4DC-0C4E-A9AE-9D816661EB20}">
      <dgm:prSet/>
      <dgm:spPr/>
      <dgm:t>
        <a:bodyPr/>
        <a:lstStyle/>
        <a:p>
          <a:endParaRPr lang="zh-CN" altLang="en-US"/>
        </a:p>
      </dgm:t>
    </dgm:pt>
    <dgm:pt modelId="{CB816453-E394-3C47-BE56-1FB4DA790980}">
      <dgm:prSet custT="1"/>
      <dgm:spPr/>
      <dgm:t>
        <a:bodyPr/>
        <a:lstStyle/>
        <a:p>
          <a:r>
            <a:rPr lang="zh-CN" sz="2400" dirty="0"/>
            <a:t>故事点的叙述方式的设计 </a:t>
          </a:r>
          <a:endParaRPr lang="zh-CN" altLang="en-US" sz="2400" dirty="0"/>
        </a:p>
      </dgm:t>
    </dgm:pt>
    <dgm:pt modelId="{A8B6AEA1-CD34-5D44-8916-EEA12B97B1C7}" type="parTrans" cxnId="{83A15FED-AC85-E04F-926F-5EA8FF216237}">
      <dgm:prSet/>
      <dgm:spPr/>
      <dgm:t>
        <a:bodyPr/>
        <a:lstStyle/>
        <a:p>
          <a:endParaRPr lang="zh-CN" altLang="en-US"/>
        </a:p>
      </dgm:t>
    </dgm:pt>
    <dgm:pt modelId="{91E8E7A4-A4F3-524E-82F8-011D8FFC5E91}" type="sibTrans" cxnId="{83A15FED-AC85-E04F-926F-5EA8FF216237}">
      <dgm:prSet/>
      <dgm:spPr/>
      <dgm:t>
        <a:bodyPr/>
        <a:lstStyle/>
        <a:p>
          <a:endParaRPr lang="zh-CN" altLang="en-US"/>
        </a:p>
      </dgm:t>
    </dgm:pt>
    <dgm:pt modelId="{B8680B2A-8028-6544-AF7A-425760A4C6C1}">
      <dgm:prSet custT="1"/>
      <dgm:spPr/>
      <dgm:t>
        <a:bodyPr/>
        <a:lstStyle/>
        <a:p>
          <a:r>
            <a:rPr lang="zh-CN" sz="2400" dirty="0"/>
            <a:t>与受众交互的设计 </a:t>
          </a:r>
          <a:endParaRPr lang="zh-CN" altLang="en-US" sz="2400" dirty="0"/>
        </a:p>
      </dgm:t>
    </dgm:pt>
    <dgm:pt modelId="{177FD14B-63EB-4F4D-BA23-5FA38A123CA0}" type="parTrans" cxnId="{3D96490C-EB0C-AC4B-9021-4DE1100D7791}">
      <dgm:prSet/>
      <dgm:spPr/>
      <dgm:t>
        <a:bodyPr/>
        <a:lstStyle/>
        <a:p>
          <a:endParaRPr lang="zh-CN" altLang="en-US"/>
        </a:p>
      </dgm:t>
    </dgm:pt>
    <dgm:pt modelId="{1BE46662-7210-6640-A75E-437A5A307BEB}" type="sibTrans" cxnId="{3D96490C-EB0C-AC4B-9021-4DE1100D7791}">
      <dgm:prSet/>
      <dgm:spPr/>
      <dgm:t>
        <a:bodyPr/>
        <a:lstStyle/>
        <a:p>
          <a:endParaRPr lang="zh-CN" altLang="en-US"/>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2">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2">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2">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2">
        <dgm:presLayoutVars>
          <dgm:bulletEnabled val="1"/>
        </dgm:presLayoutVars>
      </dgm:prSet>
      <dgm:spPr/>
    </dgm:pt>
  </dgm:ptLst>
  <dgm:cxnLst>
    <dgm:cxn modelId="{CD0BE800-276A-4309-BD57-F87F976F347F}" srcId="{C40F0AE8-300C-42C5-BEE2-0909F046E4A7}" destId="{3B9C2285-D0D9-4C45-97F3-EDF1D3ED5701}" srcOrd="0" destOrd="0" parTransId="{143390B6-1431-441F-98D9-EE1A197BCB3B}" sibTransId="{FD887F05-3C1F-4813-B022-DF118E4BC9A4}"/>
    <dgm:cxn modelId="{A8835C01-A4DC-0C4E-A9AE-9D816661EB20}" srcId="{3B9C2285-D0D9-4C45-97F3-EDF1D3ED5701}" destId="{6E561484-AB13-9B4E-833C-88E3C9DC59D7}" srcOrd="3" destOrd="0" parTransId="{0DD62BD1-D683-4C42-8C0E-14A31B074A65}" sibTransId="{D6581BD1-708B-1E49-9D4D-F47EB7C529D3}"/>
    <dgm:cxn modelId="{DF953902-685B-4681-A2F8-72D632034649}" srcId="{3B9C2285-D0D9-4C45-97F3-EDF1D3ED5701}" destId="{AF65D824-641C-4DFA-A022-13B9845C3ACB}" srcOrd="0" destOrd="0" parTransId="{1B34809F-2E35-451A-A7B1-888DEECC4F24}" sibTransId="{B5C8F10A-757B-45DA-8E8D-E9A6B732C462}"/>
    <dgm:cxn modelId="{3D96490C-EB0C-AC4B-9021-4DE1100D7791}" srcId="{AF4DD675-A558-4492-8B92-A2014CBF6E9F}" destId="{B8680B2A-8028-6544-AF7A-425760A4C6C1}" srcOrd="3" destOrd="0" parTransId="{177FD14B-63EB-4F4D-BA23-5FA38A123CA0}" sibTransId="{1BE46662-7210-6640-A75E-437A5A307BEB}"/>
    <dgm:cxn modelId="{85B99524-B630-47C3-A60D-A6CD09581D83}" type="presOf" srcId="{0E4F97C5-666D-4C89-A9CF-3E34F65DE58E}" destId="{C94008C4-848D-4B11-8FCD-024D8705554C}" srcOrd="0" destOrd="0" presId="urn:microsoft.com/office/officeart/2005/8/layout/hList1"/>
    <dgm:cxn modelId="{E22A5D3B-5159-4C2C-8D5F-C29FFB136232}" type="presOf" srcId="{AF65D824-641C-4DFA-A022-13B9845C3ACB}" destId="{0B1C32C2-6528-408F-A1DC-F8F2C300674D}" srcOrd="0" destOrd="0" presId="urn:microsoft.com/office/officeart/2005/8/layout/hList1"/>
    <dgm:cxn modelId="{E0AA7565-423C-4BBE-823A-7B47A844EAD2}" type="presOf" srcId="{3B9C2285-D0D9-4C45-97F3-EDF1D3ED5701}" destId="{2F99AB4D-618E-4A4C-8F32-CB5E2C90B6F9}" srcOrd="0" destOrd="0" presId="urn:microsoft.com/office/officeart/2005/8/layout/hList1"/>
    <dgm:cxn modelId="{4AE6726A-67A1-D846-9998-7BE7389A09E5}" type="presOf" srcId="{CB816453-E394-3C47-BE56-1FB4DA790980}" destId="{C94008C4-848D-4B11-8FCD-024D8705554C}" srcOrd="0" destOrd="2" presId="urn:microsoft.com/office/officeart/2005/8/layout/hList1"/>
    <dgm:cxn modelId="{88144155-1A02-417A-9F42-51E48F50E003}" type="presOf" srcId="{C40F0AE8-300C-42C5-BEE2-0909F046E4A7}" destId="{72A9F2D9-8DF3-4ACA-91C2-FE8E1399915A}" srcOrd="0" destOrd="0" presId="urn:microsoft.com/office/officeart/2005/8/layout/hList1"/>
    <dgm:cxn modelId="{66F5138D-D85E-B647-9650-BF7D13A7FAE6}" type="presOf" srcId="{6E561484-AB13-9B4E-833C-88E3C9DC59D7}" destId="{0B1C32C2-6528-408F-A1DC-F8F2C300674D}" srcOrd="0" destOrd="3" presId="urn:microsoft.com/office/officeart/2005/8/layout/hList1"/>
    <dgm:cxn modelId="{59E96493-E682-DE4B-8A2D-0AD7F7E3259A}" type="presOf" srcId="{B8680B2A-8028-6544-AF7A-425760A4C6C1}" destId="{C94008C4-848D-4B11-8FCD-024D8705554C}" srcOrd="0" destOrd="3" presId="urn:microsoft.com/office/officeart/2005/8/layout/hList1"/>
    <dgm:cxn modelId="{2A5EB0A4-188C-410D-B133-8014459120F5}" type="presOf" srcId="{AF4DD675-A558-4492-8B92-A2014CBF6E9F}" destId="{7AD23FD0-5140-4991-90FA-52910E5246A1}" srcOrd="0" destOrd="0" presId="urn:microsoft.com/office/officeart/2005/8/layout/hList1"/>
    <dgm:cxn modelId="{9B34C5AE-B0D7-4978-A9D4-199BCF46F921}" srcId="{AF4DD675-A558-4492-8B92-A2014CBF6E9F}" destId="{8315A673-982A-4C71-BA3E-C77BB4D14D3C}" srcOrd="1" destOrd="0" parTransId="{E0EB40AE-5A36-435C-AE48-2339A2159B01}" sibTransId="{E5CCD74D-064A-402D-8C36-CBA38C2CAE19}"/>
    <dgm:cxn modelId="{232762B6-5E63-4C02-910C-C74BB5721998}" type="presOf" srcId="{3C7F28DC-BBBE-4712-89DE-BB4E6F41B174}" destId="{0B1C32C2-6528-408F-A1DC-F8F2C300674D}" srcOrd="0" destOrd="1" presId="urn:microsoft.com/office/officeart/2005/8/layout/hList1"/>
    <dgm:cxn modelId="{C66DC7C2-1784-49D5-92D4-0C78F56380AD}" srcId="{AF4DD675-A558-4492-8B92-A2014CBF6E9F}" destId="{0E4F97C5-666D-4C89-A9CF-3E34F65DE58E}" srcOrd="0" destOrd="0" parTransId="{0C0AE3A8-73F3-47A6-B4DF-C98AD1D5EE36}" sibTransId="{BDA597E8-3463-423D-955A-25AE1866C2E8}"/>
    <dgm:cxn modelId="{87307DCD-B85B-47FA-99A0-1E29DD842B2B}" srcId="{3B9C2285-D0D9-4C45-97F3-EDF1D3ED5701}" destId="{E0E9F23B-860F-4BE5-AD82-ABA59DB66856}" srcOrd="2" destOrd="0" parTransId="{D93FB4A6-DC40-4D42-B906-0C9DCFFBBD90}" sibTransId="{7EA63E07-6D70-468A-A465-19B03423A2B3}"/>
    <dgm:cxn modelId="{403E3BD1-161F-49F9-AE25-7F97734B818D}" type="presOf" srcId="{8315A673-982A-4C71-BA3E-C77BB4D14D3C}" destId="{C94008C4-848D-4B11-8FCD-024D8705554C}" srcOrd="0" destOrd="1" presId="urn:microsoft.com/office/officeart/2005/8/layout/hList1"/>
    <dgm:cxn modelId="{8A6582E0-1A22-472F-9D73-CE83117A8F00}" type="presOf" srcId="{E0E9F23B-860F-4BE5-AD82-ABA59DB66856}" destId="{0B1C32C2-6528-408F-A1DC-F8F2C300674D}" srcOrd="0" destOrd="2" presId="urn:microsoft.com/office/officeart/2005/8/layout/hList1"/>
    <dgm:cxn modelId="{83A15FED-AC85-E04F-926F-5EA8FF216237}" srcId="{AF4DD675-A558-4492-8B92-A2014CBF6E9F}" destId="{CB816453-E394-3C47-BE56-1FB4DA790980}" srcOrd="2" destOrd="0" parTransId="{A8B6AEA1-CD34-5D44-8916-EEA12B97B1C7}" sibTransId="{91E8E7A4-A4F3-524E-82F8-011D8FFC5E91}"/>
    <dgm:cxn modelId="{F1CBABEF-EE85-42AE-A42F-599D5C33C78F}" srcId="{3B9C2285-D0D9-4C45-97F3-EDF1D3ED5701}" destId="{3C7F28DC-BBBE-4712-89DE-BB4E6F41B174}" srcOrd="1" destOrd="0" parTransId="{E4E90BB7-092E-4ADD-B433-3DE09C82B295}" sibTransId="{0CADA6EC-D18B-4C6B-B10B-67A60EFB3066}"/>
    <dgm:cxn modelId="{11D02BFC-F63F-42A4-A7CD-C55968966910}" srcId="{C40F0AE8-300C-42C5-BEE2-0909F046E4A7}" destId="{AF4DD675-A558-4492-8B92-A2014CBF6E9F}" srcOrd="1" destOrd="0" parTransId="{3594881F-04C7-42AD-87C2-F1208C352612}" sibTransId="{77BCD0E9-AE55-4155-B2F3-A5A51EA603C6}"/>
    <dgm:cxn modelId="{23F26993-6E30-4C2F-933A-7F6C82455CAC}" type="presParOf" srcId="{72A9F2D9-8DF3-4ACA-91C2-FE8E1399915A}" destId="{07A4F6D3-4BDB-4697-9102-0A2AB7C616EB}" srcOrd="0" destOrd="0" presId="urn:microsoft.com/office/officeart/2005/8/layout/hList1"/>
    <dgm:cxn modelId="{8620A1F1-D331-49C4-90BF-665855464367}" type="presParOf" srcId="{07A4F6D3-4BDB-4697-9102-0A2AB7C616EB}" destId="{2F99AB4D-618E-4A4C-8F32-CB5E2C90B6F9}" srcOrd="0" destOrd="0" presId="urn:microsoft.com/office/officeart/2005/8/layout/hList1"/>
    <dgm:cxn modelId="{896A9932-44CF-4382-A408-031254385F3B}" type="presParOf" srcId="{07A4F6D3-4BDB-4697-9102-0A2AB7C616EB}" destId="{0B1C32C2-6528-408F-A1DC-F8F2C300674D}" srcOrd="1" destOrd="0" presId="urn:microsoft.com/office/officeart/2005/8/layout/hList1"/>
    <dgm:cxn modelId="{0D7CD694-2E45-424D-91FD-B312BEB55EC9}" type="presParOf" srcId="{72A9F2D9-8DF3-4ACA-91C2-FE8E1399915A}" destId="{DBE8E073-6D4E-4593-A848-6EB0D6A4C521}" srcOrd="1" destOrd="0" presId="urn:microsoft.com/office/officeart/2005/8/layout/hList1"/>
    <dgm:cxn modelId="{692EDF5A-EC3F-4024-998F-42B3B3778E5D}" type="presParOf" srcId="{72A9F2D9-8DF3-4ACA-91C2-FE8E1399915A}" destId="{57D665EF-E9F0-43D1-8CD6-ACE60B81E860}" srcOrd="2" destOrd="0" presId="urn:microsoft.com/office/officeart/2005/8/layout/hList1"/>
    <dgm:cxn modelId="{081C63AE-56C8-471A-BB6D-BDB655BD746C}" type="presParOf" srcId="{57D665EF-E9F0-43D1-8CD6-ACE60B81E860}" destId="{7AD23FD0-5140-4991-90FA-52910E5246A1}" srcOrd="0" destOrd="0" presId="urn:microsoft.com/office/officeart/2005/8/layout/hList1"/>
    <dgm:cxn modelId="{BB5D1500-60C6-4BC4-84B3-D36700E0BAB9}" type="presParOf" srcId="{57D665EF-E9F0-43D1-8CD6-ACE60B81E860}" destId="{C94008C4-848D-4B11-8FCD-024D870555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zh-CN" altLang="en-US"/>
        </a:p>
      </dgm:t>
    </dgm:pt>
    <dgm:pt modelId="{3B9C2285-D0D9-4C45-97F3-EDF1D3ED5701}">
      <dgm:prSet custT="1"/>
      <dgm:spPr/>
      <dgm:t>
        <a:bodyPr/>
        <a:lstStyle/>
        <a:p>
          <a:r>
            <a:rPr lang="zh-CN" altLang="en-US" sz="2400" dirty="0"/>
            <a:t>（</a:t>
          </a:r>
          <a:r>
            <a:rPr lang="en-US" altLang="zh-CN" sz="2400" dirty="0"/>
            <a:t>3</a:t>
          </a:r>
          <a:r>
            <a:rPr lang="zh-CN" altLang="en-US" sz="2400" dirty="0"/>
            <a:t>）</a:t>
          </a:r>
          <a:r>
            <a:rPr lang="zh-CN" sz="2400" dirty="0"/>
            <a:t>连接数据源</a:t>
          </a:r>
          <a:endParaRPr lang="zh-CN" altLang="en-US" sz="2400" dirty="0"/>
        </a:p>
      </dgm:t>
    </dgm:pt>
    <dgm:pt modelId="{143390B6-1431-441F-98D9-EE1A197BCB3B}" type="parTrans" cxnId="{CD0BE800-276A-4309-BD57-F87F976F347F}">
      <dgm:prSet/>
      <dgm:spPr/>
      <dgm:t>
        <a:bodyPr/>
        <a:lstStyle/>
        <a:p>
          <a:endParaRPr lang="zh-CN" altLang="en-US" sz="1600"/>
        </a:p>
      </dgm:t>
    </dgm:pt>
    <dgm:pt modelId="{FD887F05-3C1F-4813-B022-DF118E4BC9A4}" type="sibTrans" cxnId="{CD0BE800-276A-4309-BD57-F87F976F347F}">
      <dgm:prSet/>
      <dgm:spPr/>
      <dgm:t>
        <a:bodyPr/>
        <a:lstStyle/>
        <a:p>
          <a:endParaRPr lang="zh-CN" altLang="en-US" sz="1600"/>
        </a:p>
      </dgm:t>
    </dgm:pt>
    <dgm:pt modelId="{AF65D824-641C-4DFA-A022-13B9845C3ACB}">
      <dgm:prSet custT="1"/>
      <dgm:spPr/>
      <dgm:t>
        <a:bodyPr/>
        <a:lstStyle/>
        <a:p>
          <a:pPr marL="0" indent="0" algn="just">
            <a:buFontTx/>
            <a:buNone/>
          </a:pPr>
          <a:r>
            <a:rPr lang="zh-CN" sz="2000" dirty="0"/>
            <a:t>基于</a:t>
          </a:r>
          <a:r>
            <a:rPr lang="en-US" sz="2000" dirty="0"/>
            <a:t>Tableau</a:t>
          </a:r>
          <a:r>
            <a:rPr lang="zh-CN" sz="2000" dirty="0"/>
            <a:t>的数据故事化中，数据源可以存放在本地，也可以直接调用服务器端的数据源。因此，</a:t>
          </a:r>
          <a:r>
            <a:rPr lang="en-US" sz="2000" dirty="0"/>
            <a:t>Tableau</a:t>
          </a:r>
          <a:r>
            <a:rPr lang="zh-CN" sz="2000" dirty="0"/>
            <a:t>中的数据导入功能称为“连接数据源”。</a:t>
          </a:r>
          <a:endParaRPr lang="zh-CN" altLang="en-US" sz="2000" dirty="0"/>
        </a:p>
      </dgm:t>
    </dgm:pt>
    <dgm:pt modelId="{1B34809F-2E35-451A-A7B1-888DEECC4F24}" type="parTrans" cxnId="{DF953902-685B-4681-A2F8-72D632034649}">
      <dgm:prSet/>
      <dgm:spPr/>
      <dgm:t>
        <a:bodyPr/>
        <a:lstStyle/>
        <a:p>
          <a:endParaRPr lang="zh-CN" altLang="en-US" sz="1600"/>
        </a:p>
      </dgm:t>
    </dgm:pt>
    <dgm:pt modelId="{B5C8F10A-757B-45DA-8E8D-E9A6B732C462}" type="sibTrans" cxnId="{DF953902-685B-4681-A2F8-72D632034649}">
      <dgm:prSet/>
      <dgm:spPr/>
      <dgm:t>
        <a:bodyPr/>
        <a:lstStyle/>
        <a:p>
          <a:endParaRPr lang="zh-CN" altLang="en-US" sz="1600"/>
        </a:p>
      </dgm:t>
    </dgm:pt>
    <dgm:pt modelId="{AF4DD675-A558-4492-8B92-A2014CBF6E9F}">
      <dgm:prSet custT="1"/>
      <dgm:spPr/>
      <dgm:t>
        <a:bodyPr/>
        <a:lstStyle/>
        <a:p>
          <a:r>
            <a:rPr lang="zh-CN" altLang="en-US" sz="2400" dirty="0"/>
            <a:t>（</a:t>
          </a:r>
          <a:r>
            <a:rPr lang="en-US" altLang="zh-CN" sz="2400" dirty="0"/>
            <a:t>4</a:t>
          </a:r>
          <a:r>
            <a:rPr lang="zh-CN" altLang="en-US" sz="2400" dirty="0"/>
            <a:t>）</a:t>
          </a:r>
          <a:r>
            <a:rPr lang="zh-CN" sz="2400" dirty="0"/>
            <a:t>数据准备</a:t>
          </a:r>
          <a:endParaRPr lang="zh-CN" altLang="en-US" sz="2400" dirty="0"/>
        </a:p>
      </dgm:t>
    </dgm:pt>
    <dgm:pt modelId="{3594881F-04C7-42AD-87C2-F1208C352612}" type="parTrans" cxnId="{11D02BFC-F63F-42A4-A7CD-C55968966910}">
      <dgm:prSet/>
      <dgm:spPr/>
      <dgm:t>
        <a:bodyPr/>
        <a:lstStyle/>
        <a:p>
          <a:endParaRPr lang="zh-CN" altLang="en-US" sz="1600"/>
        </a:p>
      </dgm:t>
    </dgm:pt>
    <dgm:pt modelId="{77BCD0E9-AE55-4155-B2F3-A5A51EA603C6}" type="sibTrans" cxnId="{11D02BFC-F63F-42A4-A7CD-C55968966910}">
      <dgm:prSet/>
      <dgm:spPr/>
      <dgm:t>
        <a:bodyPr/>
        <a:lstStyle/>
        <a:p>
          <a:endParaRPr lang="zh-CN" altLang="en-US" sz="1600"/>
        </a:p>
      </dgm:t>
    </dgm:pt>
    <dgm:pt modelId="{0E4F97C5-666D-4C89-A9CF-3E34F65DE58E}">
      <dgm:prSet custT="1"/>
      <dgm:spPr/>
      <dgm:t>
        <a:bodyPr/>
        <a:lstStyle/>
        <a:p>
          <a:r>
            <a:rPr lang="en-US" sz="2000" dirty="0"/>
            <a:t>Tableau</a:t>
          </a:r>
          <a:r>
            <a:rPr lang="zh-CN" sz="2000" dirty="0"/>
            <a:t>故事化平台及</a:t>
          </a:r>
          <a:r>
            <a:rPr lang="en-US" sz="2000" dirty="0"/>
            <a:t>Tableau</a:t>
          </a:r>
          <a:r>
            <a:rPr lang="zh-CN" sz="2000" dirty="0"/>
            <a:t>专用数据准备工具——</a:t>
          </a:r>
          <a:r>
            <a:rPr lang="en-US" sz="2000" dirty="0"/>
            <a:t>Tableau Prep Builder</a:t>
          </a:r>
          <a:r>
            <a:rPr lang="zh-CN" sz="2000" dirty="0"/>
            <a:t>；</a:t>
          </a:r>
          <a:endParaRPr lang="zh-CN" altLang="en-US" sz="2000" dirty="0"/>
        </a:p>
      </dgm:t>
    </dgm:pt>
    <dgm:pt modelId="{0C0AE3A8-73F3-47A6-B4DF-C98AD1D5EE36}" type="parTrans" cxnId="{C66DC7C2-1784-49D5-92D4-0C78F56380AD}">
      <dgm:prSet/>
      <dgm:spPr/>
      <dgm:t>
        <a:bodyPr/>
        <a:lstStyle/>
        <a:p>
          <a:endParaRPr lang="zh-CN" altLang="en-US" sz="1600"/>
        </a:p>
      </dgm:t>
    </dgm:pt>
    <dgm:pt modelId="{BDA597E8-3463-423D-955A-25AE1866C2E8}" type="sibTrans" cxnId="{C66DC7C2-1784-49D5-92D4-0C78F56380AD}">
      <dgm:prSet/>
      <dgm:spPr/>
      <dgm:t>
        <a:bodyPr/>
        <a:lstStyle/>
        <a:p>
          <a:endParaRPr lang="zh-CN" altLang="en-US" sz="1600"/>
        </a:p>
      </dgm:t>
    </dgm:pt>
    <dgm:pt modelId="{8315A673-982A-4C71-BA3E-C77BB4D14D3C}">
      <dgm:prSet custT="1"/>
      <dgm:spPr/>
      <dgm:t>
        <a:bodyPr/>
        <a:lstStyle/>
        <a:p>
          <a:r>
            <a:rPr lang="zh-CN" sz="2000" dirty="0"/>
            <a:t>第三方数据预处理工具，包括</a:t>
          </a:r>
          <a:r>
            <a:rPr lang="en-US" sz="2000" dirty="0"/>
            <a:t>Python</a:t>
          </a:r>
          <a:r>
            <a:rPr lang="zh-CN" sz="2000" dirty="0"/>
            <a:t>与</a:t>
          </a:r>
          <a:r>
            <a:rPr lang="en-US" sz="2000" dirty="0"/>
            <a:t>R</a:t>
          </a:r>
          <a:r>
            <a:rPr lang="zh-CN" sz="2000" dirty="0"/>
            <a:t>语言及其第三方扩展包、关系数据库及数据仓库中常用的数据预处理工具，如</a:t>
          </a:r>
          <a:r>
            <a:rPr lang="en-US" sz="2000" dirty="0"/>
            <a:t>Weka</a:t>
          </a:r>
          <a:r>
            <a:rPr lang="zh-CN" sz="2000" dirty="0"/>
            <a:t>、</a:t>
          </a:r>
          <a:r>
            <a:rPr lang="en-US" sz="2000" dirty="0"/>
            <a:t>Rapid Miner</a:t>
          </a:r>
          <a:r>
            <a:rPr lang="zh-CN" sz="2000" dirty="0"/>
            <a:t>、</a:t>
          </a:r>
          <a:r>
            <a:rPr lang="en-US" sz="2000" dirty="0" err="1"/>
            <a:t>Knime</a:t>
          </a:r>
          <a:r>
            <a:rPr lang="zh-CN" sz="2000" dirty="0"/>
            <a:t>和</a:t>
          </a:r>
          <a:r>
            <a:rPr lang="en-US" sz="2000" dirty="0"/>
            <a:t>Orange</a:t>
          </a:r>
          <a:r>
            <a:rPr lang="zh-CN" sz="2000" dirty="0"/>
            <a:t>。</a:t>
          </a:r>
          <a:endParaRPr lang="zh-CN" altLang="en-US" sz="2000" dirty="0"/>
        </a:p>
      </dgm:t>
    </dgm:pt>
    <dgm:pt modelId="{E0EB40AE-5A36-435C-AE48-2339A2159B01}" type="parTrans" cxnId="{9B34C5AE-B0D7-4978-A9D4-199BCF46F921}">
      <dgm:prSet/>
      <dgm:spPr/>
      <dgm:t>
        <a:bodyPr/>
        <a:lstStyle/>
        <a:p>
          <a:endParaRPr lang="zh-CN" altLang="en-US" sz="1600"/>
        </a:p>
      </dgm:t>
    </dgm:pt>
    <dgm:pt modelId="{E5CCD74D-064A-402D-8C36-CBA38C2CAE19}" type="sibTrans" cxnId="{9B34C5AE-B0D7-4978-A9D4-199BCF46F921}">
      <dgm:prSet/>
      <dgm:spPr/>
      <dgm:t>
        <a:bodyPr/>
        <a:lstStyle/>
        <a:p>
          <a:endParaRPr lang="zh-CN" altLang="en-US" sz="1600"/>
        </a:p>
      </dgm:t>
    </dgm:pt>
    <dgm:pt modelId="{06C8CFD8-B3EF-0F4D-A668-E396F4F65AB7}">
      <dgm:prSet custT="1"/>
      <dgm:spPr/>
      <dgm:t>
        <a:bodyPr/>
        <a:lstStyle/>
        <a:p>
          <a:pPr marL="0" indent="0" algn="just">
            <a:buFontTx/>
            <a:buNone/>
          </a:pPr>
          <a:r>
            <a:rPr lang="en-US" sz="2000" dirty="0"/>
            <a:t>Tableau</a:t>
          </a:r>
          <a:r>
            <a:rPr lang="zh-CN" sz="2000" dirty="0"/>
            <a:t>的“连接数据源”的功能支持对不同格式的数据源，不仅包括</a:t>
          </a:r>
          <a:r>
            <a:rPr lang="en-US" sz="2000" dirty="0"/>
            <a:t>Excel</a:t>
          </a:r>
          <a:r>
            <a:rPr lang="zh-CN" sz="2000" dirty="0"/>
            <a:t>、</a:t>
          </a:r>
          <a:r>
            <a:rPr lang="en-US" sz="2000" dirty="0"/>
            <a:t>JSON</a:t>
          </a:r>
          <a:r>
            <a:rPr lang="zh-CN" sz="2000" dirty="0"/>
            <a:t>、文本、</a:t>
          </a:r>
          <a:r>
            <a:rPr lang="en-US" sz="2000" dirty="0"/>
            <a:t>PDF</a:t>
          </a:r>
          <a:r>
            <a:rPr lang="zh-CN" sz="2000" dirty="0"/>
            <a:t>、空间和地理文件等常用文件格式，而且还可以支持</a:t>
          </a:r>
          <a:r>
            <a:rPr lang="en-US" sz="2000" dirty="0"/>
            <a:t>Access</a:t>
          </a:r>
          <a:r>
            <a:rPr lang="zh-CN" sz="2000" dirty="0"/>
            <a:t>、</a:t>
          </a:r>
          <a:r>
            <a:rPr lang="en-US" sz="2000" dirty="0"/>
            <a:t>SQL Server</a:t>
          </a:r>
          <a:r>
            <a:rPr lang="zh-CN" sz="2000" dirty="0"/>
            <a:t>、</a:t>
          </a:r>
          <a:r>
            <a:rPr lang="en-US" sz="2000" dirty="0"/>
            <a:t>Oracle</a:t>
          </a:r>
          <a:r>
            <a:rPr lang="zh-CN" sz="2000" dirty="0"/>
            <a:t>和</a:t>
          </a:r>
          <a:r>
            <a:rPr lang="en-US" sz="2000" dirty="0"/>
            <a:t>DB2</a:t>
          </a:r>
          <a:r>
            <a:rPr lang="zh-CN" sz="2000" dirty="0"/>
            <a:t>等传统关系数据库以及</a:t>
          </a:r>
          <a:r>
            <a:rPr lang="en-US" sz="2000" dirty="0"/>
            <a:t>MongoDB</a:t>
          </a:r>
          <a:r>
            <a:rPr lang="zh-CN" sz="2000" dirty="0"/>
            <a:t>、</a:t>
          </a:r>
          <a:r>
            <a:rPr lang="en-US" sz="2000" dirty="0"/>
            <a:t>HBase</a:t>
          </a:r>
          <a:r>
            <a:rPr lang="zh-CN" sz="2000" dirty="0"/>
            <a:t>等新兴</a:t>
          </a:r>
          <a:r>
            <a:rPr lang="en-US" sz="2000" dirty="0"/>
            <a:t>NoSQL</a:t>
          </a:r>
          <a:r>
            <a:rPr lang="zh-CN" sz="2000" dirty="0"/>
            <a:t>数据库。</a:t>
          </a:r>
          <a:endParaRPr lang="zh-CN" altLang="en-US" sz="2000" dirty="0"/>
        </a:p>
      </dgm:t>
    </dgm:pt>
    <dgm:pt modelId="{B14CC658-5687-DA40-9285-A5B7FF4EAFB9}" type="parTrans" cxnId="{B26AC6B2-CBAF-FC44-A73E-84010C883BFE}">
      <dgm:prSet/>
      <dgm:spPr/>
      <dgm:t>
        <a:bodyPr/>
        <a:lstStyle/>
        <a:p>
          <a:endParaRPr lang="zh-CN" altLang="en-US"/>
        </a:p>
      </dgm:t>
    </dgm:pt>
    <dgm:pt modelId="{49822BA6-2799-0B4C-BDEA-014CD9CC371C}" type="sibTrans" cxnId="{B26AC6B2-CBAF-FC44-A73E-84010C883BFE}">
      <dgm:prSet/>
      <dgm:spPr/>
      <dgm:t>
        <a:bodyPr/>
        <a:lstStyle/>
        <a:p>
          <a:endParaRPr lang="zh-CN" altLang="en-US"/>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2">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2">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2">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2">
        <dgm:presLayoutVars>
          <dgm:bulletEnabled val="1"/>
        </dgm:presLayoutVars>
      </dgm:prSet>
      <dgm:spPr/>
    </dgm:pt>
  </dgm:ptLst>
  <dgm:cxnLst>
    <dgm:cxn modelId="{CD0BE800-276A-4309-BD57-F87F976F347F}" srcId="{C40F0AE8-300C-42C5-BEE2-0909F046E4A7}" destId="{3B9C2285-D0D9-4C45-97F3-EDF1D3ED5701}" srcOrd="0" destOrd="0" parTransId="{143390B6-1431-441F-98D9-EE1A197BCB3B}" sibTransId="{FD887F05-3C1F-4813-B022-DF118E4BC9A4}"/>
    <dgm:cxn modelId="{DF953902-685B-4681-A2F8-72D632034649}" srcId="{3B9C2285-D0D9-4C45-97F3-EDF1D3ED5701}" destId="{AF65D824-641C-4DFA-A022-13B9845C3ACB}" srcOrd="0" destOrd="0" parTransId="{1B34809F-2E35-451A-A7B1-888DEECC4F24}" sibTransId="{B5C8F10A-757B-45DA-8E8D-E9A6B732C462}"/>
    <dgm:cxn modelId="{85B99524-B630-47C3-A60D-A6CD09581D83}" type="presOf" srcId="{0E4F97C5-666D-4C89-A9CF-3E34F65DE58E}" destId="{C94008C4-848D-4B11-8FCD-024D8705554C}" srcOrd="0" destOrd="0" presId="urn:microsoft.com/office/officeart/2005/8/layout/hList1"/>
    <dgm:cxn modelId="{E22A5D3B-5159-4C2C-8D5F-C29FFB136232}" type="presOf" srcId="{AF65D824-641C-4DFA-A022-13B9845C3ACB}" destId="{0B1C32C2-6528-408F-A1DC-F8F2C300674D}" srcOrd="0" destOrd="0" presId="urn:microsoft.com/office/officeart/2005/8/layout/hList1"/>
    <dgm:cxn modelId="{E0AA7565-423C-4BBE-823A-7B47A844EAD2}" type="presOf" srcId="{3B9C2285-D0D9-4C45-97F3-EDF1D3ED5701}" destId="{2F99AB4D-618E-4A4C-8F32-CB5E2C90B6F9}" srcOrd="0" destOrd="0" presId="urn:microsoft.com/office/officeart/2005/8/layout/hList1"/>
    <dgm:cxn modelId="{1EB43652-25D9-BB43-816B-3A72B4577CFF}" type="presOf" srcId="{06C8CFD8-B3EF-0F4D-A668-E396F4F65AB7}" destId="{0B1C32C2-6528-408F-A1DC-F8F2C300674D}" srcOrd="0" destOrd="1" presId="urn:microsoft.com/office/officeart/2005/8/layout/hList1"/>
    <dgm:cxn modelId="{88144155-1A02-417A-9F42-51E48F50E003}" type="presOf" srcId="{C40F0AE8-300C-42C5-BEE2-0909F046E4A7}" destId="{72A9F2D9-8DF3-4ACA-91C2-FE8E1399915A}" srcOrd="0" destOrd="0" presId="urn:microsoft.com/office/officeart/2005/8/layout/hList1"/>
    <dgm:cxn modelId="{2A5EB0A4-188C-410D-B133-8014459120F5}" type="presOf" srcId="{AF4DD675-A558-4492-8B92-A2014CBF6E9F}" destId="{7AD23FD0-5140-4991-90FA-52910E5246A1}" srcOrd="0" destOrd="0" presId="urn:microsoft.com/office/officeart/2005/8/layout/hList1"/>
    <dgm:cxn modelId="{9B34C5AE-B0D7-4978-A9D4-199BCF46F921}" srcId="{AF4DD675-A558-4492-8B92-A2014CBF6E9F}" destId="{8315A673-982A-4C71-BA3E-C77BB4D14D3C}" srcOrd="1" destOrd="0" parTransId="{E0EB40AE-5A36-435C-AE48-2339A2159B01}" sibTransId="{E5CCD74D-064A-402D-8C36-CBA38C2CAE19}"/>
    <dgm:cxn modelId="{B26AC6B2-CBAF-FC44-A73E-84010C883BFE}" srcId="{3B9C2285-D0D9-4C45-97F3-EDF1D3ED5701}" destId="{06C8CFD8-B3EF-0F4D-A668-E396F4F65AB7}" srcOrd="1" destOrd="0" parTransId="{B14CC658-5687-DA40-9285-A5B7FF4EAFB9}" sibTransId="{49822BA6-2799-0B4C-BDEA-014CD9CC371C}"/>
    <dgm:cxn modelId="{C66DC7C2-1784-49D5-92D4-0C78F56380AD}" srcId="{AF4DD675-A558-4492-8B92-A2014CBF6E9F}" destId="{0E4F97C5-666D-4C89-A9CF-3E34F65DE58E}" srcOrd="0" destOrd="0" parTransId="{0C0AE3A8-73F3-47A6-B4DF-C98AD1D5EE36}" sibTransId="{BDA597E8-3463-423D-955A-25AE1866C2E8}"/>
    <dgm:cxn modelId="{403E3BD1-161F-49F9-AE25-7F97734B818D}" type="presOf" srcId="{8315A673-982A-4C71-BA3E-C77BB4D14D3C}" destId="{C94008C4-848D-4B11-8FCD-024D8705554C}" srcOrd="0" destOrd="1" presId="urn:microsoft.com/office/officeart/2005/8/layout/hList1"/>
    <dgm:cxn modelId="{11D02BFC-F63F-42A4-A7CD-C55968966910}" srcId="{C40F0AE8-300C-42C5-BEE2-0909F046E4A7}" destId="{AF4DD675-A558-4492-8B92-A2014CBF6E9F}" srcOrd="1" destOrd="0" parTransId="{3594881F-04C7-42AD-87C2-F1208C352612}" sibTransId="{77BCD0E9-AE55-4155-B2F3-A5A51EA603C6}"/>
    <dgm:cxn modelId="{23F26993-6E30-4C2F-933A-7F6C82455CAC}" type="presParOf" srcId="{72A9F2D9-8DF3-4ACA-91C2-FE8E1399915A}" destId="{07A4F6D3-4BDB-4697-9102-0A2AB7C616EB}" srcOrd="0" destOrd="0" presId="urn:microsoft.com/office/officeart/2005/8/layout/hList1"/>
    <dgm:cxn modelId="{8620A1F1-D331-49C4-90BF-665855464367}" type="presParOf" srcId="{07A4F6D3-4BDB-4697-9102-0A2AB7C616EB}" destId="{2F99AB4D-618E-4A4C-8F32-CB5E2C90B6F9}" srcOrd="0" destOrd="0" presId="urn:microsoft.com/office/officeart/2005/8/layout/hList1"/>
    <dgm:cxn modelId="{896A9932-44CF-4382-A408-031254385F3B}" type="presParOf" srcId="{07A4F6D3-4BDB-4697-9102-0A2AB7C616EB}" destId="{0B1C32C2-6528-408F-A1DC-F8F2C300674D}" srcOrd="1" destOrd="0" presId="urn:microsoft.com/office/officeart/2005/8/layout/hList1"/>
    <dgm:cxn modelId="{0D7CD694-2E45-424D-91FD-B312BEB55EC9}" type="presParOf" srcId="{72A9F2D9-8DF3-4ACA-91C2-FE8E1399915A}" destId="{DBE8E073-6D4E-4593-A848-6EB0D6A4C521}" srcOrd="1" destOrd="0" presId="urn:microsoft.com/office/officeart/2005/8/layout/hList1"/>
    <dgm:cxn modelId="{692EDF5A-EC3F-4024-998F-42B3B3778E5D}" type="presParOf" srcId="{72A9F2D9-8DF3-4ACA-91C2-FE8E1399915A}" destId="{57D665EF-E9F0-43D1-8CD6-ACE60B81E860}" srcOrd="2" destOrd="0" presId="urn:microsoft.com/office/officeart/2005/8/layout/hList1"/>
    <dgm:cxn modelId="{081C63AE-56C8-471A-BB6D-BDB655BD746C}" type="presParOf" srcId="{57D665EF-E9F0-43D1-8CD6-ACE60B81E860}" destId="{7AD23FD0-5140-4991-90FA-52910E5246A1}" srcOrd="0" destOrd="0" presId="urn:microsoft.com/office/officeart/2005/8/layout/hList1"/>
    <dgm:cxn modelId="{BB5D1500-60C6-4BC4-84B3-D36700E0BAB9}" type="presParOf" srcId="{57D665EF-E9F0-43D1-8CD6-ACE60B81E860}" destId="{C94008C4-848D-4B11-8FCD-024D870555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3B9C2285-D0D9-4C45-97F3-EDF1D3ED5701}">
      <dgm:prSet custT="1"/>
      <dgm:spPr>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w="6350" cap="rnd" cmpd="sng" algn="ctr">
          <a:solidFill>
            <a:srgbClr val="5B9BD5">
              <a:hueOff val="0"/>
              <a:satOff val="0"/>
              <a:lumOff val="0"/>
              <a:alphaOff val="0"/>
            </a:srgbClr>
          </a:solidFill>
          <a:prstDash val="solid"/>
          <a:miter lim="800000"/>
          <a:headEnd/>
          <a:tailEnd/>
        </a:ln>
        <a:effectLst>
          <a:outerShdw blurRad="39000" dist="25400" dir="5400000" rotWithShape="0">
            <a:srgbClr val="000000">
              <a:alpha val="38000"/>
            </a:srgbClr>
          </a:outerShdw>
        </a:effectLst>
      </dgm:spPr>
      <dgm:t>
        <a:bodyPr spcFirstLastPara="0" vert="horz" wrap="square" lIns="170688" tIns="97536" rIns="170688" bIns="97536" numCol="1" spcCol="1270" anchor="ctr" anchorCtr="0" compatLnSpc="1">
          <a:prstTxWarp prst="textNoShape">
            <a:avLst/>
          </a:prstTxWarp>
        </a:bodyPr>
        <a:lstStyle/>
        <a:p>
          <a:pPr algn="ctr" rtl="0" eaLnBrk="0" fontAlgn="base" hangingPunct="0">
            <a:spcBef>
              <a:spcPct val="0"/>
            </a:spcBef>
            <a:spcAft>
              <a:spcPct val="0"/>
            </a:spcAft>
          </a:pPr>
          <a:r>
            <a:rPr lang="zh-CN" altLang="en-US" sz="2400" dirty="0">
              <a:solidFill>
                <a:schemeClr val="bg1"/>
              </a:solidFill>
              <a:latin typeface="华文中宋" pitchFamily="2" charset="-122"/>
              <a:ea typeface="华文中宋" pitchFamily="2" charset="-122"/>
              <a:cs typeface="+mj-cs"/>
            </a:rPr>
            <a:t>（</a:t>
          </a:r>
          <a:r>
            <a:rPr lang="en-US" altLang="zh-CN" sz="2400" dirty="0">
              <a:solidFill>
                <a:schemeClr val="bg1"/>
              </a:solidFill>
              <a:latin typeface="华文中宋" pitchFamily="2" charset="-122"/>
              <a:ea typeface="华文中宋" pitchFamily="2" charset="-122"/>
              <a:cs typeface="+mj-cs"/>
            </a:rPr>
            <a:t>5</a:t>
          </a:r>
          <a:r>
            <a:rPr lang="zh-CN" altLang="en-US" sz="2400" dirty="0">
              <a:solidFill>
                <a:schemeClr val="bg1"/>
              </a:solidFill>
              <a:latin typeface="华文中宋" pitchFamily="2" charset="-122"/>
              <a:ea typeface="华文中宋" pitchFamily="2" charset="-122"/>
              <a:cs typeface="+mj-cs"/>
            </a:rPr>
            <a:t>）</a:t>
          </a:r>
          <a:r>
            <a:rPr lang="zh-CN" sz="2400" dirty="0">
              <a:solidFill>
                <a:schemeClr val="bg1"/>
              </a:solidFill>
              <a:latin typeface="华文中宋" pitchFamily="2" charset="-122"/>
              <a:ea typeface="华文中宋" pitchFamily="2" charset="-122"/>
              <a:cs typeface="+mj-cs"/>
            </a:rPr>
            <a:t>生成工作表及视图</a:t>
          </a:r>
          <a:endParaRPr lang="zh-CN" altLang="en-US" sz="2400" dirty="0">
            <a:solidFill>
              <a:schemeClr val="bg1"/>
            </a:solidFill>
            <a:latin typeface="华文中宋" pitchFamily="2" charset="-122"/>
            <a:ea typeface="华文中宋" pitchFamily="2" charset="-122"/>
            <a:cs typeface="+mj-cs"/>
          </a:endParaRPr>
        </a:p>
      </dgm:t>
    </dgm:pt>
    <dgm:pt modelId="{143390B6-1431-441F-98D9-EE1A197BCB3B}" type="parTrans" cxnId="{CD0BE800-276A-4309-BD57-F87F976F347F}">
      <dgm:prSet/>
      <dgm:spPr/>
      <dgm:t>
        <a:bodyPr/>
        <a:lstStyle/>
        <a:p>
          <a:endParaRPr lang="zh-CN" altLang="en-US" sz="1600"/>
        </a:p>
      </dgm:t>
    </dgm:pt>
    <dgm:pt modelId="{FD887F05-3C1F-4813-B022-DF118E4BC9A4}" type="sibTrans" cxnId="{CD0BE800-276A-4309-BD57-F87F976F347F}">
      <dgm:prSet/>
      <dgm:spPr/>
      <dgm:t>
        <a:bodyPr/>
        <a:lstStyle/>
        <a:p>
          <a:endParaRPr lang="zh-CN" altLang="en-US" sz="1600"/>
        </a:p>
      </dgm:t>
    </dgm:pt>
    <dgm:pt modelId="{AF65D824-641C-4DFA-A022-13B9845C3ACB}">
      <dgm:prSet custT="1"/>
      <dgm:spPr/>
      <dgm:t>
        <a:bodyPr/>
        <a:lstStyle/>
        <a:p>
          <a:pPr marL="0" indent="0" algn="just">
            <a:buFontTx/>
            <a:buNone/>
          </a:pPr>
          <a:r>
            <a:rPr lang="zh-CN" sz="2200" dirty="0"/>
            <a:t>工作表是</a:t>
          </a:r>
          <a:r>
            <a:rPr lang="en-US" sz="2200" dirty="0"/>
            <a:t>Tableau</a:t>
          </a:r>
          <a:r>
            <a:rPr lang="zh-CN" sz="2200" dirty="0"/>
            <a:t>故事化中定义的临时关系表，用户可以通过将字段从【数据窗格】拖动至【行功能架】和【列功能架】的方式定义。</a:t>
          </a:r>
          <a:endParaRPr lang="zh-CN" altLang="en-US" sz="2200" dirty="0"/>
        </a:p>
      </dgm:t>
    </dgm:pt>
    <dgm:pt modelId="{1B34809F-2E35-451A-A7B1-888DEECC4F24}" type="parTrans" cxnId="{DF953902-685B-4681-A2F8-72D632034649}">
      <dgm:prSet/>
      <dgm:spPr/>
      <dgm:t>
        <a:bodyPr/>
        <a:lstStyle/>
        <a:p>
          <a:endParaRPr lang="zh-CN" altLang="en-US" sz="1600"/>
        </a:p>
      </dgm:t>
    </dgm:pt>
    <dgm:pt modelId="{B5C8F10A-757B-45DA-8E8D-E9A6B732C462}" type="sibTrans" cxnId="{DF953902-685B-4681-A2F8-72D632034649}">
      <dgm:prSet/>
      <dgm:spPr/>
      <dgm:t>
        <a:bodyPr/>
        <a:lstStyle/>
        <a:p>
          <a:endParaRPr lang="zh-CN" altLang="en-US" sz="1600"/>
        </a:p>
      </dgm:t>
    </dgm:pt>
    <dgm:pt modelId="{AF4DD675-A558-4492-8B92-A2014CBF6E9F}">
      <dgm:prSet custT="1"/>
      <dgm:spPr>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w="6350" cap="rnd" cmpd="sng" algn="ctr">
          <a:solidFill>
            <a:srgbClr val="5B9BD5">
              <a:hueOff val="0"/>
              <a:satOff val="0"/>
              <a:lumOff val="0"/>
              <a:alphaOff val="0"/>
            </a:srgbClr>
          </a:solidFill>
          <a:prstDash val="solid"/>
          <a:miter lim="800000"/>
          <a:headEnd/>
          <a:tailEnd/>
        </a:ln>
        <a:effectLst>
          <a:outerShdw blurRad="39000" dist="25400" dir="5400000" rotWithShape="0">
            <a:srgbClr val="000000">
              <a:alpha val="38000"/>
            </a:srgbClr>
          </a:outerShdw>
        </a:effectLst>
      </dgm:spPr>
      <dgm:t>
        <a:bodyPr spcFirstLastPara="0" vert="horz" wrap="square" lIns="170688" tIns="97536" rIns="170688" bIns="97536" numCol="1" spcCol="1270" anchor="ctr" anchorCtr="0" compatLnSpc="1">
          <a:prstTxWarp prst="textNoShape">
            <a:avLst/>
          </a:prstTxWarp>
        </a:bodyPr>
        <a:lstStyle/>
        <a:p>
          <a:pPr marL="0" lvl="0" indent="0" algn="ctr" defTabSz="1066800" rtl="0" eaLnBrk="0" fontAlgn="base" hangingPunct="0">
            <a:lnSpc>
              <a:spcPct val="90000"/>
            </a:lnSpc>
            <a:spcBef>
              <a:spcPct val="0"/>
            </a:spcBef>
            <a:spcAft>
              <a:spcPct val="0"/>
            </a:spcAft>
            <a:buNone/>
          </a:pPr>
          <a:r>
            <a:rPr lang="zh-CN" altLang="en-US" sz="2400" kern="1200" dirty="0">
              <a:solidFill>
                <a:schemeClr val="bg1"/>
              </a:solidFill>
              <a:latin typeface="华文中宋" pitchFamily="2" charset="-122"/>
              <a:ea typeface="华文中宋" pitchFamily="2" charset="-122"/>
              <a:cs typeface="+mn-cs"/>
            </a:rPr>
            <a:t>（</a:t>
          </a:r>
          <a:r>
            <a:rPr lang="en-US" altLang="zh-CN" sz="2400" kern="1200" dirty="0">
              <a:solidFill>
                <a:schemeClr val="bg1"/>
              </a:solidFill>
              <a:latin typeface="华文中宋" pitchFamily="2" charset="-122"/>
              <a:ea typeface="华文中宋" pitchFamily="2" charset="-122"/>
              <a:cs typeface="+mn-cs"/>
            </a:rPr>
            <a:t>6</a:t>
          </a:r>
          <a:r>
            <a:rPr lang="zh-CN" altLang="en-US" sz="2400" kern="1200" dirty="0">
              <a:solidFill>
                <a:schemeClr val="bg1"/>
              </a:solidFill>
              <a:latin typeface="华文中宋" pitchFamily="2" charset="-122"/>
              <a:ea typeface="华文中宋" pitchFamily="2" charset="-122"/>
              <a:cs typeface="+mn-cs"/>
            </a:rPr>
            <a:t>）</a:t>
          </a:r>
          <a:r>
            <a:rPr lang="zh-CN" sz="2400" kern="1200" dirty="0">
              <a:solidFill>
                <a:schemeClr val="bg1"/>
              </a:solidFill>
              <a:latin typeface="华文中宋" pitchFamily="2" charset="-122"/>
              <a:ea typeface="华文中宋" pitchFamily="2" charset="-122"/>
              <a:cs typeface="+mn-cs"/>
            </a:rPr>
            <a:t>生成仪表板</a:t>
          </a:r>
          <a:endParaRPr lang="zh-CN" altLang="en-US" sz="2400" kern="1200" dirty="0">
            <a:solidFill>
              <a:schemeClr val="bg1"/>
            </a:solidFill>
            <a:latin typeface="华文中宋" pitchFamily="2" charset="-122"/>
            <a:ea typeface="华文中宋" pitchFamily="2" charset="-122"/>
            <a:cs typeface="+mn-cs"/>
          </a:endParaRPr>
        </a:p>
      </dgm:t>
    </dgm:pt>
    <dgm:pt modelId="{3594881F-04C7-42AD-87C2-F1208C352612}" type="parTrans" cxnId="{11D02BFC-F63F-42A4-A7CD-C55968966910}">
      <dgm:prSet/>
      <dgm:spPr/>
      <dgm:t>
        <a:bodyPr/>
        <a:lstStyle/>
        <a:p>
          <a:endParaRPr lang="zh-CN" altLang="en-US" sz="1600"/>
        </a:p>
      </dgm:t>
    </dgm:pt>
    <dgm:pt modelId="{77BCD0E9-AE55-4155-B2F3-A5A51EA603C6}" type="sibTrans" cxnId="{11D02BFC-F63F-42A4-A7CD-C55968966910}">
      <dgm:prSet/>
      <dgm:spPr/>
      <dgm:t>
        <a:bodyPr/>
        <a:lstStyle/>
        <a:p>
          <a:endParaRPr lang="zh-CN" altLang="en-US" sz="1600"/>
        </a:p>
      </dgm:t>
    </dgm:pt>
    <dgm:pt modelId="{0E4F97C5-666D-4C89-A9CF-3E34F65DE58E}">
      <dgm:prSet custT="1"/>
      <dgm:spPr/>
      <dgm:t>
        <a:bodyPr/>
        <a:lstStyle/>
        <a:p>
          <a:pPr marL="0">
            <a:buFontTx/>
            <a:buNone/>
          </a:pPr>
          <a:r>
            <a:rPr lang="en-US" sz="2400" dirty="0"/>
            <a:t>Tableau</a:t>
          </a:r>
          <a:r>
            <a:rPr lang="zh-CN" sz="2400" dirty="0"/>
            <a:t>的仪表板实现了类似于目前官方应用于企业宣传和成果展示的“看板”功能。</a:t>
          </a:r>
          <a:endParaRPr lang="zh-CN" altLang="en-US" sz="2400" dirty="0"/>
        </a:p>
      </dgm:t>
    </dgm:pt>
    <dgm:pt modelId="{0C0AE3A8-73F3-47A6-B4DF-C98AD1D5EE36}" type="parTrans" cxnId="{C66DC7C2-1784-49D5-92D4-0C78F56380AD}">
      <dgm:prSet/>
      <dgm:spPr/>
      <dgm:t>
        <a:bodyPr/>
        <a:lstStyle/>
        <a:p>
          <a:endParaRPr lang="zh-CN" altLang="en-US" sz="1600"/>
        </a:p>
      </dgm:t>
    </dgm:pt>
    <dgm:pt modelId="{BDA597E8-3463-423D-955A-25AE1866C2E8}" type="sibTrans" cxnId="{C66DC7C2-1784-49D5-92D4-0C78F56380AD}">
      <dgm:prSet/>
      <dgm:spPr/>
      <dgm:t>
        <a:bodyPr/>
        <a:lstStyle/>
        <a:p>
          <a:endParaRPr lang="zh-CN" altLang="en-US" sz="1600"/>
        </a:p>
      </dgm:t>
    </dgm:pt>
    <dgm:pt modelId="{E41F0DAE-D0A8-CC48-8DA7-383B1124868F}">
      <dgm:prSet custT="1"/>
      <dgm:spPr/>
      <dgm:t>
        <a:bodyPr/>
        <a:lstStyle/>
        <a:p>
          <a:pPr marL="0" indent="0" algn="just">
            <a:buFontTx/>
            <a:buNone/>
          </a:pPr>
          <a:endParaRPr lang="zh-CN" altLang="en-US" sz="2400" dirty="0"/>
        </a:p>
      </dgm:t>
    </dgm:pt>
    <dgm:pt modelId="{CF8D2B8A-13D2-7846-B556-7D09F39E8719}" type="parTrans" cxnId="{0BB26DF4-456E-DE46-9679-42E01F29DFC1}">
      <dgm:prSet/>
      <dgm:spPr/>
      <dgm:t>
        <a:bodyPr/>
        <a:lstStyle/>
        <a:p>
          <a:endParaRPr lang="zh-CN" altLang="en-US"/>
        </a:p>
      </dgm:t>
    </dgm:pt>
    <dgm:pt modelId="{2BCD2234-89C7-1347-8125-B790F55D8A88}" type="sibTrans" cxnId="{0BB26DF4-456E-DE46-9679-42E01F29DFC1}">
      <dgm:prSet/>
      <dgm:spPr/>
      <dgm:t>
        <a:bodyPr/>
        <a:lstStyle/>
        <a:p>
          <a:endParaRPr lang="zh-CN" altLang="en-US"/>
        </a:p>
      </dgm:t>
    </dgm:pt>
    <dgm:pt modelId="{3B3EAF99-7E1A-AE44-9C5E-9BEBC8B12984}">
      <dgm:prSet custT="1"/>
      <dgm:spPr/>
      <dgm:t>
        <a:bodyPr/>
        <a:lstStyle/>
        <a:p>
          <a:pPr marL="0" indent="0" algn="just">
            <a:buNone/>
          </a:pPr>
          <a:r>
            <a:rPr lang="zh-CN" sz="2200" dirty="0"/>
            <a:t>视图是基于</a:t>
          </a:r>
          <a:r>
            <a:rPr lang="en-US" sz="2200" dirty="0"/>
            <a:t>Tableau</a:t>
          </a:r>
          <a:r>
            <a:rPr lang="zh-CN" sz="2200" dirty="0"/>
            <a:t>工作表生成的图表，</a:t>
          </a:r>
          <a:r>
            <a:rPr lang="en-US" sz="2200" dirty="0"/>
            <a:t>Tableau</a:t>
          </a:r>
          <a:r>
            <a:rPr lang="zh-CN" sz="2200" dirty="0"/>
            <a:t>为视图提供了【智能推荐】功能，用户可以在</a:t>
          </a:r>
          <a:r>
            <a:rPr lang="en-US" sz="2200" dirty="0"/>
            <a:t>Tableau</a:t>
          </a:r>
          <a:r>
            <a:rPr lang="zh-CN" sz="2200" dirty="0"/>
            <a:t>的智能推荐功能区，改变视图的表现形式，如柱状图改为折线图等。</a:t>
          </a:r>
          <a:endParaRPr lang="zh-CN" altLang="en-US" sz="2200" dirty="0"/>
        </a:p>
      </dgm:t>
    </dgm:pt>
    <dgm:pt modelId="{BFF2EE4E-ED1B-1547-A08C-980D4A6A50DB}" type="sibTrans" cxnId="{442D5CF4-1F1D-E049-9DC8-BCCEFF595C58}">
      <dgm:prSet/>
      <dgm:spPr/>
      <dgm:t>
        <a:bodyPr/>
        <a:lstStyle/>
        <a:p>
          <a:endParaRPr lang="zh-CN" altLang="en-US"/>
        </a:p>
      </dgm:t>
    </dgm:pt>
    <dgm:pt modelId="{FF3D9A5B-E6CD-124A-A86A-9F7705FFAEA5}" type="parTrans" cxnId="{442D5CF4-1F1D-E049-9DC8-BCCEFF595C58}">
      <dgm:prSet/>
      <dgm:spPr/>
      <dgm:t>
        <a:bodyPr/>
        <a:lstStyle/>
        <a:p>
          <a:endParaRPr lang="zh-CN" altLang="en-US"/>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2">
        <dgm:presLayoutVars>
          <dgm:chMax val="0"/>
          <dgm:chPref val="0"/>
          <dgm:bulletEnabled val="1"/>
        </dgm:presLayoutVars>
      </dgm:prSet>
      <dgm:spPr>
        <a:xfrm>
          <a:off x="49" y="10928"/>
          <a:ext cx="4733834" cy="720000"/>
        </a:xfrm>
        <a:prstGeom prst="rect">
          <a:avLst/>
        </a:prstGeom>
      </dgm:spPr>
    </dgm:pt>
    <dgm:pt modelId="{0B1C32C2-6528-408F-A1DC-F8F2C300674D}" type="pres">
      <dgm:prSet presAssocID="{3B9C2285-D0D9-4C45-97F3-EDF1D3ED5701}" presName="desTx" presStyleLbl="alignAccFollowNode1" presStyleIdx="0" presStyleCnt="2">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2">
        <dgm:presLayoutVars>
          <dgm:chMax val="0"/>
          <dgm:chPref val="0"/>
          <dgm:bulletEnabled val="1"/>
        </dgm:presLayoutVars>
      </dgm:prSet>
      <dgm:spPr>
        <a:xfrm>
          <a:off x="5396620" y="10928"/>
          <a:ext cx="4733834" cy="720000"/>
        </a:xfrm>
        <a:prstGeom prst="rect">
          <a:avLst/>
        </a:prstGeom>
      </dgm:spPr>
    </dgm:pt>
    <dgm:pt modelId="{C94008C4-848D-4B11-8FCD-024D8705554C}" type="pres">
      <dgm:prSet presAssocID="{AF4DD675-A558-4492-8B92-A2014CBF6E9F}" presName="desTx" presStyleLbl="alignAccFollowNode1" presStyleIdx="1" presStyleCnt="2">
        <dgm:presLayoutVars>
          <dgm:bulletEnabled val="1"/>
        </dgm:presLayoutVars>
      </dgm:prSet>
      <dgm:spPr/>
    </dgm:pt>
  </dgm:ptLst>
  <dgm:cxnLst>
    <dgm:cxn modelId="{CD0BE800-276A-4309-BD57-F87F976F347F}" srcId="{C40F0AE8-300C-42C5-BEE2-0909F046E4A7}" destId="{3B9C2285-D0D9-4C45-97F3-EDF1D3ED5701}" srcOrd="0" destOrd="0" parTransId="{143390B6-1431-441F-98D9-EE1A197BCB3B}" sibTransId="{FD887F05-3C1F-4813-B022-DF118E4BC9A4}"/>
    <dgm:cxn modelId="{DF953902-685B-4681-A2F8-72D632034649}" srcId="{3B9C2285-D0D9-4C45-97F3-EDF1D3ED5701}" destId="{AF65D824-641C-4DFA-A022-13B9845C3ACB}" srcOrd="0" destOrd="0" parTransId="{1B34809F-2E35-451A-A7B1-888DEECC4F24}" sibTransId="{B5C8F10A-757B-45DA-8E8D-E9A6B732C462}"/>
    <dgm:cxn modelId="{85B99524-B630-47C3-A60D-A6CD09581D83}" type="presOf" srcId="{0E4F97C5-666D-4C89-A9CF-3E34F65DE58E}" destId="{C94008C4-848D-4B11-8FCD-024D8705554C}" srcOrd="0" destOrd="0" presId="urn:microsoft.com/office/officeart/2005/8/layout/hList1"/>
    <dgm:cxn modelId="{E22A5D3B-5159-4C2C-8D5F-C29FFB136232}" type="presOf" srcId="{AF65D824-641C-4DFA-A022-13B9845C3ACB}" destId="{0B1C32C2-6528-408F-A1DC-F8F2C300674D}" srcOrd="0" destOrd="0" presId="urn:microsoft.com/office/officeart/2005/8/layout/hList1"/>
    <dgm:cxn modelId="{E0AA7565-423C-4BBE-823A-7B47A844EAD2}" type="presOf" srcId="{3B9C2285-D0D9-4C45-97F3-EDF1D3ED5701}" destId="{2F99AB4D-618E-4A4C-8F32-CB5E2C90B6F9}" srcOrd="0" destOrd="0" presId="urn:microsoft.com/office/officeart/2005/8/layout/hList1"/>
    <dgm:cxn modelId="{88144155-1A02-417A-9F42-51E48F50E003}" type="presOf" srcId="{C40F0AE8-300C-42C5-BEE2-0909F046E4A7}" destId="{72A9F2D9-8DF3-4ACA-91C2-FE8E1399915A}" srcOrd="0" destOrd="0" presId="urn:microsoft.com/office/officeart/2005/8/layout/hList1"/>
    <dgm:cxn modelId="{12B74C79-8867-FE40-9CBC-23A304912BCC}" type="presOf" srcId="{3B3EAF99-7E1A-AE44-9C5E-9BEBC8B12984}" destId="{0B1C32C2-6528-408F-A1DC-F8F2C300674D}" srcOrd="0" destOrd="1" presId="urn:microsoft.com/office/officeart/2005/8/layout/hList1"/>
    <dgm:cxn modelId="{2A5EB0A4-188C-410D-B133-8014459120F5}" type="presOf" srcId="{AF4DD675-A558-4492-8B92-A2014CBF6E9F}" destId="{7AD23FD0-5140-4991-90FA-52910E5246A1}" srcOrd="0" destOrd="0" presId="urn:microsoft.com/office/officeart/2005/8/layout/hList1"/>
    <dgm:cxn modelId="{C66DC7C2-1784-49D5-92D4-0C78F56380AD}" srcId="{AF4DD675-A558-4492-8B92-A2014CBF6E9F}" destId="{0E4F97C5-666D-4C89-A9CF-3E34F65DE58E}" srcOrd="0" destOrd="0" parTransId="{0C0AE3A8-73F3-47A6-B4DF-C98AD1D5EE36}" sibTransId="{BDA597E8-3463-423D-955A-25AE1866C2E8}"/>
    <dgm:cxn modelId="{FBE6FBC2-0FC5-CB4E-B4C2-7590A2F5A585}" type="presOf" srcId="{E41F0DAE-D0A8-CC48-8DA7-383B1124868F}" destId="{0B1C32C2-6528-408F-A1DC-F8F2C300674D}" srcOrd="0" destOrd="2" presId="urn:microsoft.com/office/officeart/2005/8/layout/hList1"/>
    <dgm:cxn modelId="{442D5CF4-1F1D-E049-9DC8-BCCEFF595C58}" srcId="{3B9C2285-D0D9-4C45-97F3-EDF1D3ED5701}" destId="{3B3EAF99-7E1A-AE44-9C5E-9BEBC8B12984}" srcOrd="1" destOrd="0" parTransId="{FF3D9A5B-E6CD-124A-A86A-9F7705FFAEA5}" sibTransId="{BFF2EE4E-ED1B-1547-A08C-980D4A6A50DB}"/>
    <dgm:cxn modelId="{0BB26DF4-456E-DE46-9679-42E01F29DFC1}" srcId="{3B9C2285-D0D9-4C45-97F3-EDF1D3ED5701}" destId="{E41F0DAE-D0A8-CC48-8DA7-383B1124868F}" srcOrd="2" destOrd="0" parTransId="{CF8D2B8A-13D2-7846-B556-7D09F39E8719}" sibTransId="{2BCD2234-89C7-1347-8125-B790F55D8A88}"/>
    <dgm:cxn modelId="{11D02BFC-F63F-42A4-A7CD-C55968966910}" srcId="{C40F0AE8-300C-42C5-BEE2-0909F046E4A7}" destId="{AF4DD675-A558-4492-8B92-A2014CBF6E9F}" srcOrd="1" destOrd="0" parTransId="{3594881F-04C7-42AD-87C2-F1208C352612}" sibTransId="{77BCD0E9-AE55-4155-B2F3-A5A51EA603C6}"/>
    <dgm:cxn modelId="{23F26993-6E30-4C2F-933A-7F6C82455CAC}" type="presParOf" srcId="{72A9F2D9-8DF3-4ACA-91C2-FE8E1399915A}" destId="{07A4F6D3-4BDB-4697-9102-0A2AB7C616EB}" srcOrd="0" destOrd="0" presId="urn:microsoft.com/office/officeart/2005/8/layout/hList1"/>
    <dgm:cxn modelId="{8620A1F1-D331-49C4-90BF-665855464367}" type="presParOf" srcId="{07A4F6D3-4BDB-4697-9102-0A2AB7C616EB}" destId="{2F99AB4D-618E-4A4C-8F32-CB5E2C90B6F9}" srcOrd="0" destOrd="0" presId="urn:microsoft.com/office/officeart/2005/8/layout/hList1"/>
    <dgm:cxn modelId="{896A9932-44CF-4382-A408-031254385F3B}" type="presParOf" srcId="{07A4F6D3-4BDB-4697-9102-0A2AB7C616EB}" destId="{0B1C32C2-6528-408F-A1DC-F8F2C300674D}" srcOrd="1" destOrd="0" presId="urn:microsoft.com/office/officeart/2005/8/layout/hList1"/>
    <dgm:cxn modelId="{0D7CD694-2E45-424D-91FD-B312BEB55EC9}" type="presParOf" srcId="{72A9F2D9-8DF3-4ACA-91C2-FE8E1399915A}" destId="{DBE8E073-6D4E-4593-A848-6EB0D6A4C521}" srcOrd="1" destOrd="0" presId="urn:microsoft.com/office/officeart/2005/8/layout/hList1"/>
    <dgm:cxn modelId="{692EDF5A-EC3F-4024-998F-42B3B3778E5D}" type="presParOf" srcId="{72A9F2D9-8DF3-4ACA-91C2-FE8E1399915A}" destId="{57D665EF-E9F0-43D1-8CD6-ACE60B81E860}" srcOrd="2" destOrd="0" presId="urn:microsoft.com/office/officeart/2005/8/layout/hList1"/>
    <dgm:cxn modelId="{081C63AE-56C8-471A-BB6D-BDB655BD746C}" type="presParOf" srcId="{57D665EF-E9F0-43D1-8CD6-ACE60B81E860}" destId="{7AD23FD0-5140-4991-90FA-52910E5246A1}" srcOrd="0" destOrd="0" presId="urn:microsoft.com/office/officeart/2005/8/layout/hList1"/>
    <dgm:cxn modelId="{BB5D1500-60C6-4BC4-84B3-D36700E0BAB9}" type="presParOf" srcId="{57D665EF-E9F0-43D1-8CD6-ACE60B81E860}" destId="{C94008C4-848D-4B11-8FCD-024D870555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0F0AE8-300C-42C5-BEE2-0909F046E4A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zh-CN" altLang="en-US"/>
        </a:p>
      </dgm:t>
    </dgm:pt>
    <dgm:pt modelId="{3B9C2285-D0D9-4C45-97F3-EDF1D3ED5701}">
      <dgm:prSet custT="1"/>
      <dgm:spPr/>
      <dgm:t>
        <a:bodyPr/>
        <a:lstStyle/>
        <a:p>
          <a:r>
            <a:rPr lang="zh-CN" altLang="en-US" sz="2400" dirty="0"/>
            <a:t>（</a:t>
          </a:r>
          <a:r>
            <a:rPr lang="en-US" altLang="zh-CN" sz="2400" dirty="0"/>
            <a:t>7</a:t>
          </a:r>
          <a:r>
            <a:rPr lang="zh-CN" altLang="en-US" sz="2400" dirty="0"/>
            <a:t>）</a:t>
          </a:r>
          <a:r>
            <a:rPr lang="zh-CN" sz="2400" b="1" dirty="0"/>
            <a:t>生成数据故事</a:t>
          </a:r>
          <a:endParaRPr lang="zh-CN" altLang="en-US" sz="2400" dirty="0"/>
        </a:p>
      </dgm:t>
    </dgm:pt>
    <dgm:pt modelId="{143390B6-1431-441F-98D9-EE1A197BCB3B}" type="parTrans" cxnId="{CD0BE800-276A-4309-BD57-F87F976F347F}">
      <dgm:prSet/>
      <dgm:spPr/>
      <dgm:t>
        <a:bodyPr/>
        <a:lstStyle/>
        <a:p>
          <a:endParaRPr lang="zh-CN" altLang="en-US" sz="1600"/>
        </a:p>
      </dgm:t>
    </dgm:pt>
    <dgm:pt modelId="{FD887F05-3C1F-4813-B022-DF118E4BC9A4}" type="sibTrans" cxnId="{CD0BE800-276A-4309-BD57-F87F976F347F}">
      <dgm:prSet/>
      <dgm:spPr/>
      <dgm:t>
        <a:bodyPr/>
        <a:lstStyle/>
        <a:p>
          <a:endParaRPr lang="zh-CN" altLang="en-US" sz="1600"/>
        </a:p>
      </dgm:t>
    </dgm:pt>
    <dgm:pt modelId="{AF65D824-641C-4DFA-A022-13B9845C3ACB}">
      <dgm:prSet custT="1"/>
      <dgm:spPr/>
      <dgm:t>
        <a:bodyPr/>
        <a:lstStyle/>
        <a:p>
          <a:pPr marL="0" indent="0" algn="just">
            <a:buFontTx/>
            <a:buNone/>
          </a:pPr>
          <a:r>
            <a:rPr lang="en-US" sz="2000" dirty="0"/>
            <a:t>Tableau</a:t>
          </a:r>
          <a:r>
            <a:rPr lang="zh-CN" sz="2000" dirty="0"/>
            <a:t>的数据故事由故事点组成，而每个故事点是基于</a:t>
          </a:r>
          <a:r>
            <a:rPr lang="en-US" sz="2000" dirty="0"/>
            <a:t>Tableau</a:t>
          </a:r>
          <a:r>
            <a:rPr lang="zh-CN" sz="2000" dirty="0"/>
            <a:t>工作表视图和仪表板生成。故事生成通常涉及故事的生成、预览和调试等活动，而</a:t>
          </a:r>
          <a:r>
            <a:rPr lang="en-US" sz="2000" dirty="0"/>
            <a:t>Tableau</a:t>
          </a:r>
          <a:r>
            <a:rPr lang="zh-CN" sz="2000" dirty="0"/>
            <a:t>较好地支持了上述三类活动。</a:t>
          </a:r>
          <a:endParaRPr lang="zh-CN" altLang="en-US" sz="2000" dirty="0"/>
        </a:p>
      </dgm:t>
    </dgm:pt>
    <dgm:pt modelId="{1B34809F-2E35-451A-A7B1-888DEECC4F24}" type="parTrans" cxnId="{DF953902-685B-4681-A2F8-72D632034649}">
      <dgm:prSet/>
      <dgm:spPr/>
      <dgm:t>
        <a:bodyPr/>
        <a:lstStyle/>
        <a:p>
          <a:endParaRPr lang="zh-CN" altLang="en-US" sz="1600"/>
        </a:p>
      </dgm:t>
    </dgm:pt>
    <dgm:pt modelId="{B5C8F10A-757B-45DA-8E8D-E9A6B732C462}" type="sibTrans" cxnId="{DF953902-685B-4681-A2F8-72D632034649}">
      <dgm:prSet/>
      <dgm:spPr/>
      <dgm:t>
        <a:bodyPr/>
        <a:lstStyle/>
        <a:p>
          <a:endParaRPr lang="zh-CN" altLang="en-US" sz="1600"/>
        </a:p>
      </dgm:t>
    </dgm:pt>
    <dgm:pt modelId="{AF4DD675-A558-4492-8B92-A2014CBF6E9F}">
      <dgm:prSet custT="1"/>
      <dgm:spPr/>
      <dgm:t>
        <a:bodyPr/>
        <a:lstStyle/>
        <a:p>
          <a:r>
            <a:rPr lang="zh-CN" altLang="en-US" sz="2400" dirty="0"/>
            <a:t>（</a:t>
          </a:r>
          <a:r>
            <a:rPr lang="en-US" altLang="zh-CN" sz="2400" dirty="0"/>
            <a:t>8</a:t>
          </a:r>
          <a:r>
            <a:rPr lang="zh-CN" altLang="en-US" sz="2400" dirty="0"/>
            <a:t>）</a:t>
          </a:r>
          <a:r>
            <a:rPr lang="zh-CN" sz="2400" dirty="0"/>
            <a:t>发布数据故事</a:t>
          </a:r>
          <a:endParaRPr lang="zh-CN" altLang="en-US" sz="2400" dirty="0"/>
        </a:p>
      </dgm:t>
    </dgm:pt>
    <dgm:pt modelId="{3594881F-04C7-42AD-87C2-F1208C352612}" type="parTrans" cxnId="{11D02BFC-F63F-42A4-A7CD-C55968966910}">
      <dgm:prSet/>
      <dgm:spPr/>
      <dgm:t>
        <a:bodyPr/>
        <a:lstStyle/>
        <a:p>
          <a:endParaRPr lang="zh-CN" altLang="en-US" sz="1600"/>
        </a:p>
      </dgm:t>
    </dgm:pt>
    <dgm:pt modelId="{77BCD0E9-AE55-4155-B2F3-A5A51EA603C6}" type="sibTrans" cxnId="{11D02BFC-F63F-42A4-A7CD-C55968966910}">
      <dgm:prSet/>
      <dgm:spPr/>
      <dgm:t>
        <a:bodyPr/>
        <a:lstStyle/>
        <a:p>
          <a:endParaRPr lang="zh-CN" altLang="en-US" sz="1600"/>
        </a:p>
      </dgm:t>
    </dgm:pt>
    <dgm:pt modelId="{0E4F97C5-666D-4C89-A9CF-3E34F65DE58E}">
      <dgm:prSet custT="1"/>
      <dgm:spPr/>
      <dgm:t>
        <a:bodyPr/>
        <a:lstStyle/>
        <a:p>
          <a:pPr marL="0">
            <a:buFontTx/>
            <a:buNone/>
          </a:pPr>
          <a:r>
            <a:rPr lang="en-US" sz="2200" dirty="0"/>
            <a:t>Tableau</a:t>
          </a:r>
          <a:r>
            <a:rPr lang="zh-CN" sz="2200" dirty="0"/>
            <a:t>支持数据故事的在线发布功能，用户可以将自己在</a:t>
          </a:r>
          <a:r>
            <a:rPr lang="en-US" sz="2200" dirty="0"/>
            <a:t>Tableau</a:t>
          </a:r>
          <a:r>
            <a:rPr lang="zh-CN" sz="2200" dirty="0"/>
            <a:t>平台中研发的数据故事发布到</a:t>
          </a:r>
          <a:r>
            <a:rPr lang="en-US" sz="2200" dirty="0"/>
            <a:t>Tableau</a:t>
          </a:r>
          <a:r>
            <a:rPr lang="zh-CN" sz="2200" dirty="0"/>
            <a:t>的服务器，以便进行团队合作、成果展示和作品展示。</a:t>
          </a:r>
          <a:endParaRPr lang="zh-CN" altLang="en-US" sz="2200" dirty="0"/>
        </a:p>
      </dgm:t>
    </dgm:pt>
    <dgm:pt modelId="{0C0AE3A8-73F3-47A6-B4DF-C98AD1D5EE36}" type="parTrans" cxnId="{C66DC7C2-1784-49D5-92D4-0C78F56380AD}">
      <dgm:prSet/>
      <dgm:spPr/>
      <dgm:t>
        <a:bodyPr/>
        <a:lstStyle/>
        <a:p>
          <a:endParaRPr lang="zh-CN" altLang="en-US" sz="1600"/>
        </a:p>
      </dgm:t>
    </dgm:pt>
    <dgm:pt modelId="{BDA597E8-3463-423D-955A-25AE1866C2E8}" type="sibTrans" cxnId="{C66DC7C2-1784-49D5-92D4-0C78F56380AD}">
      <dgm:prSet/>
      <dgm:spPr/>
      <dgm:t>
        <a:bodyPr/>
        <a:lstStyle/>
        <a:p>
          <a:endParaRPr lang="zh-CN" altLang="en-US" sz="1600"/>
        </a:p>
      </dgm:t>
    </dgm:pt>
    <dgm:pt modelId="{4B2CFD55-02AF-BF4D-B378-D04B22D226DF}">
      <dgm:prSet custT="1"/>
      <dgm:spPr/>
      <dgm:t>
        <a:bodyPr/>
        <a:lstStyle/>
        <a:p>
          <a:pPr marL="0" indent="0" algn="just">
            <a:buFontTx/>
            <a:buNone/>
          </a:pPr>
          <a:r>
            <a:rPr lang="en-US" sz="2000" dirty="0"/>
            <a:t>Tableau</a:t>
          </a:r>
          <a:r>
            <a:rPr lang="zh-CN" sz="2000" dirty="0"/>
            <a:t>故事点的设计不仅包括相应工作表视图和仪表板的选择，而且还需要指定故事点的标题、故事点的说明、故事点的布局、故事点的文字解读等要素。</a:t>
          </a:r>
          <a:endParaRPr lang="zh-CN" altLang="en-US" sz="2000" dirty="0"/>
        </a:p>
      </dgm:t>
    </dgm:pt>
    <dgm:pt modelId="{0B79FF81-7F96-B543-A8D8-3F3C62F983F2}" type="parTrans" cxnId="{CF82C6E0-110D-5741-9714-188528536A56}">
      <dgm:prSet/>
      <dgm:spPr/>
      <dgm:t>
        <a:bodyPr/>
        <a:lstStyle/>
        <a:p>
          <a:endParaRPr lang="zh-CN" altLang="en-US"/>
        </a:p>
      </dgm:t>
    </dgm:pt>
    <dgm:pt modelId="{DE0B1994-6687-C04C-8F97-816182BF0112}" type="sibTrans" cxnId="{CF82C6E0-110D-5741-9714-188528536A56}">
      <dgm:prSet/>
      <dgm:spPr/>
      <dgm:t>
        <a:bodyPr/>
        <a:lstStyle/>
        <a:p>
          <a:endParaRPr lang="zh-CN" altLang="en-US"/>
        </a:p>
      </dgm:t>
    </dgm:pt>
    <dgm:pt modelId="{72A9F2D9-8DF3-4ACA-91C2-FE8E1399915A}" type="pres">
      <dgm:prSet presAssocID="{C40F0AE8-300C-42C5-BEE2-0909F046E4A7}" presName="Name0" presStyleCnt="0">
        <dgm:presLayoutVars>
          <dgm:dir/>
          <dgm:animLvl val="lvl"/>
          <dgm:resizeHandles val="exact"/>
        </dgm:presLayoutVars>
      </dgm:prSet>
      <dgm:spPr/>
    </dgm:pt>
    <dgm:pt modelId="{07A4F6D3-4BDB-4697-9102-0A2AB7C616EB}" type="pres">
      <dgm:prSet presAssocID="{3B9C2285-D0D9-4C45-97F3-EDF1D3ED5701}" presName="composite" presStyleCnt="0"/>
      <dgm:spPr/>
    </dgm:pt>
    <dgm:pt modelId="{2F99AB4D-618E-4A4C-8F32-CB5E2C90B6F9}" type="pres">
      <dgm:prSet presAssocID="{3B9C2285-D0D9-4C45-97F3-EDF1D3ED5701}" presName="parTx" presStyleLbl="alignNode1" presStyleIdx="0" presStyleCnt="2" custScaleY="116426">
        <dgm:presLayoutVars>
          <dgm:chMax val="0"/>
          <dgm:chPref val="0"/>
          <dgm:bulletEnabled val="1"/>
        </dgm:presLayoutVars>
      </dgm:prSet>
      <dgm:spPr/>
    </dgm:pt>
    <dgm:pt modelId="{0B1C32C2-6528-408F-A1DC-F8F2C300674D}" type="pres">
      <dgm:prSet presAssocID="{3B9C2285-D0D9-4C45-97F3-EDF1D3ED5701}" presName="desTx" presStyleLbl="alignAccFollowNode1" presStyleIdx="0" presStyleCnt="2" custScaleY="106536">
        <dgm:presLayoutVars>
          <dgm:bulletEnabled val="1"/>
        </dgm:presLayoutVars>
      </dgm:prSet>
      <dgm:spPr/>
    </dgm:pt>
    <dgm:pt modelId="{DBE8E073-6D4E-4593-A848-6EB0D6A4C521}" type="pres">
      <dgm:prSet presAssocID="{FD887F05-3C1F-4813-B022-DF118E4BC9A4}" presName="space" presStyleCnt="0"/>
      <dgm:spPr/>
    </dgm:pt>
    <dgm:pt modelId="{57D665EF-E9F0-43D1-8CD6-ACE60B81E860}" type="pres">
      <dgm:prSet presAssocID="{AF4DD675-A558-4492-8B92-A2014CBF6E9F}" presName="composite" presStyleCnt="0"/>
      <dgm:spPr/>
    </dgm:pt>
    <dgm:pt modelId="{7AD23FD0-5140-4991-90FA-52910E5246A1}" type="pres">
      <dgm:prSet presAssocID="{AF4DD675-A558-4492-8B92-A2014CBF6E9F}" presName="parTx" presStyleLbl="alignNode1" presStyleIdx="1" presStyleCnt="2">
        <dgm:presLayoutVars>
          <dgm:chMax val="0"/>
          <dgm:chPref val="0"/>
          <dgm:bulletEnabled val="1"/>
        </dgm:presLayoutVars>
      </dgm:prSet>
      <dgm:spPr/>
    </dgm:pt>
    <dgm:pt modelId="{C94008C4-848D-4B11-8FCD-024D8705554C}" type="pres">
      <dgm:prSet presAssocID="{AF4DD675-A558-4492-8B92-A2014CBF6E9F}" presName="desTx" presStyleLbl="alignAccFollowNode1" presStyleIdx="1" presStyleCnt="2">
        <dgm:presLayoutVars>
          <dgm:bulletEnabled val="1"/>
        </dgm:presLayoutVars>
      </dgm:prSet>
      <dgm:spPr/>
    </dgm:pt>
  </dgm:ptLst>
  <dgm:cxnLst>
    <dgm:cxn modelId="{CD0BE800-276A-4309-BD57-F87F976F347F}" srcId="{C40F0AE8-300C-42C5-BEE2-0909F046E4A7}" destId="{3B9C2285-D0D9-4C45-97F3-EDF1D3ED5701}" srcOrd="0" destOrd="0" parTransId="{143390B6-1431-441F-98D9-EE1A197BCB3B}" sibTransId="{FD887F05-3C1F-4813-B022-DF118E4BC9A4}"/>
    <dgm:cxn modelId="{DF953902-685B-4681-A2F8-72D632034649}" srcId="{3B9C2285-D0D9-4C45-97F3-EDF1D3ED5701}" destId="{AF65D824-641C-4DFA-A022-13B9845C3ACB}" srcOrd="0" destOrd="0" parTransId="{1B34809F-2E35-451A-A7B1-888DEECC4F24}" sibTransId="{B5C8F10A-757B-45DA-8E8D-E9A6B732C462}"/>
    <dgm:cxn modelId="{85B99524-B630-47C3-A60D-A6CD09581D83}" type="presOf" srcId="{0E4F97C5-666D-4C89-A9CF-3E34F65DE58E}" destId="{C94008C4-848D-4B11-8FCD-024D8705554C}" srcOrd="0" destOrd="0" presId="urn:microsoft.com/office/officeart/2005/8/layout/hList1"/>
    <dgm:cxn modelId="{E22A5D3B-5159-4C2C-8D5F-C29FFB136232}" type="presOf" srcId="{AF65D824-641C-4DFA-A022-13B9845C3ACB}" destId="{0B1C32C2-6528-408F-A1DC-F8F2C300674D}" srcOrd="0" destOrd="0" presId="urn:microsoft.com/office/officeart/2005/8/layout/hList1"/>
    <dgm:cxn modelId="{E0AA7565-423C-4BBE-823A-7B47A844EAD2}" type="presOf" srcId="{3B9C2285-D0D9-4C45-97F3-EDF1D3ED5701}" destId="{2F99AB4D-618E-4A4C-8F32-CB5E2C90B6F9}" srcOrd="0" destOrd="0" presId="urn:microsoft.com/office/officeart/2005/8/layout/hList1"/>
    <dgm:cxn modelId="{88144155-1A02-417A-9F42-51E48F50E003}" type="presOf" srcId="{C40F0AE8-300C-42C5-BEE2-0909F046E4A7}" destId="{72A9F2D9-8DF3-4ACA-91C2-FE8E1399915A}" srcOrd="0" destOrd="0" presId="urn:microsoft.com/office/officeart/2005/8/layout/hList1"/>
    <dgm:cxn modelId="{14482B94-0895-754E-A4D4-89EB9DBC10E3}" type="presOf" srcId="{4B2CFD55-02AF-BF4D-B378-D04B22D226DF}" destId="{0B1C32C2-6528-408F-A1DC-F8F2C300674D}" srcOrd="0" destOrd="1" presId="urn:microsoft.com/office/officeart/2005/8/layout/hList1"/>
    <dgm:cxn modelId="{2A5EB0A4-188C-410D-B133-8014459120F5}" type="presOf" srcId="{AF4DD675-A558-4492-8B92-A2014CBF6E9F}" destId="{7AD23FD0-5140-4991-90FA-52910E5246A1}" srcOrd="0" destOrd="0" presId="urn:microsoft.com/office/officeart/2005/8/layout/hList1"/>
    <dgm:cxn modelId="{C66DC7C2-1784-49D5-92D4-0C78F56380AD}" srcId="{AF4DD675-A558-4492-8B92-A2014CBF6E9F}" destId="{0E4F97C5-666D-4C89-A9CF-3E34F65DE58E}" srcOrd="0" destOrd="0" parTransId="{0C0AE3A8-73F3-47A6-B4DF-C98AD1D5EE36}" sibTransId="{BDA597E8-3463-423D-955A-25AE1866C2E8}"/>
    <dgm:cxn modelId="{CF82C6E0-110D-5741-9714-188528536A56}" srcId="{3B9C2285-D0D9-4C45-97F3-EDF1D3ED5701}" destId="{4B2CFD55-02AF-BF4D-B378-D04B22D226DF}" srcOrd="1" destOrd="0" parTransId="{0B79FF81-7F96-B543-A8D8-3F3C62F983F2}" sibTransId="{DE0B1994-6687-C04C-8F97-816182BF0112}"/>
    <dgm:cxn modelId="{11D02BFC-F63F-42A4-A7CD-C55968966910}" srcId="{C40F0AE8-300C-42C5-BEE2-0909F046E4A7}" destId="{AF4DD675-A558-4492-8B92-A2014CBF6E9F}" srcOrd="1" destOrd="0" parTransId="{3594881F-04C7-42AD-87C2-F1208C352612}" sibTransId="{77BCD0E9-AE55-4155-B2F3-A5A51EA603C6}"/>
    <dgm:cxn modelId="{23F26993-6E30-4C2F-933A-7F6C82455CAC}" type="presParOf" srcId="{72A9F2D9-8DF3-4ACA-91C2-FE8E1399915A}" destId="{07A4F6D3-4BDB-4697-9102-0A2AB7C616EB}" srcOrd="0" destOrd="0" presId="urn:microsoft.com/office/officeart/2005/8/layout/hList1"/>
    <dgm:cxn modelId="{8620A1F1-D331-49C4-90BF-665855464367}" type="presParOf" srcId="{07A4F6D3-4BDB-4697-9102-0A2AB7C616EB}" destId="{2F99AB4D-618E-4A4C-8F32-CB5E2C90B6F9}" srcOrd="0" destOrd="0" presId="urn:microsoft.com/office/officeart/2005/8/layout/hList1"/>
    <dgm:cxn modelId="{896A9932-44CF-4382-A408-031254385F3B}" type="presParOf" srcId="{07A4F6D3-4BDB-4697-9102-0A2AB7C616EB}" destId="{0B1C32C2-6528-408F-A1DC-F8F2C300674D}" srcOrd="1" destOrd="0" presId="urn:microsoft.com/office/officeart/2005/8/layout/hList1"/>
    <dgm:cxn modelId="{0D7CD694-2E45-424D-91FD-B312BEB55EC9}" type="presParOf" srcId="{72A9F2D9-8DF3-4ACA-91C2-FE8E1399915A}" destId="{DBE8E073-6D4E-4593-A848-6EB0D6A4C521}" srcOrd="1" destOrd="0" presId="urn:microsoft.com/office/officeart/2005/8/layout/hList1"/>
    <dgm:cxn modelId="{692EDF5A-EC3F-4024-998F-42B3B3778E5D}" type="presParOf" srcId="{72A9F2D9-8DF3-4ACA-91C2-FE8E1399915A}" destId="{57D665EF-E9F0-43D1-8CD6-ACE60B81E860}" srcOrd="2" destOrd="0" presId="urn:microsoft.com/office/officeart/2005/8/layout/hList1"/>
    <dgm:cxn modelId="{081C63AE-56C8-471A-BB6D-BDB655BD746C}" type="presParOf" srcId="{57D665EF-E9F0-43D1-8CD6-ACE60B81E860}" destId="{7AD23FD0-5140-4991-90FA-52910E5246A1}" srcOrd="0" destOrd="0" presId="urn:microsoft.com/office/officeart/2005/8/layout/hList1"/>
    <dgm:cxn modelId="{BB5D1500-60C6-4BC4-84B3-D36700E0BAB9}" type="presParOf" srcId="{57D665EF-E9F0-43D1-8CD6-ACE60B81E860}" destId="{C94008C4-848D-4B11-8FCD-024D8705554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DB3D27-29BE-40D9-8E36-965D4849C3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2C743F0-FD57-40BD-99A6-06C216AF9664}">
      <dgm:prSet custT="1"/>
      <dgm:spPr/>
      <dgm:t>
        <a:bodyPr/>
        <a:lstStyle/>
        <a:p>
          <a:r>
            <a:rPr lang="zh-CN" altLang="en-US" sz="2000" b="1" dirty="0"/>
            <a:t>工作表</a:t>
          </a:r>
          <a:r>
            <a:rPr lang="en-US" altLang="zh-CN" sz="2000" b="1" dirty="0"/>
            <a:t>——</a:t>
          </a:r>
          <a:r>
            <a:rPr lang="zh-CN" altLang="en-US" sz="2000" b="1" dirty="0"/>
            <a:t>地震数据的散点图</a:t>
          </a:r>
        </a:p>
      </dgm:t>
    </dgm:pt>
    <dgm:pt modelId="{2BED033D-68A6-454B-B3F9-BDEB6104C15F}" type="parTrans" cxnId="{6A7D8E2F-B3A6-47EA-A82D-E7F47E43C934}">
      <dgm:prSet/>
      <dgm:spPr/>
      <dgm:t>
        <a:bodyPr/>
        <a:lstStyle/>
        <a:p>
          <a:endParaRPr lang="zh-CN" altLang="en-US" sz="2000"/>
        </a:p>
      </dgm:t>
    </dgm:pt>
    <dgm:pt modelId="{791C32A7-0B98-4C22-ADF8-4BFD15D1E11A}" type="sibTrans" cxnId="{6A7D8E2F-B3A6-47EA-A82D-E7F47E43C934}">
      <dgm:prSet/>
      <dgm:spPr/>
      <dgm:t>
        <a:bodyPr/>
        <a:lstStyle/>
        <a:p>
          <a:endParaRPr lang="zh-CN" altLang="en-US" sz="2000"/>
        </a:p>
      </dgm:t>
    </dgm:pt>
    <dgm:pt modelId="{CF6879E0-6B45-47B4-913F-449DE3113E12}">
      <dgm:prSet custT="1"/>
      <dgm:spPr/>
      <dgm:t>
        <a:bodyPr/>
        <a:lstStyle/>
        <a:p>
          <a:r>
            <a:rPr lang="zh-CN" altLang="en-US" sz="2000" b="1" dirty="0"/>
            <a:t>工作表</a:t>
          </a:r>
          <a:r>
            <a:rPr lang="en-US" altLang="zh-CN" sz="2000" b="1" dirty="0"/>
            <a:t>——</a:t>
          </a:r>
          <a:r>
            <a:rPr lang="zh-CN" altLang="en-US" sz="2000" b="1" dirty="0"/>
            <a:t>地震次数的总计</a:t>
          </a:r>
        </a:p>
      </dgm:t>
    </dgm:pt>
    <dgm:pt modelId="{A55EA81B-935E-41C6-851A-C995328991C0}" type="parTrans" cxnId="{3B2E4442-007E-483E-B203-1F885069087C}">
      <dgm:prSet/>
      <dgm:spPr/>
      <dgm:t>
        <a:bodyPr/>
        <a:lstStyle/>
        <a:p>
          <a:endParaRPr lang="zh-CN" altLang="en-US" sz="2000"/>
        </a:p>
      </dgm:t>
    </dgm:pt>
    <dgm:pt modelId="{C3CC49AA-59BF-44EA-9AFA-C5B0B8BAD7A4}" type="sibTrans" cxnId="{3B2E4442-007E-483E-B203-1F885069087C}">
      <dgm:prSet/>
      <dgm:spPr/>
      <dgm:t>
        <a:bodyPr/>
        <a:lstStyle/>
        <a:p>
          <a:endParaRPr lang="zh-CN" altLang="en-US" sz="2000"/>
        </a:p>
      </dgm:t>
    </dgm:pt>
    <dgm:pt modelId="{112CD931-4F2B-4CC5-92F5-E2807FA4D0A8}">
      <dgm:prSet custT="1"/>
      <dgm:spPr/>
      <dgm:t>
        <a:bodyPr/>
        <a:lstStyle/>
        <a:p>
          <a:r>
            <a:rPr lang="zh-CN" altLang="en-US" sz="2000" b="1" dirty="0"/>
            <a:t>工作表</a:t>
          </a:r>
          <a:r>
            <a:rPr lang="en-US" altLang="zh-CN" sz="2000" b="1" dirty="0"/>
            <a:t>——</a:t>
          </a:r>
          <a:r>
            <a:rPr lang="zh-CN" altLang="en-US" sz="2000" b="1" dirty="0"/>
            <a:t>地震次数的折线图</a:t>
          </a:r>
          <a:endParaRPr lang="zh-CN" altLang="en-US" sz="2000" dirty="0"/>
        </a:p>
      </dgm:t>
    </dgm:pt>
    <dgm:pt modelId="{8959806F-A0DA-49EE-A18B-5ED93C1FEFAF}" type="parTrans" cxnId="{062C698E-B1E7-4434-8A7E-5AA454AA090B}">
      <dgm:prSet/>
      <dgm:spPr/>
      <dgm:t>
        <a:bodyPr/>
        <a:lstStyle/>
        <a:p>
          <a:endParaRPr lang="zh-CN" altLang="en-US" sz="2000"/>
        </a:p>
      </dgm:t>
    </dgm:pt>
    <dgm:pt modelId="{EDA7671A-D703-4652-8B77-762CBB6E6AB6}" type="sibTrans" cxnId="{062C698E-B1E7-4434-8A7E-5AA454AA090B}">
      <dgm:prSet/>
      <dgm:spPr/>
      <dgm:t>
        <a:bodyPr/>
        <a:lstStyle/>
        <a:p>
          <a:endParaRPr lang="zh-CN" altLang="en-US" sz="2000"/>
        </a:p>
      </dgm:t>
    </dgm:pt>
    <dgm:pt modelId="{CB777738-ED6D-48BF-A4DF-8226D06F0C43}">
      <dgm:prSet custT="1"/>
      <dgm:spPr/>
      <dgm:t>
        <a:bodyPr/>
        <a:lstStyle/>
        <a:p>
          <a:r>
            <a:rPr lang="zh-CN" altLang="en-US" sz="2000" b="1" dirty="0"/>
            <a:t>工作表</a:t>
          </a:r>
          <a:r>
            <a:rPr lang="en-US" altLang="zh-CN" sz="2000" b="1" dirty="0"/>
            <a:t>——</a:t>
          </a:r>
          <a:r>
            <a:rPr lang="zh-CN" altLang="en-US" sz="2000" b="1" dirty="0"/>
            <a:t>不同地区的地震次数的增长趋势</a:t>
          </a:r>
        </a:p>
      </dgm:t>
    </dgm:pt>
    <dgm:pt modelId="{469D28EA-F3A3-42C6-A7BF-48885707CB96}" type="parTrans" cxnId="{CCFACB37-68D7-4E77-935F-DCE4D33868C4}">
      <dgm:prSet/>
      <dgm:spPr/>
      <dgm:t>
        <a:bodyPr/>
        <a:lstStyle/>
        <a:p>
          <a:endParaRPr lang="zh-CN" altLang="en-US" sz="2000"/>
        </a:p>
      </dgm:t>
    </dgm:pt>
    <dgm:pt modelId="{D4880B4C-B84A-47C6-8339-5A5AAFB09525}" type="sibTrans" cxnId="{CCFACB37-68D7-4E77-935F-DCE4D33868C4}">
      <dgm:prSet/>
      <dgm:spPr/>
      <dgm:t>
        <a:bodyPr/>
        <a:lstStyle/>
        <a:p>
          <a:endParaRPr lang="zh-CN" altLang="en-US" sz="2000"/>
        </a:p>
      </dgm:t>
    </dgm:pt>
    <dgm:pt modelId="{0A0764AA-190E-4DE0-B266-5F5AF1F42A6D}">
      <dgm:prSet custT="1"/>
      <dgm:spPr/>
      <dgm:t>
        <a:bodyPr/>
        <a:lstStyle/>
        <a:p>
          <a:r>
            <a:rPr lang="zh-CN" altLang="en-US" sz="2000" b="1" dirty="0"/>
            <a:t>工作表</a:t>
          </a:r>
          <a:r>
            <a:rPr lang="en-US" altLang="zh-CN" sz="2000" b="1" dirty="0"/>
            <a:t>——</a:t>
          </a:r>
          <a:r>
            <a:rPr lang="zh-CN" altLang="en-US" sz="2000" b="1" dirty="0"/>
            <a:t>不同地区的地震记录总数</a:t>
          </a:r>
        </a:p>
      </dgm:t>
    </dgm:pt>
    <dgm:pt modelId="{071FE5D7-CEB4-4004-AE57-36E10995486A}" type="parTrans" cxnId="{34BED6B8-2A92-4FA5-B2C0-3D1ACF0DB912}">
      <dgm:prSet/>
      <dgm:spPr/>
      <dgm:t>
        <a:bodyPr/>
        <a:lstStyle/>
        <a:p>
          <a:endParaRPr lang="zh-CN" altLang="en-US" sz="2000"/>
        </a:p>
      </dgm:t>
    </dgm:pt>
    <dgm:pt modelId="{83D8B791-6B6E-4122-8148-2481722118D0}" type="sibTrans" cxnId="{34BED6B8-2A92-4FA5-B2C0-3D1ACF0DB912}">
      <dgm:prSet/>
      <dgm:spPr/>
      <dgm:t>
        <a:bodyPr/>
        <a:lstStyle/>
        <a:p>
          <a:endParaRPr lang="zh-CN" altLang="en-US" sz="2000"/>
        </a:p>
      </dgm:t>
    </dgm:pt>
    <dgm:pt modelId="{388C6FF0-481A-4872-8307-A8D3EE9828D3}">
      <dgm:prSet custT="1"/>
      <dgm:spPr/>
      <dgm:t>
        <a:bodyPr/>
        <a:lstStyle/>
        <a:p>
          <a:r>
            <a:rPr lang="zh-CN" altLang="en-US" sz="2000" b="1" dirty="0"/>
            <a:t>工作表</a:t>
          </a:r>
          <a:r>
            <a:rPr lang="en-US" altLang="zh-CN" sz="2000" b="1" dirty="0"/>
            <a:t>——</a:t>
          </a:r>
          <a:r>
            <a:rPr lang="zh-CN" altLang="en-US" sz="2000" b="1" dirty="0"/>
            <a:t>不同地区地震级别的方差</a:t>
          </a:r>
        </a:p>
      </dgm:t>
    </dgm:pt>
    <dgm:pt modelId="{A0FB9D2A-2099-45C8-B34F-F534DE6407F1}" type="parTrans" cxnId="{179FB752-5852-402E-ADD7-731D1272F6AA}">
      <dgm:prSet/>
      <dgm:spPr/>
      <dgm:t>
        <a:bodyPr/>
        <a:lstStyle/>
        <a:p>
          <a:endParaRPr lang="zh-CN" altLang="en-US" sz="2000"/>
        </a:p>
      </dgm:t>
    </dgm:pt>
    <dgm:pt modelId="{ADBC50A9-933B-4D7B-8A00-2A92A3344FAD}" type="sibTrans" cxnId="{179FB752-5852-402E-ADD7-731D1272F6AA}">
      <dgm:prSet/>
      <dgm:spPr/>
      <dgm:t>
        <a:bodyPr/>
        <a:lstStyle/>
        <a:p>
          <a:endParaRPr lang="zh-CN" altLang="en-US" sz="2000"/>
        </a:p>
      </dgm:t>
    </dgm:pt>
    <dgm:pt modelId="{F83DCFF7-0EC6-4C82-BE03-096AD912E08F}">
      <dgm:prSet custT="1"/>
      <dgm:spPr/>
      <dgm:t>
        <a:bodyPr/>
        <a:lstStyle/>
        <a:p>
          <a:r>
            <a:rPr lang="zh-CN" sz="2000" b="1" dirty="0"/>
            <a:t>工作表——</a:t>
          </a:r>
          <a:r>
            <a:rPr lang="en-US" sz="2000" b="1" dirty="0"/>
            <a:t>2013</a:t>
          </a:r>
          <a:r>
            <a:rPr lang="zh-CN" sz="2000" b="1" dirty="0"/>
            <a:t>年雅安发生大地震</a:t>
          </a:r>
        </a:p>
      </dgm:t>
    </dgm:pt>
    <dgm:pt modelId="{15C3F418-0A1E-47AE-989F-87DCC0BB3455}" type="parTrans" cxnId="{96496287-4887-4805-9F76-C4DE477E20DD}">
      <dgm:prSet/>
      <dgm:spPr/>
      <dgm:t>
        <a:bodyPr/>
        <a:lstStyle/>
        <a:p>
          <a:endParaRPr lang="zh-CN" altLang="en-US" sz="2000"/>
        </a:p>
      </dgm:t>
    </dgm:pt>
    <dgm:pt modelId="{8BE24A21-BF0E-4DB5-9599-2356285472C1}" type="sibTrans" cxnId="{96496287-4887-4805-9F76-C4DE477E20DD}">
      <dgm:prSet/>
      <dgm:spPr/>
      <dgm:t>
        <a:bodyPr/>
        <a:lstStyle/>
        <a:p>
          <a:endParaRPr lang="zh-CN" altLang="en-US" sz="2000"/>
        </a:p>
      </dgm:t>
    </dgm:pt>
    <dgm:pt modelId="{9653425B-5D2E-4FEA-B2F9-50A418F46608}" type="pres">
      <dgm:prSet presAssocID="{55DB3D27-29BE-40D9-8E36-965D4849C3EF}" presName="linear" presStyleCnt="0">
        <dgm:presLayoutVars>
          <dgm:animLvl val="lvl"/>
          <dgm:resizeHandles val="exact"/>
        </dgm:presLayoutVars>
      </dgm:prSet>
      <dgm:spPr/>
    </dgm:pt>
    <dgm:pt modelId="{00C29211-4C03-4074-978C-475C9D7F27B2}" type="pres">
      <dgm:prSet presAssocID="{22C743F0-FD57-40BD-99A6-06C216AF9664}" presName="parentText" presStyleLbl="node1" presStyleIdx="0" presStyleCnt="7">
        <dgm:presLayoutVars>
          <dgm:chMax val="0"/>
          <dgm:bulletEnabled val="1"/>
        </dgm:presLayoutVars>
      </dgm:prSet>
      <dgm:spPr/>
    </dgm:pt>
    <dgm:pt modelId="{3181FC45-1BB4-4D80-A2C3-D09A8418756B}" type="pres">
      <dgm:prSet presAssocID="{791C32A7-0B98-4C22-ADF8-4BFD15D1E11A}" presName="spacer" presStyleCnt="0"/>
      <dgm:spPr/>
    </dgm:pt>
    <dgm:pt modelId="{398A49C4-0E50-497C-8D52-DF74E7A50515}" type="pres">
      <dgm:prSet presAssocID="{CF6879E0-6B45-47B4-913F-449DE3113E12}" presName="parentText" presStyleLbl="node1" presStyleIdx="1" presStyleCnt="7">
        <dgm:presLayoutVars>
          <dgm:chMax val="0"/>
          <dgm:bulletEnabled val="1"/>
        </dgm:presLayoutVars>
      </dgm:prSet>
      <dgm:spPr/>
    </dgm:pt>
    <dgm:pt modelId="{FCA45AF8-8C78-4B24-8860-174CF3F18805}" type="pres">
      <dgm:prSet presAssocID="{C3CC49AA-59BF-44EA-9AFA-C5B0B8BAD7A4}" presName="spacer" presStyleCnt="0"/>
      <dgm:spPr/>
    </dgm:pt>
    <dgm:pt modelId="{157EFF8E-FF47-4CCF-A5A6-CBA0DFFB49B9}" type="pres">
      <dgm:prSet presAssocID="{112CD931-4F2B-4CC5-92F5-E2807FA4D0A8}" presName="parentText" presStyleLbl="node1" presStyleIdx="2" presStyleCnt="7">
        <dgm:presLayoutVars>
          <dgm:chMax val="0"/>
          <dgm:bulletEnabled val="1"/>
        </dgm:presLayoutVars>
      </dgm:prSet>
      <dgm:spPr/>
    </dgm:pt>
    <dgm:pt modelId="{DA518A9C-87F2-4C12-96A4-06D581626340}" type="pres">
      <dgm:prSet presAssocID="{EDA7671A-D703-4652-8B77-762CBB6E6AB6}" presName="spacer" presStyleCnt="0"/>
      <dgm:spPr/>
    </dgm:pt>
    <dgm:pt modelId="{27A05FCE-1F61-44E8-BCF7-C5F57AC1D81F}" type="pres">
      <dgm:prSet presAssocID="{CB777738-ED6D-48BF-A4DF-8226D06F0C43}" presName="parentText" presStyleLbl="node1" presStyleIdx="3" presStyleCnt="7">
        <dgm:presLayoutVars>
          <dgm:chMax val="0"/>
          <dgm:bulletEnabled val="1"/>
        </dgm:presLayoutVars>
      </dgm:prSet>
      <dgm:spPr/>
    </dgm:pt>
    <dgm:pt modelId="{8B69AA69-7A17-4FB1-A5EA-EC0E10C90966}" type="pres">
      <dgm:prSet presAssocID="{D4880B4C-B84A-47C6-8339-5A5AAFB09525}" presName="spacer" presStyleCnt="0"/>
      <dgm:spPr/>
    </dgm:pt>
    <dgm:pt modelId="{80AE540C-135E-4B4C-BDA7-4B83148869C9}" type="pres">
      <dgm:prSet presAssocID="{0A0764AA-190E-4DE0-B266-5F5AF1F42A6D}" presName="parentText" presStyleLbl="node1" presStyleIdx="4" presStyleCnt="7">
        <dgm:presLayoutVars>
          <dgm:chMax val="0"/>
          <dgm:bulletEnabled val="1"/>
        </dgm:presLayoutVars>
      </dgm:prSet>
      <dgm:spPr/>
    </dgm:pt>
    <dgm:pt modelId="{CBC47AF8-0361-4563-A38B-F3CE741DAB30}" type="pres">
      <dgm:prSet presAssocID="{83D8B791-6B6E-4122-8148-2481722118D0}" presName="spacer" presStyleCnt="0"/>
      <dgm:spPr/>
    </dgm:pt>
    <dgm:pt modelId="{E4AE8FF8-5001-47B1-BBB5-007340AC9298}" type="pres">
      <dgm:prSet presAssocID="{388C6FF0-481A-4872-8307-A8D3EE9828D3}" presName="parentText" presStyleLbl="node1" presStyleIdx="5" presStyleCnt="7">
        <dgm:presLayoutVars>
          <dgm:chMax val="0"/>
          <dgm:bulletEnabled val="1"/>
        </dgm:presLayoutVars>
      </dgm:prSet>
      <dgm:spPr/>
    </dgm:pt>
    <dgm:pt modelId="{51F23F44-EC36-448C-B2C6-FFC7AF1B2645}" type="pres">
      <dgm:prSet presAssocID="{ADBC50A9-933B-4D7B-8A00-2A92A3344FAD}" presName="spacer" presStyleCnt="0"/>
      <dgm:spPr/>
    </dgm:pt>
    <dgm:pt modelId="{057667FE-212B-491B-A38F-174B58E98E2B}" type="pres">
      <dgm:prSet presAssocID="{F83DCFF7-0EC6-4C82-BE03-096AD912E08F}" presName="parentText" presStyleLbl="node1" presStyleIdx="6" presStyleCnt="7">
        <dgm:presLayoutVars>
          <dgm:chMax val="0"/>
          <dgm:bulletEnabled val="1"/>
        </dgm:presLayoutVars>
      </dgm:prSet>
      <dgm:spPr/>
    </dgm:pt>
  </dgm:ptLst>
  <dgm:cxnLst>
    <dgm:cxn modelId="{6A7D8E2F-B3A6-47EA-A82D-E7F47E43C934}" srcId="{55DB3D27-29BE-40D9-8E36-965D4849C3EF}" destId="{22C743F0-FD57-40BD-99A6-06C216AF9664}" srcOrd="0" destOrd="0" parTransId="{2BED033D-68A6-454B-B3F9-BDEB6104C15F}" sibTransId="{791C32A7-0B98-4C22-ADF8-4BFD15D1E11A}"/>
    <dgm:cxn modelId="{CCFACB37-68D7-4E77-935F-DCE4D33868C4}" srcId="{55DB3D27-29BE-40D9-8E36-965D4849C3EF}" destId="{CB777738-ED6D-48BF-A4DF-8226D06F0C43}" srcOrd="3" destOrd="0" parTransId="{469D28EA-F3A3-42C6-A7BF-48885707CB96}" sibTransId="{D4880B4C-B84A-47C6-8339-5A5AAFB09525}"/>
    <dgm:cxn modelId="{BB6A385D-10BA-49BF-A526-B8DEB341999C}" type="presOf" srcId="{0A0764AA-190E-4DE0-B266-5F5AF1F42A6D}" destId="{80AE540C-135E-4B4C-BDA7-4B83148869C9}" srcOrd="0" destOrd="0" presId="urn:microsoft.com/office/officeart/2005/8/layout/vList2"/>
    <dgm:cxn modelId="{00082741-4B15-446B-8E71-861BA3D71988}" type="presOf" srcId="{CB777738-ED6D-48BF-A4DF-8226D06F0C43}" destId="{27A05FCE-1F61-44E8-BCF7-C5F57AC1D81F}" srcOrd="0" destOrd="0" presId="urn:microsoft.com/office/officeart/2005/8/layout/vList2"/>
    <dgm:cxn modelId="{3B2E4442-007E-483E-B203-1F885069087C}" srcId="{55DB3D27-29BE-40D9-8E36-965D4849C3EF}" destId="{CF6879E0-6B45-47B4-913F-449DE3113E12}" srcOrd="1" destOrd="0" parTransId="{A55EA81B-935E-41C6-851A-C995328991C0}" sibTransId="{C3CC49AA-59BF-44EA-9AFA-C5B0B8BAD7A4}"/>
    <dgm:cxn modelId="{56CF0969-BFB7-4DF9-ADB8-3A99AEFD13D0}" type="presOf" srcId="{112CD931-4F2B-4CC5-92F5-E2807FA4D0A8}" destId="{157EFF8E-FF47-4CCF-A5A6-CBA0DFFB49B9}" srcOrd="0" destOrd="0" presId="urn:microsoft.com/office/officeart/2005/8/layout/vList2"/>
    <dgm:cxn modelId="{179FB752-5852-402E-ADD7-731D1272F6AA}" srcId="{55DB3D27-29BE-40D9-8E36-965D4849C3EF}" destId="{388C6FF0-481A-4872-8307-A8D3EE9828D3}" srcOrd="5" destOrd="0" parTransId="{A0FB9D2A-2099-45C8-B34F-F534DE6407F1}" sibTransId="{ADBC50A9-933B-4D7B-8A00-2A92A3344FAD}"/>
    <dgm:cxn modelId="{6B3BC582-5255-460A-A9E9-4DD250B02090}" type="presOf" srcId="{22C743F0-FD57-40BD-99A6-06C216AF9664}" destId="{00C29211-4C03-4074-978C-475C9D7F27B2}" srcOrd="0" destOrd="0" presId="urn:microsoft.com/office/officeart/2005/8/layout/vList2"/>
    <dgm:cxn modelId="{96496287-4887-4805-9F76-C4DE477E20DD}" srcId="{55DB3D27-29BE-40D9-8E36-965D4849C3EF}" destId="{F83DCFF7-0EC6-4C82-BE03-096AD912E08F}" srcOrd="6" destOrd="0" parTransId="{15C3F418-0A1E-47AE-989F-87DCC0BB3455}" sibTransId="{8BE24A21-BF0E-4DB5-9599-2356285472C1}"/>
    <dgm:cxn modelId="{062C698E-B1E7-4434-8A7E-5AA454AA090B}" srcId="{55DB3D27-29BE-40D9-8E36-965D4849C3EF}" destId="{112CD931-4F2B-4CC5-92F5-E2807FA4D0A8}" srcOrd="2" destOrd="0" parTransId="{8959806F-A0DA-49EE-A18B-5ED93C1FEFAF}" sibTransId="{EDA7671A-D703-4652-8B77-762CBB6E6AB6}"/>
    <dgm:cxn modelId="{6182C690-7322-4648-A74F-98F9F48FD962}" type="presOf" srcId="{CF6879E0-6B45-47B4-913F-449DE3113E12}" destId="{398A49C4-0E50-497C-8D52-DF74E7A50515}" srcOrd="0" destOrd="0" presId="urn:microsoft.com/office/officeart/2005/8/layout/vList2"/>
    <dgm:cxn modelId="{4784AD9C-27F8-4C32-ABDA-732088900089}" type="presOf" srcId="{388C6FF0-481A-4872-8307-A8D3EE9828D3}" destId="{E4AE8FF8-5001-47B1-BBB5-007340AC9298}" srcOrd="0" destOrd="0" presId="urn:microsoft.com/office/officeart/2005/8/layout/vList2"/>
    <dgm:cxn modelId="{06BC50B2-67D8-4408-816A-198FA3625977}" type="presOf" srcId="{55DB3D27-29BE-40D9-8E36-965D4849C3EF}" destId="{9653425B-5D2E-4FEA-B2F9-50A418F46608}" srcOrd="0" destOrd="0" presId="urn:microsoft.com/office/officeart/2005/8/layout/vList2"/>
    <dgm:cxn modelId="{34BED6B8-2A92-4FA5-B2C0-3D1ACF0DB912}" srcId="{55DB3D27-29BE-40D9-8E36-965D4849C3EF}" destId="{0A0764AA-190E-4DE0-B266-5F5AF1F42A6D}" srcOrd="4" destOrd="0" parTransId="{071FE5D7-CEB4-4004-AE57-36E10995486A}" sibTransId="{83D8B791-6B6E-4122-8148-2481722118D0}"/>
    <dgm:cxn modelId="{6EEEA9BB-8370-4770-9E8B-730E3537F077}" type="presOf" srcId="{F83DCFF7-0EC6-4C82-BE03-096AD912E08F}" destId="{057667FE-212B-491B-A38F-174B58E98E2B}" srcOrd="0" destOrd="0" presId="urn:microsoft.com/office/officeart/2005/8/layout/vList2"/>
    <dgm:cxn modelId="{F78253AB-9D7D-478D-91F5-C43CE3948285}" type="presParOf" srcId="{9653425B-5D2E-4FEA-B2F9-50A418F46608}" destId="{00C29211-4C03-4074-978C-475C9D7F27B2}" srcOrd="0" destOrd="0" presId="urn:microsoft.com/office/officeart/2005/8/layout/vList2"/>
    <dgm:cxn modelId="{F5F57B61-A891-4AB9-B213-58B4AFD7057A}" type="presParOf" srcId="{9653425B-5D2E-4FEA-B2F9-50A418F46608}" destId="{3181FC45-1BB4-4D80-A2C3-D09A8418756B}" srcOrd="1" destOrd="0" presId="urn:microsoft.com/office/officeart/2005/8/layout/vList2"/>
    <dgm:cxn modelId="{D350D62E-7BC5-4B07-BE5F-C7232F099D72}" type="presParOf" srcId="{9653425B-5D2E-4FEA-B2F9-50A418F46608}" destId="{398A49C4-0E50-497C-8D52-DF74E7A50515}" srcOrd="2" destOrd="0" presId="urn:microsoft.com/office/officeart/2005/8/layout/vList2"/>
    <dgm:cxn modelId="{1C92F9AD-4138-46BC-8F89-47B8C78B87B0}" type="presParOf" srcId="{9653425B-5D2E-4FEA-B2F9-50A418F46608}" destId="{FCA45AF8-8C78-4B24-8860-174CF3F18805}" srcOrd="3" destOrd="0" presId="urn:microsoft.com/office/officeart/2005/8/layout/vList2"/>
    <dgm:cxn modelId="{0B65F1CD-0769-4434-BBBB-B7508D2CFA68}" type="presParOf" srcId="{9653425B-5D2E-4FEA-B2F9-50A418F46608}" destId="{157EFF8E-FF47-4CCF-A5A6-CBA0DFFB49B9}" srcOrd="4" destOrd="0" presId="urn:microsoft.com/office/officeart/2005/8/layout/vList2"/>
    <dgm:cxn modelId="{D1BB32E5-3E83-45C3-9287-0C6F25084CAE}" type="presParOf" srcId="{9653425B-5D2E-4FEA-B2F9-50A418F46608}" destId="{DA518A9C-87F2-4C12-96A4-06D581626340}" srcOrd="5" destOrd="0" presId="urn:microsoft.com/office/officeart/2005/8/layout/vList2"/>
    <dgm:cxn modelId="{91D01989-20F4-420A-9752-EA48F699C0AE}" type="presParOf" srcId="{9653425B-5D2E-4FEA-B2F9-50A418F46608}" destId="{27A05FCE-1F61-44E8-BCF7-C5F57AC1D81F}" srcOrd="6" destOrd="0" presId="urn:microsoft.com/office/officeart/2005/8/layout/vList2"/>
    <dgm:cxn modelId="{8BBBAD4B-656D-4DB0-A44C-38AAAAD24DCC}" type="presParOf" srcId="{9653425B-5D2E-4FEA-B2F9-50A418F46608}" destId="{8B69AA69-7A17-4FB1-A5EA-EC0E10C90966}" srcOrd="7" destOrd="0" presId="urn:microsoft.com/office/officeart/2005/8/layout/vList2"/>
    <dgm:cxn modelId="{C2FE8055-907E-478C-838C-5DCB0E6F917C}" type="presParOf" srcId="{9653425B-5D2E-4FEA-B2F9-50A418F46608}" destId="{80AE540C-135E-4B4C-BDA7-4B83148869C9}" srcOrd="8" destOrd="0" presId="urn:microsoft.com/office/officeart/2005/8/layout/vList2"/>
    <dgm:cxn modelId="{2F8D2CAF-3E36-4E9A-9D92-E90A797653DC}" type="presParOf" srcId="{9653425B-5D2E-4FEA-B2F9-50A418F46608}" destId="{CBC47AF8-0361-4563-A38B-F3CE741DAB30}" srcOrd="9" destOrd="0" presId="urn:microsoft.com/office/officeart/2005/8/layout/vList2"/>
    <dgm:cxn modelId="{CB7CBB31-72A2-4F49-BD2D-CF5B31EF1CE0}" type="presParOf" srcId="{9653425B-5D2E-4FEA-B2F9-50A418F46608}" destId="{E4AE8FF8-5001-47B1-BBB5-007340AC9298}" srcOrd="10" destOrd="0" presId="urn:microsoft.com/office/officeart/2005/8/layout/vList2"/>
    <dgm:cxn modelId="{BD9D2895-91FB-4D09-B77D-50FED26044A5}" type="presParOf" srcId="{9653425B-5D2E-4FEA-B2F9-50A418F46608}" destId="{51F23F44-EC36-448C-B2C6-FFC7AF1B2645}" srcOrd="11" destOrd="0" presId="urn:microsoft.com/office/officeart/2005/8/layout/vList2"/>
    <dgm:cxn modelId="{4A4BCAB2-AAC6-4BA7-97B9-44C14DDE87A6}" type="presParOf" srcId="{9653425B-5D2E-4FEA-B2F9-50A418F46608}" destId="{057667FE-212B-491B-A38F-174B58E98E2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DB3D27-29BE-40D9-8E36-965D4849C3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zh-CN" altLang="en-US"/>
        </a:p>
      </dgm:t>
    </dgm:pt>
    <dgm:pt modelId="{22C743F0-FD57-40BD-99A6-06C216AF9664}">
      <dgm:prSet custT="1"/>
      <dgm:spPr/>
      <dgm:t>
        <a:bodyPr/>
        <a:lstStyle/>
        <a:p>
          <a:r>
            <a:rPr lang="zh-CN" altLang="en-US" sz="2000" b="1" dirty="0"/>
            <a:t>仪表板</a:t>
          </a:r>
          <a:r>
            <a:rPr lang="en-US" altLang="zh-CN" sz="2000" b="1" dirty="0"/>
            <a:t>——</a:t>
          </a:r>
          <a:r>
            <a:rPr lang="zh-CN" altLang="en-US" sz="2000" b="1" dirty="0"/>
            <a:t>地震数据的显示</a:t>
          </a:r>
        </a:p>
      </dgm:t>
    </dgm:pt>
    <dgm:pt modelId="{2BED033D-68A6-454B-B3F9-BDEB6104C15F}" type="parTrans" cxnId="{6A7D8E2F-B3A6-47EA-A82D-E7F47E43C934}">
      <dgm:prSet/>
      <dgm:spPr/>
      <dgm:t>
        <a:bodyPr/>
        <a:lstStyle/>
        <a:p>
          <a:endParaRPr lang="zh-CN" altLang="en-US" sz="2000"/>
        </a:p>
      </dgm:t>
    </dgm:pt>
    <dgm:pt modelId="{791C32A7-0B98-4C22-ADF8-4BFD15D1E11A}" type="sibTrans" cxnId="{6A7D8E2F-B3A6-47EA-A82D-E7F47E43C934}">
      <dgm:prSet/>
      <dgm:spPr/>
      <dgm:t>
        <a:bodyPr/>
        <a:lstStyle/>
        <a:p>
          <a:endParaRPr lang="zh-CN" altLang="en-US" sz="2000"/>
        </a:p>
      </dgm:t>
    </dgm:pt>
    <dgm:pt modelId="{CF6879E0-6B45-47B4-913F-449DE3113E12}">
      <dgm:prSet custT="1"/>
      <dgm:spPr/>
      <dgm:t>
        <a:bodyPr/>
        <a:lstStyle/>
        <a:p>
          <a:r>
            <a:rPr lang="zh-CN" altLang="en-US" sz="2000" b="1" dirty="0"/>
            <a:t>仪表板</a:t>
          </a:r>
          <a:r>
            <a:rPr lang="en-US" altLang="zh-CN" sz="2000" b="1" dirty="0"/>
            <a:t>——</a:t>
          </a:r>
          <a:r>
            <a:rPr lang="zh-CN" altLang="en-US" sz="2000" b="1" dirty="0"/>
            <a:t>地震次数的趋势</a:t>
          </a:r>
        </a:p>
      </dgm:t>
    </dgm:pt>
    <dgm:pt modelId="{A55EA81B-935E-41C6-851A-C995328991C0}" type="parTrans" cxnId="{3B2E4442-007E-483E-B203-1F885069087C}">
      <dgm:prSet/>
      <dgm:spPr/>
      <dgm:t>
        <a:bodyPr/>
        <a:lstStyle/>
        <a:p>
          <a:endParaRPr lang="zh-CN" altLang="en-US" sz="2000"/>
        </a:p>
      </dgm:t>
    </dgm:pt>
    <dgm:pt modelId="{C3CC49AA-59BF-44EA-9AFA-C5B0B8BAD7A4}" type="sibTrans" cxnId="{3B2E4442-007E-483E-B203-1F885069087C}">
      <dgm:prSet/>
      <dgm:spPr/>
      <dgm:t>
        <a:bodyPr/>
        <a:lstStyle/>
        <a:p>
          <a:endParaRPr lang="zh-CN" altLang="en-US" sz="2000"/>
        </a:p>
      </dgm:t>
    </dgm:pt>
    <dgm:pt modelId="{112CD931-4F2B-4CC5-92F5-E2807FA4D0A8}">
      <dgm:prSet custT="1"/>
      <dgm:spPr/>
      <dgm:t>
        <a:bodyPr/>
        <a:lstStyle/>
        <a:p>
          <a:r>
            <a:rPr lang="zh-CN" altLang="en-US" sz="2000" b="1" dirty="0"/>
            <a:t>仪表板</a:t>
          </a:r>
          <a:r>
            <a:rPr lang="en-US" altLang="zh-CN" sz="2000" b="1" dirty="0"/>
            <a:t>——</a:t>
          </a:r>
          <a:r>
            <a:rPr lang="zh-CN" altLang="en-US" sz="2000" b="1" dirty="0"/>
            <a:t>不同区域的地震数据比较</a:t>
          </a:r>
        </a:p>
      </dgm:t>
    </dgm:pt>
    <dgm:pt modelId="{8959806F-A0DA-49EE-A18B-5ED93C1FEFAF}" type="parTrans" cxnId="{062C698E-B1E7-4434-8A7E-5AA454AA090B}">
      <dgm:prSet/>
      <dgm:spPr/>
      <dgm:t>
        <a:bodyPr/>
        <a:lstStyle/>
        <a:p>
          <a:endParaRPr lang="zh-CN" altLang="en-US" sz="2000"/>
        </a:p>
      </dgm:t>
    </dgm:pt>
    <dgm:pt modelId="{EDA7671A-D703-4652-8B77-762CBB6E6AB6}" type="sibTrans" cxnId="{062C698E-B1E7-4434-8A7E-5AA454AA090B}">
      <dgm:prSet/>
      <dgm:spPr/>
      <dgm:t>
        <a:bodyPr/>
        <a:lstStyle/>
        <a:p>
          <a:endParaRPr lang="zh-CN" altLang="en-US" sz="2000"/>
        </a:p>
      </dgm:t>
    </dgm:pt>
    <dgm:pt modelId="{CB777738-ED6D-48BF-A4DF-8226D06F0C43}">
      <dgm:prSet custT="1"/>
      <dgm:spPr/>
      <dgm:t>
        <a:bodyPr/>
        <a:lstStyle/>
        <a:p>
          <a:r>
            <a:rPr lang="zh-CN" sz="2000" b="1" dirty="0"/>
            <a:t>仪表板——</a:t>
          </a:r>
          <a:r>
            <a:rPr lang="en-US" sz="2000" b="1" dirty="0"/>
            <a:t>2011</a:t>
          </a:r>
          <a:r>
            <a:rPr lang="zh-CN" sz="2000" b="1" dirty="0"/>
            <a:t>年日本大地震</a:t>
          </a:r>
        </a:p>
      </dgm:t>
    </dgm:pt>
    <dgm:pt modelId="{469D28EA-F3A3-42C6-A7BF-48885707CB96}" type="parTrans" cxnId="{CCFACB37-68D7-4E77-935F-DCE4D33868C4}">
      <dgm:prSet/>
      <dgm:spPr/>
      <dgm:t>
        <a:bodyPr/>
        <a:lstStyle/>
        <a:p>
          <a:endParaRPr lang="zh-CN" altLang="en-US" sz="2000"/>
        </a:p>
      </dgm:t>
    </dgm:pt>
    <dgm:pt modelId="{D4880B4C-B84A-47C6-8339-5A5AAFB09525}" type="sibTrans" cxnId="{CCFACB37-68D7-4E77-935F-DCE4D33868C4}">
      <dgm:prSet/>
      <dgm:spPr/>
      <dgm:t>
        <a:bodyPr/>
        <a:lstStyle/>
        <a:p>
          <a:endParaRPr lang="zh-CN" altLang="en-US" sz="2000"/>
        </a:p>
      </dgm:t>
    </dgm:pt>
    <dgm:pt modelId="{0A0764AA-190E-4DE0-B266-5F5AF1F42A6D}">
      <dgm:prSet custT="1"/>
      <dgm:spPr/>
      <dgm:t>
        <a:bodyPr/>
        <a:lstStyle/>
        <a:p>
          <a:r>
            <a:rPr lang="zh-CN" altLang="en-US" sz="2000" b="1" dirty="0"/>
            <a:t>仪表板</a:t>
          </a:r>
          <a:r>
            <a:rPr lang="en-US" altLang="zh-CN" sz="2000" b="1" dirty="0"/>
            <a:t>——</a:t>
          </a:r>
          <a:r>
            <a:rPr lang="zh-CN" altLang="en-US" sz="2000" b="1" dirty="0"/>
            <a:t>习近平总书记到灾区考察</a:t>
          </a:r>
        </a:p>
      </dgm:t>
    </dgm:pt>
    <dgm:pt modelId="{071FE5D7-CEB4-4004-AE57-36E10995486A}" type="parTrans" cxnId="{34BED6B8-2A92-4FA5-B2C0-3D1ACF0DB912}">
      <dgm:prSet/>
      <dgm:spPr/>
      <dgm:t>
        <a:bodyPr/>
        <a:lstStyle/>
        <a:p>
          <a:endParaRPr lang="zh-CN" altLang="en-US" sz="2000"/>
        </a:p>
      </dgm:t>
    </dgm:pt>
    <dgm:pt modelId="{83D8B791-6B6E-4122-8148-2481722118D0}" type="sibTrans" cxnId="{34BED6B8-2A92-4FA5-B2C0-3D1ACF0DB912}">
      <dgm:prSet/>
      <dgm:spPr/>
      <dgm:t>
        <a:bodyPr/>
        <a:lstStyle/>
        <a:p>
          <a:endParaRPr lang="zh-CN" altLang="en-US" sz="2000"/>
        </a:p>
      </dgm:t>
    </dgm:pt>
    <dgm:pt modelId="{388C6FF0-481A-4872-8307-A8D3EE9828D3}">
      <dgm:prSet custT="1"/>
      <dgm:spPr/>
      <dgm:t>
        <a:bodyPr/>
        <a:lstStyle/>
        <a:p>
          <a:r>
            <a:rPr lang="zh-CN" altLang="en-US" sz="2000" b="1" dirty="0"/>
            <a:t>仪表板</a:t>
          </a:r>
          <a:r>
            <a:rPr lang="en-US" altLang="zh-CN" sz="2000" b="1" dirty="0"/>
            <a:t>——</a:t>
          </a:r>
          <a:r>
            <a:rPr lang="zh-CN" altLang="en-US" sz="2000" b="1" dirty="0"/>
            <a:t>抗震救灾精神</a:t>
          </a:r>
        </a:p>
      </dgm:t>
    </dgm:pt>
    <dgm:pt modelId="{A0FB9D2A-2099-45C8-B34F-F534DE6407F1}" type="parTrans" cxnId="{179FB752-5852-402E-ADD7-731D1272F6AA}">
      <dgm:prSet/>
      <dgm:spPr/>
      <dgm:t>
        <a:bodyPr/>
        <a:lstStyle/>
        <a:p>
          <a:endParaRPr lang="zh-CN" altLang="en-US" sz="2000"/>
        </a:p>
      </dgm:t>
    </dgm:pt>
    <dgm:pt modelId="{ADBC50A9-933B-4D7B-8A00-2A92A3344FAD}" type="sibTrans" cxnId="{179FB752-5852-402E-ADD7-731D1272F6AA}">
      <dgm:prSet/>
      <dgm:spPr/>
      <dgm:t>
        <a:bodyPr/>
        <a:lstStyle/>
        <a:p>
          <a:endParaRPr lang="zh-CN" altLang="en-US" sz="2000"/>
        </a:p>
      </dgm:t>
    </dgm:pt>
    <dgm:pt modelId="{9653425B-5D2E-4FEA-B2F9-50A418F46608}" type="pres">
      <dgm:prSet presAssocID="{55DB3D27-29BE-40D9-8E36-965D4849C3EF}" presName="linear" presStyleCnt="0">
        <dgm:presLayoutVars>
          <dgm:animLvl val="lvl"/>
          <dgm:resizeHandles val="exact"/>
        </dgm:presLayoutVars>
      </dgm:prSet>
      <dgm:spPr/>
    </dgm:pt>
    <dgm:pt modelId="{00C29211-4C03-4074-978C-475C9D7F27B2}" type="pres">
      <dgm:prSet presAssocID="{22C743F0-FD57-40BD-99A6-06C216AF9664}" presName="parentText" presStyleLbl="node1" presStyleIdx="0" presStyleCnt="6">
        <dgm:presLayoutVars>
          <dgm:chMax val="0"/>
          <dgm:bulletEnabled val="1"/>
        </dgm:presLayoutVars>
      </dgm:prSet>
      <dgm:spPr/>
    </dgm:pt>
    <dgm:pt modelId="{3181FC45-1BB4-4D80-A2C3-D09A8418756B}" type="pres">
      <dgm:prSet presAssocID="{791C32A7-0B98-4C22-ADF8-4BFD15D1E11A}" presName="spacer" presStyleCnt="0"/>
      <dgm:spPr/>
    </dgm:pt>
    <dgm:pt modelId="{398A49C4-0E50-497C-8D52-DF74E7A50515}" type="pres">
      <dgm:prSet presAssocID="{CF6879E0-6B45-47B4-913F-449DE3113E12}" presName="parentText" presStyleLbl="node1" presStyleIdx="1" presStyleCnt="6">
        <dgm:presLayoutVars>
          <dgm:chMax val="0"/>
          <dgm:bulletEnabled val="1"/>
        </dgm:presLayoutVars>
      </dgm:prSet>
      <dgm:spPr/>
    </dgm:pt>
    <dgm:pt modelId="{FCA45AF8-8C78-4B24-8860-174CF3F18805}" type="pres">
      <dgm:prSet presAssocID="{C3CC49AA-59BF-44EA-9AFA-C5B0B8BAD7A4}" presName="spacer" presStyleCnt="0"/>
      <dgm:spPr/>
    </dgm:pt>
    <dgm:pt modelId="{157EFF8E-FF47-4CCF-A5A6-CBA0DFFB49B9}" type="pres">
      <dgm:prSet presAssocID="{112CD931-4F2B-4CC5-92F5-E2807FA4D0A8}" presName="parentText" presStyleLbl="node1" presStyleIdx="2" presStyleCnt="6">
        <dgm:presLayoutVars>
          <dgm:chMax val="0"/>
          <dgm:bulletEnabled val="1"/>
        </dgm:presLayoutVars>
      </dgm:prSet>
      <dgm:spPr/>
    </dgm:pt>
    <dgm:pt modelId="{DA518A9C-87F2-4C12-96A4-06D581626340}" type="pres">
      <dgm:prSet presAssocID="{EDA7671A-D703-4652-8B77-762CBB6E6AB6}" presName="spacer" presStyleCnt="0"/>
      <dgm:spPr/>
    </dgm:pt>
    <dgm:pt modelId="{27A05FCE-1F61-44E8-BCF7-C5F57AC1D81F}" type="pres">
      <dgm:prSet presAssocID="{CB777738-ED6D-48BF-A4DF-8226D06F0C43}" presName="parentText" presStyleLbl="node1" presStyleIdx="3" presStyleCnt="6">
        <dgm:presLayoutVars>
          <dgm:chMax val="0"/>
          <dgm:bulletEnabled val="1"/>
        </dgm:presLayoutVars>
      </dgm:prSet>
      <dgm:spPr/>
    </dgm:pt>
    <dgm:pt modelId="{8B69AA69-7A17-4FB1-A5EA-EC0E10C90966}" type="pres">
      <dgm:prSet presAssocID="{D4880B4C-B84A-47C6-8339-5A5AAFB09525}" presName="spacer" presStyleCnt="0"/>
      <dgm:spPr/>
    </dgm:pt>
    <dgm:pt modelId="{80AE540C-135E-4B4C-BDA7-4B83148869C9}" type="pres">
      <dgm:prSet presAssocID="{0A0764AA-190E-4DE0-B266-5F5AF1F42A6D}" presName="parentText" presStyleLbl="node1" presStyleIdx="4" presStyleCnt="6">
        <dgm:presLayoutVars>
          <dgm:chMax val="0"/>
          <dgm:bulletEnabled val="1"/>
        </dgm:presLayoutVars>
      </dgm:prSet>
      <dgm:spPr/>
    </dgm:pt>
    <dgm:pt modelId="{CBC47AF8-0361-4563-A38B-F3CE741DAB30}" type="pres">
      <dgm:prSet presAssocID="{83D8B791-6B6E-4122-8148-2481722118D0}" presName="spacer" presStyleCnt="0"/>
      <dgm:spPr/>
    </dgm:pt>
    <dgm:pt modelId="{E4AE8FF8-5001-47B1-BBB5-007340AC9298}" type="pres">
      <dgm:prSet presAssocID="{388C6FF0-481A-4872-8307-A8D3EE9828D3}" presName="parentText" presStyleLbl="node1" presStyleIdx="5" presStyleCnt="6">
        <dgm:presLayoutVars>
          <dgm:chMax val="0"/>
          <dgm:bulletEnabled val="1"/>
        </dgm:presLayoutVars>
      </dgm:prSet>
      <dgm:spPr/>
    </dgm:pt>
  </dgm:ptLst>
  <dgm:cxnLst>
    <dgm:cxn modelId="{6A7D8E2F-B3A6-47EA-A82D-E7F47E43C934}" srcId="{55DB3D27-29BE-40D9-8E36-965D4849C3EF}" destId="{22C743F0-FD57-40BD-99A6-06C216AF9664}" srcOrd="0" destOrd="0" parTransId="{2BED033D-68A6-454B-B3F9-BDEB6104C15F}" sibTransId="{791C32A7-0B98-4C22-ADF8-4BFD15D1E11A}"/>
    <dgm:cxn modelId="{CCFACB37-68D7-4E77-935F-DCE4D33868C4}" srcId="{55DB3D27-29BE-40D9-8E36-965D4849C3EF}" destId="{CB777738-ED6D-48BF-A4DF-8226D06F0C43}" srcOrd="3" destOrd="0" parTransId="{469D28EA-F3A3-42C6-A7BF-48885707CB96}" sibTransId="{D4880B4C-B84A-47C6-8339-5A5AAFB09525}"/>
    <dgm:cxn modelId="{BB6A385D-10BA-49BF-A526-B8DEB341999C}" type="presOf" srcId="{0A0764AA-190E-4DE0-B266-5F5AF1F42A6D}" destId="{80AE540C-135E-4B4C-BDA7-4B83148869C9}" srcOrd="0" destOrd="0" presId="urn:microsoft.com/office/officeart/2005/8/layout/vList2"/>
    <dgm:cxn modelId="{00082741-4B15-446B-8E71-861BA3D71988}" type="presOf" srcId="{CB777738-ED6D-48BF-A4DF-8226D06F0C43}" destId="{27A05FCE-1F61-44E8-BCF7-C5F57AC1D81F}" srcOrd="0" destOrd="0" presId="urn:microsoft.com/office/officeart/2005/8/layout/vList2"/>
    <dgm:cxn modelId="{3B2E4442-007E-483E-B203-1F885069087C}" srcId="{55DB3D27-29BE-40D9-8E36-965D4849C3EF}" destId="{CF6879E0-6B45-47B4-913F-449DE3113E12}" srcOrd="1" destOrd="0" parTransId="{A55EA81B-935E-41C6-851A-C995328991C0}" sibTransId="{C3CC49AA-59BF-44EA-9AFA-C5B0B8BAD7A4}"/>
    <dgm:cxn modelId="{56CF0969-BFB7-4DF9-ADB8-3A99AEFD13D0}" type="presOf" srcId="{112CD931-4F2B-4CC5-92F5-E2807FA4D0A8}" destId="{157EFF8E-FF47-4CCF-A5A6-CBA0DFFB49B9}" srcOrd="0" destOrd="0" presId="urn:microsoft.com/office/officeart/2005/8/layout/vList2"/>
    <dgm:cxn modelId="{179FB752-5852-402E-ADD7-731D1272F6AA}" srcId="{55DB3D27-29BE-40D9-8E36-965D4849C3EF}" destId="{388C6FF0-481A-4872-8307-A8D3EE9828D3}" srcOrd="5" destOrd="0" parTransId="{A0FB9D2A-2099-45C8-B34F-F534DE6407F1}" sibTransId="{ADBC50A9-933B-4D7B-8A00-2A92A3344FAD}"/>
    <dgm:cxn modelId="{6B3BC582-5255-460A-A9E9-4DD250B02090}" type="presOf" srcId="{22C743F0-FD57-40BD-99A6-06C216AF9664}" destId="{00C29211-4C03-4074-978C-475C9D7F27B2}" srcOrd="0" destOrd="0" presId="urn:microsoft.com/office/officeart/2005/8/layout/vList2"/>
    <dgm:cxn modelId="{062C698E-B1E7-4434-8A7E-5AA454AA090B}" srcId="{55DB3D27-29BE-40D9-8E36-965D4849C3EF}" destId="{112CD931-4F2B-4CC5-92F5-E2807FA4D0A8}" srcOrd="2" destOrd="0" parTransId="{8959806F-A0DA-49EE-A18B-5ED93C1FEFAF}" sibTransId="{EDA7671A-D703-4652-8B77-762CBB6E6AB6}"/>
    <dgm:cxn modelId="{6182C690-7322-4648-A74F-98F9F48FD962}" type="presOf" srcId="{CF6879E0-6B45-47B4-913F-449DE3113E12}" destId="{398A49C4-0E50-497C-8D52-DF74E7A50515}" srcOrd="0" destOrd="0" presId="urn:microsoft.com/office/officeart/2005/8/layout/vList2"/>
    <dgm:cxn modelId="{4784AD9C-27F8-4C32-ABDA-732088900089}" type="presOf" srcId="{388C6FF0-481A-4872-8307-A8D3EE9828D3}" destId="{E4AE8FF8-5001-47B1-BBB5-007340AC9298}" srcOrd="0" destOrd="0" presId="urn:microsoft.com/office/officeart/2005/8/layout/vList2"/>
    <dgm:cxn modelId="{06BC50B2-67D8-4408-816A-198FA3625977}" type="presOf" srcId="{55DB3D27-29BE-40D9-8E36-965D4849C3EF}" destId="{9653425B-5D2E-4FEA-B2F9-50A418F46608}" srcOrd="0" destOrd="0" presId="urn:microsoft.com/office/officeart/2005/8/layout/vList2"/>
    <dgm:cxn modelId="{34BED6B8-2A92-4FA5-B2C0-3D1ACF0DB912}" srcId="{55DB3D27-29BE-40D9-8E36-965D4849C3EF}" destId="{0A0764AA-190E-4DE0-B266-5F5AF1F42A6D}" srcOrd="4" destOrd="0" parTransId="{071FE5D7-CEB4-4004-AE57-36E10995486A}" sibTransId="{83D8B791-6B6E-4122-8148-2481722118D0}"/>
    <dgm:cxn modelId="{F78253AB-9D7D-478D-91F5-C43CE3948285}" type="presParOf" srcId="{9653425B-5D2E-4FEA-B2F9-50A418F46608}" destId="{00C29211-4C03-4074-978C-475C9D7F27B2}" srcOrd="0" destOrd="0" presId="urn:microsoft.com/office/officeart/2005/8/layout/vList2"/>
    <dgm:cxn modelId="{F5F57B61-A891-4AB9-B213-58B4AFD7057A}" type="presParOf" srcId="{9653425B-5D2E-4FEA-B2F9-50A418F46608}" destId="{3181FC45-1BB4-4D80-A2C3-D09A8418756B}" srcOrd="1" destOrd="0" presId="urn:microsoft.com/office/officeart/2005/8/layout/vList2"/>
    <dgm:cxn modelId="{D350D62E-7BC5-4B07-BE5F-C7232F099D72}" type="presParOf" srcId="{9653425B-5D2E-4FEA-B2F9-50A418F46608}" destId="{398A49C4-0E50-497C-8D52-DF74E7A50515}" srcOrd="2" destOrd="0" presId="urn:microsoft.com/office/officeart/2005/8/layout/vList2"/>
    <dgm:cxn modelId="{1C92F9AD-4138-46BC-8F89-47B8C78B87B0}" type="presParOf" srcId="{9653425B-5D2E-4FEA-B2F9-50A418F46608}" destId="{FCA45AF8-8C78-4B24-8860-174CF3F18805}" srcOrd="3" destOrd="0" presId="urn:microsoft.com/office/officeart/2005/8/layout/vList2"/>
    <dgm:cxn modelId="{0B65F1CD-0769-4434-BBBB-B7508D2CFA68}" type="presParOf" srcId="{9653425B-5D2E-4FEA-B2F9-50A418F46608}" destId="{157EFF8E-FF47-4CCF-A5A6-CBA0DFFB49B9}" srcOrd="4" destOrd="0" presId="urn:microsoft.com/office/officeart/2005/8/layout/vList2"/>
    <dgm:cxn modelId="{D1BB32E5-3E83-45C3-9287-0C6F25084CAE}" type="presParOf" srcId="{9653425B-5D2E-4FEA-B2F9-50A418F46608}" destId="{DA518A9C-87F2-4C12-96A4-06D581626340}" srcOrd="5" destOrd="0" presId="urn:microsoft.com/office/officeart/2005/8/layout/vList2"/>
    <dgm:cxn modelId="{91D01989-20F4-420A-9752-EA48F699C0AE}" type="presParOf" srcId="{9653425B-5D2E-4FEA-B2F9-50A418F46608}" destId="{27A05FCE-1F61-44E8-BCF7-C5F57AC1D81F}" srcOrd="6" destOrd="0" presId="urn:microsoft.com/office/officeart/2005/8/layout/vList2"/>
    <dgm:cxn modelId="{8BBBAD4B-656D-4DB0-A44C-38AAAAD24DCC}" type="presParOf" srcId="{9653425B-5D2E-4FEA-B2F9-50A418F46608}" destId="{8B69AA69-7A17-4FB1-A5EA-EC0E10C90966}" srcOrd="7" destOrd="0" presId="urn:microsoft.com/office/officeart/2005/8/layout/vList2"/>
    <dgm:cxn modelId="{C2FE8055-907E-478C-838C-5DCB0E6F917C}" type="presParOf" srcId="{9653425B-5D2E-4FEA-B2F9-50A418F46608}" destId="{80AE540C-135E-4B4C-BDA7-4B83148869C9}" srcOrd="8" destOrd="0" presId="urn:microsoft.com/office/officeart/2005/8/layout/vList2"/>
    <dgm:cxn modelId="{2F8D2CAF-3E36-4E9A-9D92-E90A797653DC}" type="presParOf" srcId="{9653425B-5D2E-4FEA-B2F9-50A418F46608}" destId="{CBC47AF8-0361-4563-A38B-F3CE741DAB30}" srcOrd="9" destOrd="0" presId="urn:microsoft.com/office/officeart/2005/8/layout/vList2"/>
    <dgm:cxn modelId="{CB7CBB31-72A2-4F49-BD2D-CF5B31EF1CE0}" type="presParOf" srcId="{9653425B-5D2E-4FEA-B2F9-50A418F46608}" destId="{E4AE8FF8-5001-47B1-BBB5-007340AC929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6E1401-3C0E-4A9D-B033-391245F9C999}" type="doc">
      <dgm:prSet loTypeId="urn:microsoft.com/office/officeart/2008/layout/AlternatingPictureBlocks" loCatId="list" qsTypeId="urn:microsoft.com/office/officeart/2005/8/quickstyle/simple5" qsCatId="simple" csTypeId="urn:microsoft.com/office/officeart/2005/8/colors/colorful5" csCatId="colorful" phldr="1"/>
      <dgm:spPr/>
      <dgm:t>
        <a:bodyPr/>
        <a:lstStyle/>
        <a:p>
          <a:endParaRPr lang="zh-CN" altLang="en-US"/>
        </a:p>
      </dgm:t>
    </dgm:pt>
    <dgm:pt modelId="{5C2F9DA6-2706-4AB5-8991-EBA41BF61614}" type="pres">
      <dgm:prSet presAssocID="{026E1401-3C0E-4A9D-B033-391245F9C999}" presName="linearFlow" presStyleCnt="0">
        <dgm:presLayoutVars>
          <dgm:dir/>
          <dgm:resizeHandles val="exact"/>
        </dgm:presLayoutVars>
      </dgm:prSet>
      <dgm:spPr/>
    </dgm:pt>
  </dgm:ptLst>
  <dgm:cxnLst>
    <dgm:cxn modelId="{FC92C971-32D3-4F33-BBD8-D4244ADD252C}" type="presOf" srcId="{026E1401-3C0E-4A9D-B033-391245F9C999}" destId="{5C2F9DA6-2706-4AB5-8991-EBA41BF61614}" srcOrd="0" destOrd="0" presId="urn:microsoft.com/office/officeart/2008/layout/Alternat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8A3DA-539C-4E3C-AE8C-CCF2A38CCE3F}">
      <dsp:nvSpPr>
        <dsp:cNvPr id="0" name=""/>
        <dsp:cNvSpPr/>
      </dsp:nvSpPr>
      <dsp:spPr>
        <a:xfrm>
          <a:off x="0" y="0"/>
          <a:ext cx="1791334" cy="3482157"/>
        </a:xfrm>
        <a:prstGeom prst="roundRect">
          <a:avLst>
            <a:gd name="adj" fmla="val 10000"/>
          </a:avLst>
        </a:prstGeom>
        <a:gradFill rotWithShape="0">
          <a:gsLst>
            <a:gs pos="0">
              <a:schemeClr val="accent5">
                <a:hueOff val="0"/>
                <a:satOff val="0"/>
                <a:lumOff val="0"/>
                <a:alphaOff val="0"/>
                <a:shade val="47500"/>
                <a:satMod val="137000"/>
              </a:schemeClr>
            </a:gs>
            <a:gs pos="55000">
              <a:schemeClr val="accent5">
                <a:hueOff val="0"/>
                <a:satOff val="0"/>
                <a:lumOff val="0"/>
                <a:alphaOff val="0"/>
                <a:shade val="69000"/>
                <a:satMod val="137000"/>
              </a:schemeClr>
            </a:gs>
            <a:gs pos="100000">
              <a:schemeClr val="accent5">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b="1" kern="1200" dirty="0"/>
            <a:t>Tableau</a:t>
          </a:r>
          <a:r>
            <a:rPr lang="zh-CN" sz="2300" b="1" kern="1200" dirty="0"/>
            <a:t>数据故事化流程</a:t>
          </a:r>
        </a:p>
      </dsp:txBody>
      <dsp:txXfrm>
        <a:off x="0" y="1392862"/>
        <a:ext cx="1791334" cy="1392862"/>
      </dsp:txXfrm>
    </dsp:sp>
    <dsp:sp modelId="{DDD7E12D-F1FB-4FB8-91DA-AB80413C3B70}">
      <dsp:nvSpPr>
        <dsp:cNvPr id="0" name=""/>
        <dsp:cNvSpPr/>
      </dsp:nvSpPr>
      <dsp:spPr>
        <a:xfrm>
          <a:off x="315888" y="208929"/>
          <a:ext cx="1159558" cy="1159558"/>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A59F893-5610-4FF2-AEA6-78093C427B00}">
      <dsp:nvSpPr>
        <dsp:cNvPr id="0" name=""/>
        <dsp:cNvSpPr/>
      </dsp:nvSpPr>
      <dsp:spPr>
        <a:xfrm>
          <a:off x="1845074" y="0"/>
          <a:ext cx="1791334" cy="3482157"/>
        </a:xfrm>
        <a:prstGeom prst="roundRect">
          <a:avLst>
            <a:gd name="adj" fmla="val 10000"/>
          </a:avLst>
        </a:prstGeom>
        <a:gradFill rotWithShape="0">
          <a:gsLst>
            <a:gs pos="0">
              <a:schemeClr val="accent5">
                <a:hueOff val="-1838336"/>
                <a:satOff val="-2557"/>
                <a:lumOff val="-981"/>
                <a:alphaOff val="0"/>
                <a:shade val="47500"/>
                <a:satMod val="137000"/>
              </a:schemeClr>
            </a:gs>
            <a:gs pos="55000">
              <a:schemeClr val="accent5">
                <a:hueOff val="-1838336"/>
                <a:satOff val="-2557"/>
                <a:lumOff val="-981"/>
                <a:alphaOff val="0"/>
                <a:shade val="69000"/>
                <a:satMod val="137000"/>
              </a:schemeClr>
            </a:gs>
            <a:gs pos="100000">
              <a:schemeClr val="accent5">
                <a:hueOff val="-1838336"/>
                <a:satOff val="-2557"/>
                <a:lumOff val="-98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数据故事的需求分析</a:t>
          </a:r>
        </a:p>
      </dsp:txBody>
      <dsp:txXfrm>
        <a:off x="1845074" y="1392862"/>
        <a:ext cx="1791334" cy="1392862"/>
      </dsp:txXfrm>
    </dsp:sp>
    <dsp:sp modelId="{A4DAE783-FE56-4563-AC64-AE86422C5F53}">
      <dsp:nvSpPr>
        <dsp:cNvPr id="0" name=""/>
        <dsp:cNvSpPr/>
      </dsp:nvSpPr>
      <dsp:spPr>
        <a:xfrm>
          <a:off x="2160962" y="208929"/>
          <a:ext cx="1159558" cy="1159558"/>
        </a:xfrm>
        <a:prstGeom prst="ellipse">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17000" r="-17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C3948280-F4D4-42BB-9093-C7B4EFEDE1AB}">
      <dsp:nvSpPr>
        <dsp:cNvPr id="0" name=""/>
        <dsp:cNvSpPr/>
      </dsp:nvSpPr>
      <dsp:spPr>
        <a:xfrm>
          <a:off x="3690148" y="0"/>
          <a:ext cx="1791334" cy="3482157"/>
        </a:xfrm>
        <a:prstGeom prst="roundRect">
          <a:avLst>
            <a:gd name="adj" fmla="val 10000"/>
          </a:avLst>
        </a:prstGeom>
        <a:gradFill rotWithShape="0">
          <a:gsLst>
            <a:gs pos="0">
              <a:schemeClr val="accent5">
                <a:hueOff val="-3676672"/>
                <a:satOff val="-5114"/>
                <a:lumOff val="-1961"/>
                <a:alphaOff val="0"/>
                <a:shade val="47500"/>
                <a:satMod val="137000"/>
              </a:schemeClr>
            </a:gs>
            <a:gs pos="55000">
              <a:schemeClr val="accent5">
                <a:hueOff val="-3676672"/>
                <a:satOff val="-5114"/>
                <a:lumOff val="-1961"/>
                <a:alphaOff val="0"/>
                <a:shade val="69000"/>
                <a:satMod val="137000"/>
              </a:schemeClr>
            </a:gs>
            <a:gs pos="100000">
              <a:schemeClr val="accent5">
                <a:hueOff val="-3676672"/>
                <a:satOff val="-5114"/>
                <a:lumOff val="-1961"/>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数据故事的设计</a:t>
          </a:r>
        </a:p>
      </dsp:txBody>
      <dsp:txXfrm>
        <a:off x="3690148" y="1392862"/>
        <a:ext cx="1791334" cy="1392862"/>
      </dsp:txXfrm>
    </dsp:sp>
    <dsp:sp modelId="{74F2A69C-0462-4E84-8F17-0BF92A02E079}">
      <dsp:nvSpPr>
        <dsp:cNvPr id="0" name=""/>
        <dsp:cNvSpPr/>
      </dsp:nvSpPr>
      <dsp:spPr>
        <a:xfrm>
          <a:off x="4006036" y="208929"/>
          <a:ext cx="1159558" cy="1159558"/>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2000" r="-22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AF0414BF-B623-49E0-8D2E-E64753E53627}">
      <dsp:nvSpPr>
        <dsp:cNvPr id="0" name=""/>
        <dsp:cNvSpPr/>
      </dsp:nvSpPr>
      <dsp:spPr>
        <a:xfrm>
          <a:off x="5535223" y="0"/>
          <a:ext cx="1791334" cy="3482157"/>
        </a:xfrm>
        <a:prstGeom prst="roundRect">
          <a:avLst>
            <a:gd name="adj" fmla="val 10000"/>
          </a:avLst>
        </a:prstGeom>
        <a:gradFill rotWithShape="0">
          <a:gsLst>
            <a:gs pos="0">
              <a:schemeClr val="accent5">
                <a:hueOff val="-5515009"/>
                <a:satOff val="-7671"/>
                <a:lumOff val="-2942"/>
                <a:alphaOff val="0"/>
                <a:shade val="47500"/>
                <a:satMod val="137000"/>
              </a:schemeClr>
            </a:gs>
            <a:gs pos="55000">
              <a:schemeClr val="accent5">
                <a:hueOff val="-5515009"/>
                <a:satOff val="-7671"/>
                <a:lumOff val="-2942"/>
                <a:alphaOff val="0"/>
                <a:shade val="69000"/>
                <a:satMod val="137000"/>
              </a:schemeClr>
            </a:gs>
            <a:gs pos="100000">
              <a:schemeClr val="accent5">
                <a:hueOff val="-5515009"/>
                <a:satOff val="-7671"/>
                <a:lumOff val="-294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zh-CN" altLang="en-US" sz="2300" b="1" kern="1200" dirty="0"/>
            <a:t>数据故事的生成</a:t>
          </a:r>
        </a:p>
      </dsp:txBody>
      <dsp:txXfrm>
        <a:off x="5535223" y="1392862"/>
        <a:ext cx="1791334" cy="1392862"/>
      </dsp:txXfrm>
    </dsp:sp>
    <dsp:sp modelId="{A257C0E1-4DE2-43C1-8B1C-2D7B2DCD3EEF}">
      <dsp:nvSpPr>
        <dsp:cNvPr id="0" name=""/>
        <dsp:cNvSpPr/>
      </dsp:nvSpPr>
      <dsp:spPr>
        <a:xfrm>
          <a:off x="5851111" y="208929"/>
          <a:ext cx="1159558" cy="1159558"/>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4000" r="-4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74919B55-F933-9D49-A07D-46FE047DA095}">
      <dsp:nvSpPr>
        <dsp:cNvPr id="0" name=""/>
        <dsp:cNvSpPr/>
      </dsp:nvSpPr>
      <dsp:spPr>
        <a:xfrm>
          <a:off x="7380297" y="0"/>
          <a:ext cx="1791334" cy="3482157"/>
        </a:xfrm>
        <a:prstGeom prst="roundRect">
          <a:avLst>
            <a:gd name="adj" fmla="val 10000"/>
          </a:avLst>
        </a:prstGeom>
        <a:gradFill rotWithShape="0">
          <a:gsLst>
            <a:gs pos="0">
              <a:schemeClr val="accent5">
                <a:hueOff val="-7353344"/>
                <a:satOff val="-10228"/>
                <a:lumOff val="-3922"/>
                <a:alphaOff val="0"/>
                <a:shade val="47500"/>
                <a:satMod val="137000"/>
              </a:schemeClr>
            </a:gs>
            <a:gs pos="55000">
              <a:schemeClr val="accent5">
                <a:hueOff val="-7353344"/>
                <a:satOff val="-10228"/>
                <a:lumOff val="-3922"/>
                <a:alphaOff val="0"/>
                <a:shade val="69000"/>
                <a:satMod val="137000"/>
              </a:schemeClr>
            </a:gs>
            <a:gs pos="100000">
              <a:schemeClr val="accent5">
                <a:hueOff val="-7353344"/>
                <a:satOff val="-10228"/>
                <a:lumOff val="-3922"/>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7380297" y="1392862"/>
        <a:ext cx="1791334" cy="1392862"/>
      </dsp:txXfrm>
    </dsp:sp>
    <dsp:sp modelId="{18F1C119-C4CF-3543-897B-D4CCA5D8F661}">
      <dsp:nvSpPr>
        <dsp:cNvPr id="0" name=""/>
        <dsp:cNvSpPr/>
      </dsp:nvSpPr>
      <dsp:spPr>
        <a:xfrm>
          <a:off x="7696185" y="208929"/>
          <a:ext cx="1159558" cy="1159558"/>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1000" r="-11000"/>
          </a:stretch>
        </a:blip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1">
          <a:scrgbClr r="0" g="0" b="0"/>
        </a:fillRef>
        <a:effectRef idx="3">
          <a:scrgbClr r="0" g="0" b="0"/>
        </a:effectRef>
        <a:fontRef idx="minor"/>
      </dsp:style>
    </dsp:sp>
    <dsp:sp modelId="{D83DDF26-F72B-4630-BEBC-5198B5124E96}">
      <dsp:nvSpPr>
        <dsp:cNvPr id="0" name=""/>
        <dsp:cNvSpPr/>
      </dsp:nvSpPr>
      <dsp:spPr>
        <a:xfrm>
          <a:off x="366865" y="2785725"/>
          <a:ext cx="8437901" cy="522323"/>
        </a:xfrm>
        <a:prstGeom prst="leftRightArrow">
          <a:avLst/>
        </a:prstGeom>
        <a:gradFill rotWithShape="0">
          <a:gsLst>
            <a:gs pos="0">
              <a:schemeClr val="accent5">
                <a:tint val="40000"/>
                <a:hueOff val="0"/>
                <a:satOff val="0"/>
                <a:lumOff val="0"/>
                <a:alphaOff val="0"/>
                <a:shade val="47500"/>
                <a:satMod val="137000"/>
              </a:schemeClr>
            </a:gs>
            <a:gs pos="55000">
              <a:schemeClr val="accent5">
                <a:tint val="40000"/>
                <a:hueOff val="0"/>
                <a:satOff val="0"/>
                <a:lumOff val="0"/>
                <a:alphaOff val="0"/>
                <a:shade val="69000"/>
                <a:satMod val="137000"/>
              </a:schemeClr>
            </a:gs>
            <a:gs pos="100000">
              <a:schemeClr val="accent5">
                <a:tint val="40000"/>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9AB4D-618E-4A4C-8F32-CB5E2C90B6F9}">
      <dsp:nvSpPr>
        <dsp:cNvPr id="0" name=""/>
        <dsp:cNvSpPr/>
      </dsp:nvSpPr>
      <dsp:spPr>
        <a:xfrm>
          <a:off x="49" y="623"/>
          <a:ext cx="4733834" cy="691200"/>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1</a:t>
          </a:r>
          <a:r>
            <a:rPr lang="zh-CN" altLang="en-US" sz="2400" kern="1200" dirty="0"/>
            <a:t>）</a:t>
          </a:r>
          <a:r>
            <a:rPr lang="zh-CN" sz="2400" kern="1200" dirty="0"/>
            <a:t>需求分析</a:t>
          </a:r>
          <a:endParaRPr lang="zh-CN" altLang="en-US" sz="2400" kern="1200" dirty="0"/>
        </a:p>
      </dsp:txBody>
      <dsp:txXfrm>
        <a:off x="49" y="623"/>
        <a:ext cx="4733834" cy="691200"/>
      </dsp:txXfrm>
    </dsp:sp>
    <dsp:sp modelId="{0B1C32C2-6528-408F-A1DC-F8F2C300674D}">
      <dsp:nvSpPr>
        <dsp:cNvPr id="0" name=""/>
        <dsp:cNvSpPr/>
      </dsp:nvSpPr>
      <dsp:spPr>
        <a:xfrm>
          <a:off x="49" y="691823"/>
          <a:ext cx="4733834" cy="3755160"/>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0" lvl="1" indent="0" algn="just" defTabSz="1066800">
            <a:lnSpc>
              <a:spcPct val="90000"/>
            </a:lnSpc>
            <a:spcBef>
              <a:spcPct val="0"/>
            </a:spcBef>
            <a:spcAft>
              <a:spcPct val="15000"/>
            </a:spcAft>
            <a:buFontTx/>
            <a:buNone/>
          </a:pPr>
          <a:r>
            <a:rPr lang="zh-CN" sz="2400" kern="1200" dirty="0"/>
            <a:t>需求分析是基于</a:t>
          </a:r>
          <a:r>
            <a:rPr lang="en-US" sz="2400" kern="1200" dirty="0"/>
            <a:t>Tableau</a:t>
          </a:r>
          <a:r>
            <a:rPr lang="zh-CN" sz="2400" kern="1200" dirty="0"/>
            <a:t>的数据故事化的第一步。通常，数据故事化是面向特定业务需求的，应结合具体业务需求进行数据故事化设计。数据故事化的需求分析包括：</a:t>
          </a:r>
          <a:endParaRPr lang="zh-CN" altLang="en-US" sz="2400" kern="1200" dirty="0"/>
        </a:p>
        <a:p>
          <a:pPr marL="228600" lvl="1" indent="0" algn="l" defTabSz="1066800">
            <a:lnSpc>
              <a:spcPct val="90000"/>
            </a:lnSpc>
            <a:spcBef>
              <a:spcPct val="0"/>
            </a:spcBef>
            <a:spcAft>
              <a:spcPct val="15000"/>
            </a:spcAft>
            <a:buChar char="•"/>
          </a:pPr>
          <a:r>
            <a:rPr lang="zh-CN" altLang="en-US" sz="2400" kern="1200" dirty="0"/>
            <a:t>故事化的业务目的 </a:t>
          </a:r>
        </a:p>
        <a:p>
          <a:pPr marL="228600" lvl="1" indent="0" algn="l" defTabSz="1066800">
            <a:lnSpc>
              <a:spcPct val="90000"/>
            </a:lnSpc>
            <a:spcBef>
              <a:spcPct val="0"/>
            </a:spcBef>
            <a:spcAft>
              <a:spcPct val="15000"/>
            </a:spcAft>
            <a:buChar char="•"/>
          </a:pPr>
          <a:r>
            <a:rPr lang="zh-CN" altLang="en-US" sz="2400" kern="1200" dirty="0"/>
            <a:t>故事的叙述场景</a:t>
          </a:r>
        </a:p>
        <a:p>
          <a:pPr marL="228600" lvl="1" indent="0" algn="l" defTabSz="1066800">
            <a:lnSpc>
              <a:spcPct val="90000"/>
            </a:lnSpc>
            <a:spcBef>
              <a:spcPct val="0"/>
            </a:spcBef>
            <a:spcAft>
              <a:spcPct val="15000"/>
            </a:spcAft>
            <a:buChar char="•"/>
          </a:pPr>
          <a:r>
            <a:rPr lang="zh-CN" altLang="en-US" sz="2400" kern="1200" dirty="0"/>
            <a:t>受众的类型及特点 </a:t>
          </a:r>
        </a:p>
      </dsp:txBody>
      <dsp:txXfrm>
        <a:off x="49" y="691823"/>
        <a:ext cx="4733834" cy="3755160"/>
      </dsp:txXfrm>
    </dsp:sp>
    <dsp:sp modelId="{7AD23FD0-5140-4991-90FA-52910E5246A1}">
      <dsp:nvSpPr>
        <dsp:cNvPr id="0" name=""/>
        <dsp:cNvSpPr/>
      </dsp:nvSpPr>
      <dsp:spPr>
        <a:xfrm>
          <a:off x="5396620" y="623"/>
          <a:ext cx="4733834" cy="691200"/>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2</a:t>
          </a:r>
          <a:r>
            <a:rPr lang="zh-CN" altLang="en-US" sz="2400" kern="1200" dirty="0"/>
            <a:t>）</a:t>
          </a:r>
          <a:r>
            <a:rPr lang="zh-CN" sz="2400" kern="1200" dirty="0"/>
            <a:t>设计数据故事</a:t>
          </a:r>
          <a:endParaRPr lang="zh-CN" altLang="en-US" sz="2400" kern="1200" dirty="0"/>
        </a:p>
      </dsp:txBody>
      <dsp:txXfrm>
        <a:off x="5396620" y="623"/>
        <a:ext cx="4733834" cy="691200"/>
      </dsp:txXfrm>
    </dsp:sp>
    <dsp:sp modelId="{C94008C4-848D-4B11-8FCD-024D8705554C}">
      <dsp:nvSpPr>
        <dsp:cNvPr id="0" name=""/>
        <dsp:cNvSpPr/>
      </dsp:nvSpPr>
      <dsp:spPr>
        <a:xfrm>
          <a:off x="5396620" y="691823"/>
          <a:ext cx="4733834" cy="3755160"/>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t>故事类型的选择及设计 </a:t>
          </a:r>
        </a:p>
        <a:p>
          <a:pPr marL="228600" lvl="1" indent="-228600" algn="l" defTabSz="1066800">
            <a:lnSpc>
              <a:spcPct val="90000"/>
            </a:lnSpc>
            <a:spcBef>
              <a:spcPct val="0"/>
            </a:spcBef>
            <a:spcAft>
              <a:spcPct val="15000"/>
            </a:spcAft>
            <a:buChar char="•"/>
          </a:pPr>
          <a:r>
            <a:rPr lang="zh-CN" altLang="en-US" sz="2400" kern="1200" dirty="0"/>
            <a:t>故事点的设计 </a:t>
          </a:r>
        </a:p>
        <a:p>
          <a:pPr marL="228600" lvl="1" indent="-228600" algn="l" defTabSz="1066800">
            <a:lnSpc>
              <a:spcPct val="90000"/>
            </a:lnSpc>
            <a:spcBef>
              <a:spcPct val="0"/>
            </a:spcBef>
            <a:spcAft>
              <a:spcPct val="15000"/>
            </a:spcAft>
            <a:buChar char="•"/>
          </a:pPr>
          <a:r>
            <a:rPr lang="zh-CN" altLang="en-US" sz="2400" kern="1200" dirty="0"/>
            <a:t>故事点的叙述方式的设计 </a:t>
          </a:r>
        </a:p>
        <a:p>
          <a:pPr marL="228600" lvl="1" indent="-228600" algn="l" defTabSz="1066800">
            <a:lnSpc>
              <a:spcPct val="90000"/>
            </a:lnSpc>
            <a:spcBef>
              <a:spcPct val="0"/>
            </a:spcBef>
            <a:spcAft>
              <a:spcPct val="15000"/>
            </a:spcAft>
            <a:buChar char="•"/>
          </a:pPr>
          <a:r>
            <a:rPr lang="zh-CN" altLang="en-US" sz="2400" kern="1200" dirty="0"/>
            <a:t>与受众交互的设计 </a:t>
          </a:r>
        </a:p>
      </dsp:txBody>
      <dsp:txXfrm>
        <a:off x="5396620" y="691823"/>
        <a:ext cx="4733834" cy="3755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9AB4D-618E-4A4C-8F32-CB5E2C90B6F9}">
      <dsp:nvSpPr>
        <dsp:cNvPr id="0" name=""/>
        <dsp:cNvSpPr/>
      </dsp:nvSpPr>
      <dsp:spPr>
        <a:xfrm>
          <a:off x="49" y="14393"/>
          <a:ext cx="4733834" cy="806400"/>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3</a:t>
          </a:r>
          <a:r>
            <a:rPr lang="zh-CN" altLang="en-US" sz="2400" kern="1200" dirty="0"/>
            <a:t>）</a:t>
          </a:r>
          <a:r>
            <a:rPr lang="zh-CN" sz="2400" kern="1200" dirty="0"/>
            <a:t>连接数据源</a:t>
          </a:r>
          <a:endParaRPr lang="zh-CN" altLang="en-US" sz="2400" kern="1200" dirty="0"/>
        </a:p>
      </dsp:txBody>
      <dsp:txXfrm>
        <a:off x="49" y="14393"/>
        <a:ext cx="4733834" cy="806400"/>
      </dsp:txXfrm>
    </dsp:sp>
    <dsp:sp modelId="{0B1C32C2-6528-408F-A1DC-F8F2C300674D}">
      <dsp:nvSpPr>
        <dsp:cNvPr id="0" name=""/>
        <dsp:cNvSpPr/>
      </dsp:nvSpPr>
      <dsp:spPr>
        <a:xfrm>
          <a:off x="49" y="820793"/>
          <a:ext cx="4733834" cy="3612420"/>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0" lvl="1" indent="0" algn="just" defTabSz="889000">
            <a:lnSpc>
              <a:spcPct val="90000"/>
            </a:lnSpc>
            <a:spcBef>
              <a:spcPct val="0"/>
            </a:spcBef>
            <a:spcAft>
              <a:spcPct val="15000"/>
            </a:spcAft>
            <a:buFontTx/>
            <a:buNone/>
          </a:pPr>
          <a:r>
            <a:rPr lang="zh-CN" sz="2000" kern="1200" dirty="0"/>
            <a:t>基于</a:t>
          </a:r>
          <a:r>
            <a:rPr lang="en-US" sz="2000" kern="1200" dirty="0"/>
            <a:t>Tableau</a:t>
          </a:r>
          <a:r>
            <a:rPr lang="zh-CN" sz="2000" kern="1200" dirty="0"/>
            <a:t>的数据故事化中，数据源可以存放在本地，也可以直接调用服务器端的数据源。因此，</a:t>
          </a:r>
          <a:r>
            <a:rPr lang="en-US" sz="2000" kern="1200" dirty="0"/>
            <a:t>Tableau</a:t>
          </a:r>
          <a:r>
            <a:rPr lang="zh-CN" sz="2000" kern="1200" dirty="0"/>
            <a:t>中的数据导入功能称为“连接数据源”。</a:t>
          </a:r>
          <a:endParaRPr lang="zh-CN" altLang="en-US" sz="2000" kern="1200" dirty="0"/>
        </a:p>
        <a:p>
          <a:pPr marL="0" lvl="1" indent="0" algn="just" defTabSz="889000">
            <a:lnSpc>
              <a:spcPct val="90000"/>
            </a:lnSpc>
            <a:spcBef>
              <a:spcPct val="0"/>
            </a:spcBef>
            <a:spcAft>
              <a:spcPct val="15000"/>
            </a:spcAft>
            <a:buFontTx/>
            <a:buNone/>
          </a:pPr>
          <a:r>
            <a:rPr lang="en-US" sz="2000" kern="1200" dirty="0"/>
            <a:t>Tableau</a:t>
          </a:r>
          <a:r>
            <a:rPr lang="zh-CN" sz="2000" kern="1200" dirty="0"/>
            <a:t>的“连接数据源”的功能支持对不同格式的数据源，不仅包括</a:t>
          </a:r>
          <a:r>
            <a:rPr lang="en-US" sz="2000" kern="1200" dirty="0"/>
            <a:t>Excel</a:t>
          </a:r>
          <a:r>
            <a:rPr lang="zh-CN" sz="2000" kern="1200" dirty="0"/>
            <a:t>、</a:t>
          </a:r>
          <a:r>
            <a:rPr lang="en-US" sz="2000" kern="1200" dirty="0"/>
            <a:t>JSON</a:t>
          </a:r>
          <a:r>
            <a:rPr lang="zh-CN" sz="2000" kern="1200" dirty="0"/>
            <a:t>、文本、</a:t>
          </a:r>
          <a:r>
            <a:rPr lang="en-US" sz="2000" kern="1200" dirty="0"/>
            <a:t>PDF</a:t>
          </a:r>
          <a:r>
            <a:rPr lang="zh-CN" sz="2000" kern="1200" dirty="0"/>
            <a:t>、空间和地理文件等常用文件格式，而且还可以支持</a:t>
          </a:r>
          <a:r>
            <a:rPr lang="en-US" sz="2000" kern="1200" dirty="0"/>
            <a:t>Access</a:t>
          </a:r>
          <a:r>
            <a:rPr lang="zh-CN" sz="2000" kern="1200" dirty="0"/>
            <a:t>、</a:t>
          </a:r>
          <a:r>
            <a:rPr lang="en-US" sz="2000" kern="1200" dirty="0"/>
            <a:t>SQL Server</a:t>
          </a:r>
          <a:r>
            <a:rPr lang="zh-CN" sz="2000" kern="1200" dirty="0"/>
            <a:t>、</a:t>
          </a:r>
          <a:r>
            <a:rPr lang="en-US" sz="2000" kern="1200" dirty="0"/>
            <a:t>Oracle</a:t>
          </a:r>
          <a:r>
            <a:rPr lang="zh-CN" sz="2000" kern="1200" dirty="0"/>
            <a:t>和</a:t>
          </a:r>
          <a:r>
            <a:rPr lang="en-US" sz="2000" kern="1200" dirty="0"/>
            <a:t>DB2</a:t>
          </a:r>
          <a:r>
            <a:rPr lang="zh-CN" sz="2000" kern="1200" dirty="0"/>
            <a:t>等传统关系数据库以及</a:t>
          </a:r>
          <a:r>
            <a:rPr lang="en-US" sz="2000" kern="1200" dirty="0"/>
            <a:t>MongoDB</a:t>
          </a:r>
          <a:r>
            <a:rPr lang="zh-CN" sz="2000" kern="1200" dirty="0"/>
            <a:t>、</a:t>
          </a:r>
          <a:r>
            <a:rPr lang="en-US" sz="2000" kern="1200" dirty="0"/>
            <a:t>HBase</a:t>
          </a:r>
          <a:r>
            <a:rPr lang="zh-CN" sz="2000" kern="1200" dirty="0"/>
            <a:t>等新兴</a:t>
          </a:r>
          <a:r>
            <a:rPr lang="en-US" sz="2000" kern="1200" dirty="0"/>
            <a:t>NoSQL</a:t>
          </a:r>
          <a:r>
            <a:rPr lang="zh-CN" sz="2000" kern="1200" dirty="0"/>
            <a:t>数据库。</a:t>
          </a:r>
          <a:endParaRPr lang="zh-CN" altLang="en-US" sz="2000" kern="1200" dirty="0"/>
        </a:p>
      </dsp:txBody>
      <dsp:txXfrm>
        <a:off x="49" y="820793"/>
        <a:ext cx="4733834" cy="3612420"/>
      </dsp:txXfrm>
    </dsp:sp>
    <dsp:sp modelId="{7AD23FD0-5140-4991-90FA-52910E5246A1}">
      <dsp:nvSpPr>
        <dsp:cNvPr id="0" name=""/>
        <dsp:cNvSpPr/>
      </dsp:nvSpPr>
      <dsp:spPr>
        <a:xfrm>
          <a:off x="5396620" y="14393"/>
          <a:ext cx="4733834" cy="806400"/>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4</a:t>
          </a:r>
          <a:r>
            <a:rPr lang="zh-CN" altLang="en-US" sz="2400" kern="1200" dirty="0"/>
            <a:t>）</a:t>
          </a:r>
          <a:r>
            <a:rPr lang="zh-CN" sz="2400" kern="1200" dirty="0"/>
            <a:t>数据准备</a:t>
          </a:r>
          <a:endParaRPr lang="zh-CN" altLang="en-US" sz="2400" kern="1200" dirty="0"/>
        </a:p>
      </dsp:txBody>
      <dsp:txXfrm>
        <a:off x="5396620" y="14393"/>
        <a:ext cx="4733834" cy="806400"/>
      </dsp:txXfrm>
    </dsp:sp>
    <dsp:sp modelId="{C94008C4-848D-4B11-8FCD-024D8705554C}">
      <dsp:nvSpPr>
        <dsp:cNvPr id="0" name=""/>
        <dsp:cNvSpPr/>
      </dsp:nvSpPr>
      <dsp:spPr>
        <a:xfrm>
          <a:off x="5396620" y="820793"/>
          <a:ext cx="4733834" cy="3612420"/>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Tableau</a:t>
          </a:r>
          <a:r>
            <a:rPr lang="zh-CN" sz="2000" kern="1200" dirty="0"/>
            <a:t>故事化平台及</a:t>
          </a:r>
          <a:r>
            <a:rPr lang="en-US" sz="2000" kern="1200" dirty="0"/>
            <a:t>Tableau</a:t>
          </a:r>
          <a:r>
            <a:rPr lang="zh-CN" sz="2000" kern="1200" dirty="0"/>
            <a:t>专用数据准备工具——</a:t>
          </a:r>
          <a:r>
            <a:rPr lang="en-US" sz="2000" kern="1200" dirty="0"/>
            <a:t>Tableau Prep Builder</a:t>
          </a:r>
          <a:r>
            <a:rPr lang="zh-CN" sz="2000" kern="1200" dirty="0"/>
            <a:t>；</a:t>
          </a:r>
          <a:endParaRPr lang="zh-CN" altLang="en-US" sz="2000" kern="1200" dirty="0"/>
        </a:p>
        <a:p>
          <a:pPr marL="228600" lvl="1" indent="-228600" algn="l" defTabSz="889000">
            <a:lnSpc>
              <a:spcPct val="90000"/>
            </a:lnSpc>
            <a:spcBef>
              <a:spcPct val="0"/>
            </a:spcBef>
            <a:spcAft>
              <a:spcPct val="15000"/>
            </a:spcAft>
            <a:buChar char="•"/>
          </a:pPr>
          <a:r>
            <a:rPr lang="zh-CN" sz="2000" kern="1200" dirty="0"/>
            <a:t>第三方数据预处理工具，包括</a:t>
          </a:r>
          <a:r>
            <a:rPr lang="en-US" sz="2000" kern="1200" dirty="0"/>
            <a:t>Python</a:t>
          </a:r>
          <a:r>
            <a:rPr lang="zh-CN" sz="2000" kern="1200" dirty="0"/>
            <a:t>与</a:t>
          </a:r>
          <a:r>
            <a:rPr lang="en-US" sz="2000" kern="1200" dirty="0"/>
            <a:t>R</a:t>
          </a:r>
          <a:r>
            <a:rPr lang="zh-CN" sz="2000" kern="1200" dirty="0"/>
            <a:t>语言及其第三方扩展包、关系数据库及数据仓库中常用的数据预处理工具，如</a:t>
          </a:r>
          <a:r>
            <a:rPr lang="en-US" sz="2000" kern="1200" dirty="0"/>
            <a:t>Weka</a:t>
          </a:r>
          <a:r>
            <a:rPr lang="zh-CN" sz="2000" kern="1200" dirty="0"/>
            <a:t>、</a:t>
          </a:r>
          <a:r>
            <a:rPr lang="en-US" sz="2000" kern="1200" dirty="0"/>
            <a:t>Rapid Miner</a:t>
          </a:r>
          <a:r>
            <a:rPr lang="zh-CN" sz="2000" kern="1200" dirty="0"/>
            <a:t>、</a:t>
          </a:r>
          <a:r>
            <a:rPr lang="en-US" sz="2000" kern="1200" dirty="0" err="1"/>
            <a:t>Knime</a:t>
          </a:r>
          <a:r>
            <a:rPr lang="zh-CN" sz="2000" kern="1200" dirty="0"/>
            <a:t>和</a:t>
          </a:r>
          <a:r>
            <a:rPr lang="en-US" sz="2000" kern="1200" dirty="0"/>
            <a:t>Orange</a:t>
          </a:r>
          <a:r>
            <a:rPr lang="zh-CN" sz="2000" kern="1200" dirty="0"/>
            <a:t>。</a:t>
          </a:r>
          <a:endParaRPr lang="zh-CN" altLang="en-US" sz="2000" kern="1200" dirty="0"/>
        </a:p>
      </dsp:txBody>
      <dsp:txXfrm>
        <a:off x="5396620" y="820793"/>
        <a:ext cx="4733834" cy="36124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9AB4D-618E-4A4C-8F32-CB5E2C90B6F9}">
      <dsp:nvSpPr>
        <dsp:cNvPr id="0" name=""/>
        <dsp:cNvSpPr/>
      </dsp:nvSpPr>
      <dsp:spPr>
        <a:xfrm>
          <a:off x="49" y="10928"/>
          <a:ext cx="4733834" cy="720000"/>
        </a:xfrm>
        <a:prstGeom prst="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w="6350" cap="rnd" cmpd="sng" algn="ctr">
          <a:solidFill>
            <a:srgbClr val="5B9BD5">
              <a:hueOff val="0"/>
              <a:satOff val="0"/>
              <a:lumOff val="0"/>
              <a:alphaOff val="0"/>
            </a:srgbClr>
          </a:solidFill>
          <a:prstDash val="solid"/>
          <a:miter lim="800000"/>
          <a:headEnd/>
          <a:tailEnd/>
        </a:ln>
        <a:effectLst>
          <a:outerShdw blurRad="39000" dist="25400" dir="5400000" rotWithShape="0">
            <a:srgbClr val="000000">
              <a:alpha val="3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compatLnSpc="1">
          <a:prstTxWarp prst="textNoShape">
            <a:avLst/>
          </a:prstTxWarp>
          <a:noAutofit/>
        </a:bodyPr>
        <a:lstStyle/>
        <a:p>
          <a:pPr marL="0" lvl="0" indent="0" algn="ctr" defTabSz="1066800" rtl="0" eaLnBrk="0" fontAlgn="base" hangingPunct="0">
            <a:lnSpc>
              <a:spcPct val="90000"/>
            </a:lnSpc>
            <a:spcBef>
              <a:spcPct val="0"/>
            </a:spcBef>
            <a:spcAft>
              <a:spcPct val="0"/>
            </a:spcAft>
            <a:buNone/>
          </a:pPr>
          <a:r>
            <a:rPr lang="zh-CN" altLang="en-US" sz="2400" kern="1200" dirty="0">
              <a:solidFill>
                <a:schemeClr val="bg1"/>
              </a:solidFill>
              <a:latin typeface="华文中宋" pitchFamily="2" charset="-122"/>
              <a:ea typeface="华文中宋" pitchFamily="2" charset="-122"/>
              <a:cs typeface="+mj-cs"/>
            </a:rPr>
            <a:t>（</a:t>
          </a:r>
          <a:r>
            <a:rPr lang="en-US" altLang="zh-CN" sz="2400" kern="1200" dirty="0">
              <a:solidFill>
                <a:schemeClr val="bg1"/>
              </a:solidFill>
              <a:latin typeface="华文中宋" pitchFamily="2" charset="-122"/>
              <a:ea typeface="华文中宋" pitchFamily="2" charset="-122"/>
              <a:cs typeface="+mj-cs"/>
            </a:rPr>
            <a:t>5</a:t>
          </a:r>
          <a:r>
            <a:rPr lang="zh-CN" altLang="en-US" sz="2400" kern="1200" dirty="0">
              <a:solidFill>
                <a:schemeClr val="bg1"/>
              </a:solidFill>
              <a:latin typeface="华文中宋" pitchFamily="2" charset="-122"/>
              <a:ea typeface="华文中宋" pitchFamily="2" charset="-122"/>
              <a:cs typeface="+mj-cs"/>
            </a:rPr>
            <a:t>）</a:t>
          </a:r>
          <a:r>
            <a:rPr lang="zh-CN" sz="2400" kern="1200" dirty="0">
              <a:solidFill>
                <a:schemeClr val="bg1"/>
              </a:solidFill>
              <a:latin typeface="华文中宋" pitchFamily="2" charset="-122"/>
              <a:ea typeface="华文中宋" pitchFamily="2" charset="-122"/>
              <a:cs typeface="+mj-cs"/>
            </a:rPr>
            <a:t>生成工作表及视图</a:t>
          </a:r>
          <a:endParaRPr lang="zh-CN" altLang="en-US" sz="2400" kern="1200" dirty="0">
            <a:solidFill>
              <a:schemeClr val="bg1"/>
            </a:solidFill>
            <a:latin typeface="华文中宋" pitchFamily="2" charset="-122"/>
            <a:ea typeface="华文中宋" pitchFamily="2" charset="-122"/>
            <a:cs typeface="+mj-cs"/>
          </a:endParaRPr>
        </a:p>
      </dsp:txBody>
      <dsp:txXfrm>
        <a:off x="49" y="10928"/>
        <a:ext cx="4733834" cy="720000"/>
      </dsp:txXfrm>
    </dsp:sp>
    <dsp:sp modelId="{0B1C32C2-6528-408F-A1DC-F8F2C300674D}">
      <dsp:nvSpPr>
        <dsp:cNvPr id="0" name=""/>
        <dsp:cNvSpPr/>
      </dsp:nvSpPr>
      <dsp:spPr>
        <a:xfrm>
          <a:off x="49" y="730928"/>
          <a:ext cx="4733834" cy="3705750"/>
        </a:xfrm>
        <a:prstGeom prst="rect">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0" lvl="1" indent="0" algn="just" defTabSz="977900">
            <a:lnSpc>
              <a:spcPct val="90000"/>
            </a:lnSpc>
            <a:spcBef>
              <a:spcPct val="0"/>
            </a:spcBef>
            <a:spcAft>
              <a:spcPct val="15000"/>
            </a:spcAft>
            <a:buFontTx/>
            <a:buNone/>
          </a:pPr>
          <a:r>
            <a:rPr lang="zh-CN" sz="2200" kern="1200" dirty="0"/>
            <a:t>工作表是</a:t>
          </a:r>
          <a:r>
            <a:rPr lang="en-US" sz="2200" kern="1200" dirty="0"/>
            <a:t>Tableau</a:t>
          </a:r>
          <a:r>
            <a:rPr lang="zh-CN" sz="2200" kern="1200" dirty="0"/>
            <a:t>故事化中定义的临时关系表，用户可以通过将字段从【数据窗格】拖动至【行功能架】和【列功能架】的方式定义。</a:t>
          </a:r>
          <a:endParaRPr lang="zh-CN" altLang="en-US" sz="2200" kern="1200" dirty="0"/>
        </a:p>
        <a:p>
          <a:pPr marL="0" lvl="1" indent="0" algn="just" defTabSz="977900">
            <a:lnSpc>
              <a:spcPct val="90000"/>
            </a:lnSpc>
            <a:spcBef>
              <a:spcPct val="0"/>
            </a:spcBef>
            <a:spcAft>
              <a:spcPct val="15000"/>
            </a:spcAft>
            <a:buNone/>
          </a:pPr>
          <a:r>
            <a:rPr lang="zh-CN" sz="2200" kern="1200" dirty="0"/>
            <a:t>视图是基于</a:t>
          </a:r>
          <a:r>
            <a:rPr lang="en-US" sz="2200" kern="1200" dirty="0"/>
            <a:t>Tableau</a:t>
          </a:r>
          <a:r>
            <a:rPr lang="zh-CN" sz="2200" kern="1200" dirty="0"/>
            <a:t>工作表生成的图表，</a:t>
          </a:r>
          <a:r>
            <a:rPr lang="en-US" sz="2200" kern="1200" dirty="0"/>
            <a:t>Tableau</a:t>
          </a:r>
          <a:r>
            <a:rPr lang="zh-CN" sz="2200" kern="1200" dirty="0"/>
            <a:t>为视图提供了【智能推荐】功能，用户可以在</a:t>
          </a:r>
          <a:r>
            <a:rPr lang="en-US" sz="2200" kern="1200" dirty="0"/>
            <a:t>Tableau</a:t>
          </a:r>
          <a:r>
            <a:rPr lang="zh-CN" sz="2200" kern="1200" dirty="0"/>
            <a:t>的智能推荐功能区，改变视图的表现形式，如柱状图改为折线图等。</a:t>
          </a:r>
          <a:endParaRPr lang="zh-CN" altLang="en-US" sz="2200" kern="1200" dirty="0"/>
        </a:p>
        <a:p>
          <a:pPr marL="0" lvl="1" indent="0" algn="just" defTabSz="1066800">
            <a:lnSpc>
              <a:spcPct val="90000"/>
            </a:lnSpc>
            <a:spcBef>
              <a:spcPct val="0"/>
            </a:spcBef>
            <a:spcAft>
              <a:spcPct val="15000"/>
            </a:spcAft>
            <a:buFontTx/>
            <a:buNone/>
          </a:pPr>
          <a:endParaRPr lang="zh-CN" altLang="en-US" sz="2400" kern="1200" dirty="0"/>
        </a:p>
      </dsp:txBody>
      <dsp:txXfrm>
        <a:off x="49" y="730928"/>
        <a:ext cx="4733834" cy="3705750"/>
      </dsp:txXfrm>
    </dsp:sp>
    <dsp:sp modelId="{7AD23FD0-5140-4991-90FA-52910E5246A1}">
      <dsp:nvSpPr>
        <dsp:cNvPr id="0" name=""/>
        <dsp:cNvSpPr/>
      </dsp:nvSpPr>
      <dsp:spPr>
        <a:xfrm>
          <a:off x="5396620" y="10928"/>
          <a:ext cx="4733834" cy="720000"/>
        </a:xfrm>
        <a:prstGeom prst="rect">
          <a:avLst/>
        </a:prstGeom>
        <a:gradFill rotWithShape="0">
          <a:gsLst>
            <a:gs pos="0">
              <a:srgbClr val="5B9BD5">
                <a:hueOff val="0"/>
                <a:satOff val="0"/>
                <a:lumOff val="0"/>
                <a:alphaOff val="0"/>
                <a:shade val="47500"/>
                <a:satMod val="137000"/>
              </a:srgbClr>
            </a:gs>
            <a:gs pos="55000">
              <a:srgbClr val="5B9BD5">
                <a:hueOff val="0"/>
                <a:satOff val="0"/>
                <a:lumOff val="0"/>
                <a:alphaOff val="0"/>
                <a:shade val="69000"/>
                <a:satMod val="137000"/>
              </a:srgbClr>
            </a:gs>
            <a:gs pos="100000">
              <a:srgbClr val="5B9BD5">
                <a:hueOff val="0"/>
                <a:satOff val="0"/>
                <a:lumOff val="0"/>
                <a:alphaOff val="0"/>
                <a:shade val="98000"/>
                <a:satMod val="137000"/>
              </a:srgbClr>
            </a:gs>
          </a:gsLst>
          <a:lin ang="16200000" scaled="0"/>
        </a:gradFill>
        <a:ln w="6350" cap="rnd" cmpd="sng" algn="ctr">
          <a:solidFill>
            <a:srgbClr val="5B9BD5">
              <a:hueOff val="0"/>
              <a:satOff val="0"/>
              <a:lumOff val="0"/>
              <a:alphaOff val="0"/>
            </a:srgbClr>
          </a:solidFill>
          <a:prstDash val="solid"/>
          <a:miter lim="800000"/>
          <a:headEnd/>
          <a:tailEnd/>
        </a:ln>
        <a:effectLst>
          <a:outerShdw blurRad="39000" dist="25400" dir="5400000" rotWithShape="0">
            <a:srgbClr val="000000">
              <a:alpha val="38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compatLnSpc="1">
          <a:prstTxWarp prst="textNoShape">
            <a:avLst/>
          </a:prstTxWarp>
          <a:noAutofit/>
        </a:bodyPr>
        <a:lstStyle/>
        <a:p>
          <a:pPr marL="0" lvl="0" indent="0" algn="ctr" defTabSz="1066800" rtl="0" eaLnBrk="0" fontAlgn="base" hangingPunct="0">
            <a:lnSpc>
              <a:spcPct val="90000"/>
            </a:lnSpc>
            <a:spcBef>
              <a:spcPct val="0"/>
            </a:spcBef>
            <a:spcAft>
              <a:spcPct val="0"/>
            </a:spcAft>
            <a:buNone/>
          </a:pPr>
          <a:r>
            <a:rPr lang="zh-CN" altLang="en-US" sz="2400" kern="1200" dirty="0">
              <a:solidFill>
                <a:schemeClr val="bg1"/>
              </a:solidFill>
              <a:latin typeface="华文中宋" pitchFamily="2" charset="-122"/>
              <a:ea typeface="华文中宋" pitchFamily="2" charset="-122"/>
              <a:cs typeface="+mn-cs"/>
            </a:rPr>
            <a:t>（</a:t>
          </a:r>
          <a:r>
            <a:rPr lang="en-US" altLang="zh-CN" sz="2400" kern="1200" dirty="0">
              <a:solidFill>
                <a:schemeClr val="bg1"/>
              </a:solidFill>
              <a:latin typeface="华文中宋" pitchFamily="2" charset="-122"/>
              <a:ea typeface="华文中宋" pitchFamily="2" charset="-122"/>
              <a:cs typeface="+mn-cs"/>
            </a:rPr>
            <a:t>6</a:t>
          </a:r>
          <a:r>
            <a:rPr lang="zh-CN" altLang="en-US" sz="2400" kern="1200" dirty="0">
              <a:solidFill>
                <a:schemeClr val="bg1"/>
              </a:solidFill>
              <a:latin typeface="华文中宋" pitchFamily="2" charset="-122"/>
              <a:ea typeface="华文中宋" pitchFamily="2" charset="-122"/>
              <a:cs typeface="+mn-cs"/>
            </a:rPr>
            <a:t>）</a:t>
          </a:r>
          <a:r>
            <a:rPr lang="zh-CN" sz="2400" kern="1200" dirty="0">
              <a:solidFill>
                <a:schemeClr val="bg1"/>
              </a:solidFill>
              <a:latin typeface="华文中宋" pitchFamily="2" charset="-122"/>
              <a:ea typeface="华文中宋" pitchFamily="2" charset="-122"/>
              <a:cs typeface="+mn-cs"/>
            </a:rPr>
            <a:t>生成仪表板</a:t>
          </a:r>
          <a:endParaRPr lang="zh-CN" altLang="en-US" sz="2400" kern="1200" dirty="0">
            <a:solidFill>
              <a:schemeClr val="bg1"/>
            </a:solidFill>
            <a:latin typeface="华文中宋" pitchFamily="2" charset="-122"/>
            <a:ea typeface="华文中宋" pitchFamily="2" charset="-122"/>
            <a:cs typeface="+mn-cs"/>
          </a:endParaRPr>
        </a:p>
      </dsp:txBody>
      <dsp:txXfrm>
        <a:off x="5396620" y="10928"/>
        <a:ext cx="4733834" cy="720000"/>
      </dsp:txXfrm>
    </dsp:sp>
    <dsp:sp modelId="{C94008C4-848D-4B11-8FCD-024D8705554C}">
      <dsp:nvSpPr>
        <dsp:cNvPr id="0" name=""/>
        <dsp:cNvSpPr/>
      </dsp:nvSpPr>
      <dsp:spPr>
        <a:xfrm>
          <a:off x="5396620" y="730928"/>
          <a:ext cx="4733834" cy="3705750"/>
        </a:xfrm>
        <a:prstGeom prst="rect">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0" lvl="1" indent="-228600" algn="l" defTabSz="1066800">
            <a:lnSpc>
              <a:spcPct val="90000"/>
            </a:lnSpc>
            <a:spcBef>
              <a:spcPct val="0"/>
            </a:spcBef>
            <a:spcAft>
              <a:spcPct val="15000"/>
            </a:spcAft>
            <a:buFontTx/>
            <a:buNone/>
          </a:pPr>
          <a:r>
            <a:rPr lang="en-US" sz="2400" kern="1200" dirty="0"/>
            <a:t>Tableau</a:t>
          </a:r>
          <a:r>
            <a:rPr lang="zh-CN" sz="2400" kern="1200" dirty="0"/>
            <a:t>的仪表板实现了类似于目前官方应用于企业宣传和成果展示的“看板”功能。</a:t>
          </a:r>
          <a:endParaRPr lang="zh-CN" altLang="en-US" sz="2400" kern="1200" dirty="0"/>
        </a:p>
      </dsp:txBody>
      <dsp:txXfrm>
        <a:off x="5396620" y="730928"/>
        <a:ext cx="4733834" cy="3705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9AB4D-618E-4A4C-8F32-CB5E2C90B6F9}">
      <dsp:nvSpPr>
        <dsp:cNvPr id="0" name=""/>
        <dsp:cNvSpPr/>
      </dsp:nvSpPr>
      <dsp:spPr>
        <a:xfrm>
          <a:off x="49" y="7831"/>
          <a:ext cx="4733834" cy="1408288"/>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7</a:t>
          </a:r>
          <a:r>
            <a:rPr lang="zh-CN" altLang="en-US" sz="2400" kern="1200" dirty="0"/>
            <a:t>）</a:t>
          </a:r>
          <a:r>
            <a:rPr lang="zh-CN" sz="2400" b="1" kern="1200" dirty="0"/>
            <a:t>生成数据故事</a:t>
          </a:r>
          <a:endParaRPr lang="zh-CN" altLang="en-US" sz="2400" kern="1200" dirty="0"/>
        </a:p>
      </dsp:txBody>
      <dsp:txXfrm>
        <a:off x="49" y="7831"/>
        <a:ext cx="4733834" cy="1408288"/>
      </dsp:txXfrm>
    </dsp:sp>
    <dsp:sp modelId="{0B1C32C2-6528-408F-A1DC-F8F2C300674D}">
      <dsp:nvSpPr>
        <dsp:cNvPr id="0" name=""/>
        <dsp:cNvSpPr/>
      </dsp:nvSpPr>
      <dsp:spPr>
        <a:xfrm>
          <a:off x="49" y="1213027"/>
          <a:ext cx="4733834" cy="3382159"/>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0" lvl="1" indent="0" algn="just" defTabSz="889000">
            <a:lnSpc>
              <a:spcPct val="90000"/>
            </a:lnSpc>
            <a:spcBef>
              <a:spcPct val="0"/>
            </a:spcBef>
            <a:spcAft>
              <a:spcPct val="15000"/>
            </a:spcAft>
            <a:buFontTx/>
            <a:buNone/>
          </a:pPr>
          <a:r>
            <a:rPr lang="en-US" sz="2000" kern="1200" dirty="0"/>
            <a:t>Tableau</a:t>
          </a:r>
          <a:r>
            <a:rPr lang="zh-CN" sz="2000" kern="1200" dirty="0"/>
            <a:t>的数据故事由故事点组成，而每个故事点是基于</a:t>
          </a:r>
          <a:r>
            <a:rPr lang="en-US" sz="2000" kern="1200" dirty="0"/>
            <a:t>Tableau</a:t>
          </a:r>
          <a:r>
            <a:rPr lang="zh-CN" sz="2000" kern="1200" dirty="0"/>
            <a:t>工作表视图和仪表板生成。故事生成通常涉及故事的生成、预览和调试等活动，而</a:t>
          </a:r>
          <a:r>
            <a:rPr lang="en-US" sz="2000" kern="1200" dirty="0"/>
            <a:t>Tableau</a:t>
          </a:r>
          <a:r>
            <a:rPr lang="zh-CN" sz="2000" kern="1200" dirty="0"/>
            <a:t>较好地支持了上述三类活动。</a:t>
          </a:r>
          <a:endParaRPr lang="zh-CN" altLang="en-US" sz="2000" kern="1200" dirty="0"/>
        </a:p>
        <a:p>
          <a:pPr marL="0" lvl="1" indent="0" algn="just" defTabSz="889000">
            <a:lnSpc>
              <a:spcPct val="90000"/>
            </a:lnSpc>
            <a:spcBef>
              <a:spcPct val="0"/>
            </a:spcBef>
            <a:spcAft>
              <a:spcPct val="15000"/>
            </a:spcAft>
            <a:buFontTx/>
            <a:buNone/>
          </a:pPr>
          <a:r>
            <a:rPr lang="en-US" sz="2000" kern="1200" dirty="0"/>
            <a:t>Tableau</a:t>
          </a:r>
          <a:r>
            <a:rPr lang="zh-CN" sz="2000" kern="1200" dirty="0"/>
            <a:t>故事点的设计不仅包括相应工作表视图和仪表板的选择，而且还需要指定故事点的标题、故事点的说明、故事点的布局、故事点的文字解读等要素。</a:t>
          </a:r>
          <a:endParaRPr lang="zh-CN" altLang="en-US" sz="2000" kern="1200" dirty="0"/>
        </a:p>
      </dsp:txBody>
      <dsp:txXfrm>
        <a:off x="49" y="1213027"/>
        <a:ext cx="4733834" cy="3382159"/>
      </dsp:txXfrm>
    </dsp:sp>
    <dsp:sp modelId="{7AD23FD0-5140-4991-90FA-52910E5246A1}">
      <dsp:nvSpPr>
        <dsp:cNvPr id="0" name=""/>
        <dsp:cNvSpPr/>
      </dsp:nvSpPr>
      <dsp:spPr>
        <a:xfrm>
          <a:off x="5396620" y="109377"/>
          <a:ext cx="4733834" cy="1209600"/>
        </a:xfrm>
        <a:prstGeom prst="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w="6350" cap="rnd" cmpd="sng" algn="ctr">
          <a:solidFill>
            <a:schemeClr val="accen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a:t>
          </a:r>
          <a:r>
            <a:rPr lang="en-US" altLang="zh-CN" sz="2400" kern="1200" dirty="0"/>
            <a:t>8</a:t>
          </a:r>
          <a:r>
            <a:rPr lang="zh-CN" altLang="en-US" sz="2400" kern="1200" dirty="0"/>
            <a:t>）</a:t>
          </a:r>
          <a:r>
            <a:rPr lang="zh-CN" sz="2400" kern="1200" dirty="0"/>
            <a:t>发布数据故事</a:t>
          </a:r>
          <a:endParaRPr lang="zh-CN" altLang="en-US" sz="2400" kern="1200" dirty="0"/>
        </a:p>
      </dsp:txBody>
      <dsp:txXfrm>
        <a:off x="5396620" y="109377"/>
        <a:ext cx="4733834" cy="1209600"/>
      </dsp:txXfrm>
    </dsp:sp>
    <dsp:sp modelId="{C94008C4-848D-4B11-8FCD-024D8705554C}">
      <dsp:nvSpPr>
        <dsp:cNvPr id="0" name=""/>
        <dsp:cNvSpPr/>
      </dsp:nvSpPr>
      <dsp:spPr>
        <a:xfrm>
          <a:off x="5396620" y="1318977"/>
          <a:ext cx="4733834" cy="3174663"/>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0" lvl="1" indent="-228600" algn="l" defTabSz="977900">
            <a:lnSpc>
              <a:spcPct val="90000"/>
            </a:lnSpc>
            <a:spcBef>
              <a:spcPct val="0"/>
            </a:spcBef>
            <a:spcAft>
              <a:spcPct val="15000"/>
            </a:spcAft>
            <a:buFontTx/>
            <a:buNone/>
          </a:pPr>
          <a:r>
            <a:rPr lang="en-US" sz="2200" kern="1200" dirty="0"/>
            <a:t>Tableau</a:t>
          </a:r>
          <a:r>
            <a:rPr lang="zh-CN" sz="2200" kern="1200" dirty="0"/>
            <a:t>支持数据故事的在线发布功能，用户可以将自己在</a:t>
          </a:r>
          <a:r>
            <a:rPr lang="en-US" sz="2200" kern="1200" dirty="0"/>
            <a:t>Tableau</a:t>
          </a:r>
          <a:r>
            <a:rPr lang="zh-CN" sz="2200" kern="1200" dirty="0"/>
            <a:t>平台中研发的数据故事发布到</a:t>
          </a:r>
          <a:r>
            <a:rPr lang="en-US" sz="2200" kern="1200" dirty="0"/>
            <a:t>Tableau</a:t>
          </a:r>
          <a:r>
            <a:rPr lang="zh-CN" sz="2200" kern="1200" dirty="0"/>
            <a:t>的服务器，以便进行团队合作、成果展示和作品展示。</a:t>
          </a:r>
          <a:endParaRPr lang="zh-CN" altLang="en-US" sz="2200" kern="1200" dirty="0"/>
        </a:p>
      </dsp:txBody>
      <dsp:txXfrm>
        <a:off x="5396620" y="1318977"/>
        <a:ext cx="4733834" cy="31746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29211-4C03-4074-978C-475C9D7F27B2}">
      <dsp:nvSpPr>
        <dsp:cNvPr id="0" name=""/>
        <dsp:cNvSpPr/>
      </dsp:nvSpPr>
      <dsp:spPr>
        <a:xfrm>
          <a:off x="0" y="14674"/>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地震数据的散点图</a:t>
          </a:r>
        </a:p>
      </dsp:txBody>
      <dsp:txXfrm>
        <a:off x="30157" y="44831"/>
        <a:ext cx="7915286" cy="557446"/>
      </dsp:txXfrm>
    </dsp:sp>
    <dsp:sp modelId="{398A49C4-0E50-497C-8D52-DF74E7A50515}">
      <dsp:nvSpPr>
        <dsp:cNvPr id="0" name=""/>
        <dsp:cNvSpPr/>
      </dsp:nvSpPr>
      <dsp:spPr>
        <a:xfrm>
          <a:off x="0" y="727474"/>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地震次数的总计</a:t>
          </a:r>
        </a:p>
      </dsp:txBody>
      <dsp:txXfrm>
        <a:off x="30157" y="757631"/>
        <a:ext cx="7915286" cy="557446"/>
      </dsp:txXfrm>
    </dsp:sp>
    <dsp:sp modelId="{157EFF8E-FF47-4CCF-A5A6-CBA0DFFB49B9}">
      <dsp:nvSpPr>
        <dsp:cNvPr id="0" name=""/>
        <dsp:cNvSpPr/>
      </dsp:nvSpPr>
      <dsp:spPr>
        <a:xfrm>
          <a:off x="0" y="1440274"/>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地震次数的折线图</a:t>
          </a:r>
          <a:endParaRPr lang="zh-CN" altLang="en-US" sz="2000" kern="1200" dirty="0"/>
        </a:p>
      </dsp:txBody>
      <dsp:txXfrm>
        <a:off x="30157" y="1470431"/>
        <a:ext cx="7915286" cy="557446"/>
      </dsp:txXfrm>
    </dsp:sp>
    <dsp:sp modelId="{27A05FCE-1F61-44E8-BCF7-C5F57AC1D81F}">
      <dsp:nvSpPr>
        <dsp:cNvPr id="0" name=""/>
        <dsp:cNvSpPr/>
      </dsp:nvSpPr>
      <dsp:spPr>
        <a:xfrm>
          <a:off x="0" y="2153075"/>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不同地区的地震次数的增长趋势</a:t>
          </a:r>
        </a:p>
      </dsp:txBody>
      <dsp:txXfrm>
        <a:off x="30157" y="2183232"/>
        <a:ext cx="7915286" cy="557446"/>
      </dsp:txXfrm>
    </dsp:sp>
    <dsp:sp modelId="{80AE540C-135E-4B4C-BDA7-4B83148869C9}">
      <dsp:nvSpPr>
        <dsp:cNvPr id="0" name=""/>
        <dsp:cNvSpPr/>
      </dsp:nvSpPr>
      <dsp:spPr>
        <a:xfrm>
          <a:off x="0" y="2865875"/>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不同地区的地震记录总数</a:t>
          </a:r>
        </a:p>
      </dsp:txBody>
      <dsp:txXfrm>
        <a:off x="30157" y="2896032"/>
        <a:ext cx="7915286" cy="557446"/>
      </dsp:txXfrm>
    </dsp:sp>
    <dsp:sp modelId="{E4AE8FF8-5001-47B1-BBB5-007340AC9298}">
      <dsp:nvSpPr>
        <dsp:cNvPr id="0" name=""/>
        <dsp:cNvSpPr/>
      </dsp:nvSpPr>
      <dsp:spPr>
        <a:xfrm>
          <a:off x="0" y="3578675"/>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工作表</a:t>
          </a:r>
          <a:r>
            <a:rPr lang="en-US" altLang="zh-CN" sz="2000" b="1" kern="1200" dirty="0"/>
            <a:t>——</a:t>
          </a:r>
          <a:r>
            <a:rPr lang="zh-CN" altLang="en-US" sz="2000" b="1" kern="1200" dirty="0"/>
            <a:t>不同地区地震级别的方差</a:t>
          </a:r>
        </a:p>
      </dsp:txBody>
      <dsp:txXfrm>
        <a:off x="30157" y="3608832"/>
        <a:ext cx="7915286" cy="557446"/>
      </dsp:txXfrm>
    </dsp:sp>
    <dsp:sp modelId="{057667FE-212B-491B-A38F-174B58E98E2B}">
      <dsp:nvSpPr>
        <dsp:cNvPr id="0" name=""/>
        <dsp:cNvSpPr/>
      </dsp:nvSpPr>
      <dsp:spPr>
        <a:xfrm>
          <a:off x="0" y="4291475"/>
          <a:ext cx="7975600" cy="6177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1" kern="1200" dirty="0"/>
            <a:t>工作表——</a:t>
          </a:r>
          <a:r>
            <a:rPr lang="en-US" sz="2000" b="1" kern="1200" dirty="0"/>
            <a:t>2013</a:t>
          </a:r>
          <a:r>
            <a:rPr lang="zh-CN" sz="2000" b="1" kern="1200" dirty="0"/>
            <a:t>年雅安发生大地震</a:t>
          </a:r>
        </a:p>
      </dsp:txBody>
      <dsp:txXfrm>
        <a:off x="30157" y="4321632"/>
        <a:ext cx="7915286" cy="5574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29211-4C03-4074-978C-475C9D7F27B2}">
      <dsp:nvSpPr>
        <dsp:cNvPr id="0" name=""/>
        <dsp:cNvSpPr/>
      </dsp:nvSpPr>
      <dsp:spPr>
        <a:xfrm>
          <a:off x="0" y="54274"/>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仪表板</a:t>
          </a:r>
          <a:r>
            <a:rPr lang="en-US" altLang="zh-CN" sz="2000" b="1" kern="1200" dirty="0"/>
            <a:t>——</a:t>
          </a:r>
          <a:r>
            <a:rPr lang="zh-CN" altLang="en-US" sz="2000" b="1" kern="1200" dirty="0"/>
            <a:t>地震数据的显示</a:t>
          </a:r>
        </a:p>
      </dsp:txBody>
      <dsp:txXfrm>
        <a:off x="34726" y="89000"/>
        <a:ext cx="7906148" cy="641908"/>
      </dsp:txXfrm>
    </dsp:sp>
    <dsp:sp modelId="{398A49C4-0E50-497C-8D52-DF74E7A50515}">
      <dsp:nvSpPr>
        <dsp:cNvPr id="0" name=""/>
        <dsp:cNvSpPr/>
      </dsp:nvSpPr>
      <dsp:spPr>
        <a:xfrm>
          <a:off x="0" y="875074"/>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仪表板</a:t>
          </a:r>
          <a:r>
            <a:rPr lang="en-US" altLang="zh-CN" sz="2000" b="1" kern="1200" dirty="0"/>
            <a:t>——</a:t>
          </a:r>
          <a:r>
            <a:rPr lang="zh-CN" altLang="en-US" sz="2000" b="1" kern="1200" dirty="0"/>
            <a:t>地震次数的趋势</a:t>
          </a:r>
        </a:p>
      </dsp:txBody>
      <dsp:txXfrm>
        <a:off x="34726" y="909800"/>
        <a:ext cx="7906148" cy="641908"/>
      </dsp:txXfrm>
    </dsp:sp>
    <dsp:sp modelId="{157EFF8E-FF47-4CCF-A5A6-CBA0DFFB49B9}">
      <dsp:nvSpPr>
        <dsp:cNvPr id="0" name=""/>
        <dsp:cNvSpPr/>
      </dsp:nvSpPr>
      <dsp:spPr>
        <a:xfrm>
          <a:off x="0" y="1695874"/>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仪表板</a:t>
          </a:r>
          <a:r>
            <a:rPr lang="en-US" altLang="zh-CN" sz="2000" b="1" kern="1200" dirty="0"/>
            <a:t>——</a:t>
          </a:r>
          <a:r>
            <a:rPr lang="zh-CN" altLang="en-US" sz="2000" b="1" kern="1200" dirty="0"/>
            <a:t>不同区域的地震数据比较</a:t>
          </a:r>
        </a:p>
      </dsp:txBody>
      <dsp:txXfrm>
        <a:off x="34726" y="1730600"/>
        <a:ext cx="7906148" cy="641908"/>
      </dsp:txXfrm>
    </dsp:sp>
    <dsp:sp modelId="{27A05FCE-1F61-44E8-BCF7-C5F57AC1D81F}">
      <dsp:nvSpPr>
        <dsp:cNvPr id="0" name=""/>
        <dsp:cNvSpPr/>
      </dsp:nvSpPr>
      <dsp:spPr>
        <a:xfrm>
          <a:off x="0" y="2516674"/>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sz="2000" b="1" kern="1200" dirty="0"/>
            <a:t>仪表板——</a:t>
          </a:r>
          <a:r>
            <a:rPr lang="en-US" sz="2000" b="1" kern="1200" dirty="0"/>
            <a:t>2011</a:t>
          </a:r>
          <a:r>
            <a:rPr lang="zh-CN" sz="2000" b="1" kern="1200" dirty="0"/>
            <a:t>年日本大地震</a:t>
          </a:r>
        </a:p>
      </dsp:txBody>
      <dsp:txXfrm>
        <a:off x="34726" y="2551400"/>
        <a:ext cx="7906148" cy="641908"/>
      </dsp:txXfrm>
    </dsp:sp>
    <dsp:sp modelId="{80AE540C-135E-4B4C-BDA7-4B83148869C9}">
      <dsp:nvSpPr>
        <dsp:cNvPr id="0" name=""/>
        <dsp:cNvSpPr/>
      </dsp:nvSpPr>
      <dsp:spPr>
        <a:xfrm>
          <a:off x="0" y="3337475"/>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仪表板</a:t>
          </a:r>
          <a:r>
            <a:rPr lang="en-US" altLang="zh-CN" sz="2000" b="1" kern="1200" dirty="0"/>
            <a:t>——</a:t>
          </a:r>
          <a:r>
            <a:rPr lang="zh-CN" altLang="en-US" sz="2000" b="1" kern="1200" dirty="0"/>
            <a:t>习近平总书记到灾区考察</a:t>
          </a:r>
        </a:p>
      </dsp:txBody>
      <dsp:txXfrm>
        <a:off x="34726" y="3372201"/>
        <a:ext cx="7906148" cy="641908"/>
      </dsp:txXfrm>
    </dsp:sp>
    <dsp:sp modelId="{E4AE8FF8-5001-47B1-BBB5-007340AC9298}">
      <dsp:nvSpPr>
        <dsp:cNvPr id="0" name=""/>
        <dsp:cNvSpPr/>
      </dsp:nvSpPr>
      <dsp:spPr>
        <a:xfrm>
          <a:off x="0" y="4158275"/>
          <a:ext cx="7975600" cy="711360"/>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仪表板</a:t>
          </a:r>
          <a:r>
            <a:rPr lang="en-US" altLang="zh-CN" sz="2000" b="1" kern="1200" dirty="0"/>
            <a:t>——</a:t>
          </a:r>
          <a:r>
            <a:rPr lang="zh-CN" altLang="en-US" sz="2000" b="1" kern="1200" dirty="0"/>
            <a:t>抗震救灾精神</a:t>
          </a:r>
        </a:p>
      </dsp:txBody>
      <dsp:txXfrm>
        <a:off x="34726" y="4193001"/>
        <a:ext cx="7906148" cy="6419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603956DB-3DDD-4A5C-B49C-D2C31DEFF1EE}" type="datetimeFigureOut">
              <a:rPr lang="zh-CN" altLang="en-US"/>
              <a:pPr>
                <a:defRPr/>
              </a:pPr>
              <a:t>2022/12/13</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C08E804E-75B2-4F6E-8CC5-FE553309BAB1}" type="slidenum">
              <a:rPr lang="zh-CN" altLang="en-US"/>
              <a:pPr>
                <a:defRPr/>
              </a:pPr>
              <a:t>‹#›</a:t>
            </a:fld>
            <a:endParaRPr lang="zh-CN" altLang="en-US"/>
          </a:p>
        </p:txBody>
      </p:sp>
    </p:spTree>
    <p:extLst>
      <p:ext uri="{BB962C8B-B14F-4D97-AF65-F5344CB8AC3E}">
        <p14:creationId xmlns:p14="http://schemas.microsoft.com/office/powerpoint/2010/main" val="2904916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fld id="{BC748C56-3290-41A9-AF4C-A788D6EE5A6E}" type="datetimeFigureOut">
              <a:rPr lang="zh-CN" altLang="en-US"/>
              <a:pPr>
                <a:defRPr/>
              </a:pPr>
              <a:t>2022/12/13</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433EE737-1498-4668-B890-9C96984E2B5A}" type="slidenum">
              <a:rPr lang="zh-CN" altLang="en-US"/>
              <a:pPr>
                <a:defRPr/>
              </a:pPr>
              <a:t>‹#›</a:t>
            </a:fld>
            <a:endParaRPr lang="zh-CN" altLang="en-US"/>
          </a:p>
        </p:txBody>
      </p:sp>
    </p:spTree>
    <p:extLst>
      <p:ext uri="{BB962C8B-B14F-4D97-AF65-F5344CB8AC3E}">
        <p14:creationId xmlns:p14="http://schemas.microsoft.com/office/powerpoint/2010/main" val="3968435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3EE737-1498-4668-B890-9C96984E2B5A}" type="slidenum">
              <a:rPr lang="zh-CN" altLang="en-US" smtClean="0"/>
              <a:pPr>
                <a:defRPr/>
              </a:pPr>
              <a:t>1</a:t>
            </a:fld>
            <a:endParaRPr lang="zh-CN" altLang="en-US"/>
          </a:p>
        </p:txBody>
      </p:sp>
    </p:spTree>
    <p:extLst>
      <p:ext uri="{BB962C8B-B14F-4D97-AF65-F5344CB8AC3E}">
        <p14:creationId xmlns:p14="http://schemas.microsoft.com/office/powerpoint/2010/main" val="2984517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8692"/>
            <a:ext cx="12192000" cy="716692"/>
          </a:xfrm>
          <a:prstGeom prst="rect">
            <a:avLst/>
          </a:prstGeom>
        </p:spPr>
      </p:pic>
      <p:sp>
        <p:nvSpPr>
          <p:cNvPr id="93347" name="Rectangle 163"/>
          <p:cNvSpPr>
            <a:spLocks noGrp="1" noRot="1" noChangeArrowheads="1"/>
          </p:cNvSpPr>
          <p:nvPr>
            <p:ph type="ctrTitle"/>
          </p:nvPr>
        </p:nvSpPr>
        <p:spPr>
          <a:xfrm>
            <a:off x="914400" y="2438400"/>
            <a:ext cx="6693768" cy="1143000"/>
          </a:xfrm>
        </p:spPr>
        <p:txBody>
          <a:bodyPr/>
          <a:lstStyle>
            <a:lvl1pPr>
              <a:defRPr b="1">
                <a:latin typeface="华文中宋" pitchFamily="2" charset="-122"/>
                <a:ea typeface="华文中宋" pitchFamily="2" charset="-122"/>
              </a:defRPr>
            </a:lvl1pPr>
          </a:lstStyle>
          <a:p>
            <a:r>
              <a:rPr lang="zh-CN" altLang="en-US" dirty="0"/>
              <a:t>单击此处编辑母版标题样式</a:t>
            </a:r>
          </a:p>
        </p:txBody>
      </p:sp>
      <p:sp>
        <p:nvSpPr>
          <p:cNvPr id="93351" name="Rectangle 167"/>
          <p:cNvSpPr>
            <a:spLocks noGrp="1" noRot="1" noChangeArrowheads="1"/>
          </p:cNvSpPr>
          <p:nvPr>
            <p:ph type="subTitle" idx="1"/>
          </p:nvPr>
        </p:nvSpPr>
        <p:spPr>
          <a:xfrm>
            <a:off x="2495600" y="4038602"/>
            <a:ext cx="5040560" cy="1752600"/>
          </a:xfrm>
        </p:spPr>
        <p:txBody>
          <a:bodyPr/>
          <a:lstStyle>
            <a:lvl1pPr marL="0" indent="0" algn="l">
              <a:buFont typeface="Wingdings" pitchFamily="2" charset="2"/>
              <a:buNone/>
              <a:defRPr sz="2800"/>
            </a:lvl1pPr>
          </a:lstStyle>
          <a:p>
            <a:r>
              <a:rPr lang="zh-CN" altLang="en-US"/>
              <a:t>单击此处编辑母版副标题样式</a:t>
            </a:r>
          </a:p>
        </p:txBody>
      </p:sp>
      <p:sp>
        <p:nvSpPr>
          <p:cNvPr id="6" name="Rectangle 164"/>
          <p:cNvSpPr>
            <a:spLocks noGrp="1" noChangeArrowheads="1"/>
          </p:cNvSpPr>
          <p:nvPr>
            <p:ph type="dt" sz="half" idx="10"/>
          </p:nvPr>
        </p:nvSpPr>
        <p:spPr>
          <a:xfrm>
            <a:off x="402167" y="6248400"/>
            <a:ext cx="3052233" cy="476250"/>
          </a:xfrm>
        </p:spPr>
        <p:txBody>
          <a:bodyPr/>
          <a:lstStyle>
            <a:lvl1pPr>
              <a:defRPr/>
            </a:lvl1pPr>
          </a:lstStyle>
          <a:p>
            <a:pPr>
              <a:defRPr/>
            </a:pPr>
            <a:endParaRPr lang="en-US" altLang="zh-CN"/>
          </a:p>
        </p:txBody>
      </p:sp>
      <p:sp>
        <p:nvSpPr>
          <p:cNvPr id="7" name="Rectangle 165"/>
          <p:cNvSpPr>
            <a:spLocks noGrp="1" noChangeArrowheads="1"/>
          </p:cNvSpPr>
          <p:nvPr>
            <p:ph type="ftr" sz="quarter" idx="11"/>
          </p:nvPr>
        </p:nvSpPr>
        <p:spPr>
          <a:xfrm>
            <a:off x="4165600" y="6248400"/>
            <a:ext cx="3860800" cy="476250"/>
          </a:xfrm>
        </p:spPr>
        <p:txBody>
          <a:bodyPr/>
          <a:lstStyle>
            <a:lvl1pPr>
              <a:defRPr/>
            </a:lvl1pPr>
          </a:lstStyle>
          <a:p>
            <a:pPr>
              <a:defRPr/>
            </a:pPr>
            <a:endParaRPr lang="en-US" altLang="zh-CN"/>
          </a:p>
        </p:txBody>
      </p:sp>
      <p:sp>
        <p:nvSpPr>
          <p:cNvPr id="8" name="Rectangle 166"/>
          <p:cNvSpPr>
            <a:spLocks noGrp="1" noChangeArrowheads="1"/>
          </p:cNvSpPr>
          <p:nvPr>
            <p:ph type="sldNum" sz="quarter" idx="12"/>
          </p:nvPr>
        </p:nvSpPr>
        <p:spPr>
          <a:xfrm>
            <a:off x="8737601" y="6248400"/>
            <a:ext cx="3052233" cy="476250"/>
          </a:xfrm>
        </p:spPr>
        <p:txBody>
          <a:bodyPr/>
          <a:lstStyle>
            <a:lvl1pPr>
              <a:defRPr/>
            </a:lvl1pPr>
          </a:lstStyle>
          <a:p>
            <a:pPr>
              <a:defRPr/>
            </a:pPr>
            <a:fld id="{30EED4B5-0C05-40D5-9780-3FEBEA4424BE}" type="slidenum">
              <a:rPr lang="en-US" altLang="zh-CN"/>
              <a:pPr>
                <a:defRPr/>
              </a:pPr>
              <a:t>‹#›</a:t>
            </a:fld>
            <a:endParaRPr lang="en-US" altLang="zh-CN"/>
          </a:p>
        </p:txBody>
      </p:sp>
      <p:pic>
        <p:nvPicPr>
          <p:cNvPr id="11" name="Picture 254" descr="D:\PPT模板\rendanew.jpg"/>
          <p:cNvPicPr>
            <a:picLocks noChangeAspect="1" noChangeArrowheads="1"/>
          </p:cNvPicPr>
          <p:nvPr userDrawn="1"/>
        </p:nvPicPr>
        <p:blipFill>
          <a:blip r:embed="rId3">
            <a:duotone>
              <a:schemeClr val="accent5">
                <a:shade val="45000"/>
                <a:satMod val="135000"/>
              </a:schemeClr>
              <a:prstClr val="white"/>
            </a:duotone>
          </a:blip>
          <a:srcRect/>
          <a:stretch>
            <a:fillRect/>
          </a:stretch>
        </p:blipFill>
        <p:spPr bwMode="auto">
          <a:xfrm>
            <a:off x="9048328" y="620688"/>
            <a:ext cx="2210406" cy="2214328"/>
          </a:xfrm>
          <a:prstGeom prst="rect">
            <a:avLst/>
          </a:prstGeom>
          <a:noFill/>
          <a:ln w="9525">
            <a:noFill/>
            <a:miter lim="800000"/>
            <a:headEnd/>
            <a:tailEnd/>
          </a:ln>
        </p:spPr>
      </p:pic>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7369" y="404664"/>
            <a:ext cx="7488832"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83401"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714156947"/>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85830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898090432"/>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9303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44344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16990136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543112033"/>
      </p:ext>
    </p:extLst>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0232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8745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726485428"/>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9035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7548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84177288"/>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1733" y="404664"/>
            <a:ext cx="8006515"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51544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110897775"/>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07433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65946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92668529"/>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14633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73147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311995740"/>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
        <p:nvSpPr>
          <p:cNvPr id="6" name="文本占位符 156"/>
          <p:cNvSpPr>
            <a:spLocks noGrp="1"/>
          </p:cNvSpPr>
          <p:nvPr>
            <p:ph type="body" sz="quarter" idx="15"/>
          </p:nvPr>
        </p:nvSpPr>
        <p:spPr>
          <a:xfrm>
            <a:off x="761963" y="6668814"/>
            <a:ext cx="9906069" cy="189186"/>
          </a:xfrm>
          <a:ln w="3175"/>
        </p:spPr>
        <p:txBody>
          <a:bodyPr/>
          <a:lstStyle>
            <a:lvl1pPr>
              <a:buNone/>
              <a:defRPr sz="1200">
                <a:solidFill>
                  <a:schemeClr val="bg1"/>
                </a:solidFill>
              </a:defRPr>
            </a:lvl1pPr>
          </a:lstStyle>
          <a:p>
            <a:pPr lvl="0"/>
            <a:r>
              <a:rPr lang="zh-CN" altLang="en-US"/>
              <a:t>单击此处编辑母版文本样式</a:t>
            </a:r>
          </a:p>
        </p:txBody>
      </p:sp>
    </p:spTree>
    <p:extLst>
      <p:ext uri="{BB962C8B-B14F-4D97-AF65-F5344CB8AC3E}">
        <p14:creationId xmlns:p14="http://schemas.microsoft.com/office/powerpoint/2010/main" val="2702570170"/>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210235"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6795368"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2178923" cy="260648"/>
          </a:xfrm>
          <a:ln w="3175"/>
        </p:spPr>
        <p:txBody>
          <a:bodyPr/>
          <a:lstStyle>
            <a:lvl1pPr algn="l">
              <a:buNone/>
              <a:defRPr sz="1200">
                <a:solidFill>
                  <a:schemeClr val="bg1"/>
                </a:solidFill>
              </a:defRPr>
            </a:lvl1pPr>
          </a:lstStyle>
          <a:p>
            <a:pPr lvl="0"/>
            <a:endParaRPr lang="zh-CN" altLang="en-US" dirty="0"/>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11387667" cy="821913"/>
          </a:xfrm>
        </p:spPr>
        <p:txBody>
          <a:bodyPr/>
          <a:lstStyle>
            <a:lvl1pPr>
              <a:defRPr sz="3200">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812800" y="1500175"/>
            <a:ext cx="1087120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56"/>
          <p:cNvSpPr>
            <a:spLocks noGrp="1"/>
          </p:cNvSpPr>
          <p:nvPr>
            <p:ph type="body" sz="quarter" idx="13"/>
          </p:nvPr>
        </p:nvSpPr>
        <p:spPr>
          <a:xfrm>
            <a:off x="0" y="0"/>
            <a:ext cx="4416491" cy="260648"/>
          </a:xfrm>
          <a:ln w="3175"/>
        </p:spPr>
        <p:txBody>
          <a:bodyPr/>
          <a:lstStyle>
            <a:lvl1pPr algn="l">
              <a:buNone/>
              <a:defRPr sz="1200">
                <a:solidFill>
                  <a:schemeClr val="bg1"/>
                </a:solidFill>
              </a:defRPr>
            </a:lvl1pPr>
          </a:lstStyle>
          <a:p>
            <a:pPr lvl="0"/>
            <a:r>
              <a:rPr lang="zh-CN" altLang="en-US" dirty="0"/>
              <a:t>单击此处编辑母版文本样式</a:t>
            </a:r>
          </a:p>
        </p:txBody>
      </p:sp>
      <p:sp>
        <p:nvSpPr>
          <p:cNvPr id="12" name="文本占位符 156"/>
          <p:cNvSpPr>
            <a:spLocks noGrp="1"/>
          </p:cNvSpPr>
          <p:nvPr>
            <p:ph type="body" sz="quarter" idx="14"/>
          </p:nvPr>
        </p:nvSpPr>
        <p:spPr>
          <a:xfrm>
            <a:off x="5429245" y="0"/>
            <a:ext cx="4664200" cy="214290"/>
          </a:xfrm>
          <a:ln w="3175"/>
        </p:spPr>
        <p:txBody>
          <a:bodyPr/>
          <a:lstStyle>
            <a:lvl1pPr algn="l">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6268277"/>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42625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01139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260826835"/>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642283"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27416"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4229535157"/>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86299"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371432"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55115590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35425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693938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046414529"/>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7714291"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299424"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3023628026"/>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7933" y="392510"/>
            <a:ext cx="8218347" cy="821913"/>
          </a:xfrm>
        </p:spPr>
        <p:txBody>
          <a:bodyPr/>
          <a:lstStyle>
            <a:lvl1pPr>
              <a:defRPr sz="32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a:xfrm>
            <a:off x="812800" y="1500175"/>
            <a:ext cx="7803480" cy="4762910"/>
          </a:xfrm>
        </p:spPr>
        <p:txBody>
          <a:bodyPr/>
          <a:lstStyle>
            <a:lvl1pPr>
              <a:defRPr sz="2400"/>
            </a:lvl1pPr>
            <a:lvl2pPr>
              <a:defRPr sz="2000"/>
            </a:lvl2pPr>
            <a:lvl3pPr>
              <a:defRPr sz="1800"/>
            </a:lvl3pPr>
            <a:lvl4pPr>
              <a:defRPr sz="1600"/>
            </a:lvl4pPr>
            <a:lvl5pPr>
              <a:defRPr sz="1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56"/>
          <p:cNvSpPr>
            <a:spLocks noGrp="1"/>
          </p:cNvSpPr>
          <p:nvPr>
            <p:ph type="body" sz="quarter" idx="14"/>
          </p:nvPr>
        </p:nvSpPr>
        <p:spPr>
          <a:xfrm>
            <a:off x="5429246" y="0"/>
            <a:ext cx="5711957" cy="260648"/>
          </a:xfrm>
          <a:ln w="3175"/>
        </p:spPr>
        <p:txBody>
          <a:bodyPr/>
          <a:lstStyle>
            <a:lvl1pPr>
              <a:buNone/>
              <a:defRPr sz="1200">
                <a:solidFill>
                  <a:schemeClr val="bg1"/>
                </a:solidFill>
              </a:defRPr>
            </a:lvl1pPr>
          </a:lstStyle>
          <a:p>
            <a:pPr lvl="0"/>
            <a:endParaRPr lang="zh-CN" altLang="en-US" dirty="0"/>
          </a:p>
        </p:txBody>
      </p:sp>
    </p:spTree>
    <p:extLst>
      <p:ext uri="{BB962C8B-B14F-4D97-AF65-F5344CB8AC3E}">
        <p14:creationId xmlns:p14="http://schemas.microsoft.com/office/powerpoint/2010/main" val="137764391"/>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7" name="Rectangle 249"/>
          <p:cNvSpPr>
            <a:spLocks noGrp="1" noRot="1" noChangeArrowheads="1"/>
          </p:cNvSpPr>
          <p:nvPr>
            <p:ph type="body" idx="1"/>
          </p:nvPr>
        </p:nvSpPr>
        <p:spPr bwMode="auto">
          <a:xfrm>
            <a:off x="812800" y="1600200"/>
            <a:ext cx="7224184" cy="449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68" name="Rectangle 248"/>
          <p:cNvSpPr>
            <a:spLocks noGrp="1" noRot="1" noChangeArrowheads="1"/>
          </p:cNvSpPr>
          <p:nvPr>
            <p:ph type="title"/>
          </p:nvPr>
        </p:nvSpPr>
        <p:spPr bwMode="auto">
          <a:xfrm>
            <a:off x="397933" y="404814"/>
            <a:ext cx="7639051" cy="966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410" name="Rectangle 250"/>
          <p:cNvSpPr>
            <a:spLocks noGrp="1" noChangeArrowheads="1"/>
          </p:cNvSpPr>
          <p:nvPr>
            <p:ph type="dt" sz="half" idx="2"/>
          </p:nvPr>
        </p:nvSpPr>
        <p:spPr bwMode="auto">
          <a:xfrm>
            <a:off x="431801"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92411" name="Rectangle 251"/>
          <p:cNvSpPr>
            <a:spLocks noGrp="1" noChangeArrowheads="1"/>
          </p:cNvSpPr>
          <p:nvPr>
            <p:ph type="ftr" sz="quarter" idx="3"/>
          </p:nvPr>
        </p:nvSpPr>
        <p:spPr bwMode="auto">
          <a:xfrm>
            <a:off x="4176184" y="6524626"/>
            <a:ext cx="38608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dirty="0"/>
          </a:p>
        </p:txBody>
      </p:sp>
      <p:sp>
        <p:nvSpPr>
          <p:cNvPr id="92412" name="Rectangle 252"/>
          <p:cNvSpPr>
            <a:spLocks noGrp="1" noChangeArrowheads="1"/>
          </p:cNvSpPr>
          <p:nvPr>
            <p:ph type="sldNum" sz="quarter" idx="4"/>
          </p:nvPr>
        </p:nvSpPr>
        <p:spPr bwMode="auto">
          <a:xfrm>
            <a:off x="8733368" y="6524626"/>
            <a:ext cx="3052233"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C477B47-DDB5-489C-BB25-ED0A340F4893}" type="slidenum">
              <a:rPr lang="en-US" altLang="zh-CN"/>
              <a:pPr>
                <a:defRPr/>
              </a:pPr>
              <a:t>‹#›</a:t>
            </a:fld>
            <a:endParaRPr lang="en-US" altLang="zh-CN"/>
          </a:p>
        </p:txBody>
      </p:sp>
      <p:sp>
        <p:nvSpPr>
          <p:cNvPr id="155" name="TextBox 154"/>
          <p:cNvSpPr txBox="1"/>
          <p:nvPr userDrawn="1"/>
        </p:nvSpPr>
        <p:spPr>
          <a:xfrm>
            <a:off x="1" y="-2380"/>
            <a:ext cx="5422900" cy="276225"/>
          </a:xfrm>
          <a:prstGeom prst="rect">
            <a:avLst/>
          </a:prstGeom>
          <a:solidFill>
            <a:schemeClr val="accent5">
              <a:lumMod val="75000"/>
            </a:schemeClr>
          </a:solidFill>
          <a:ln>
            <a:noFill/>
          </a:ln>
        </p:spPr>
        <p:txBody>
          <a:bodyPr wrap="square">
            <a:spAutoFit/>
          </a:bodyPr>
          <a:lstStyle/>
          <a:p>
            <a:pPr>
              <a:defRPr/>
            </a:pPr>
            <a:endParaRPr lang="zh-CN" altLang="en-US" sz="1200" dirty="0">
              <a:solidFill>
                <a:schemeClr val="bg1"/>
              </a:solidFill>
            </a:endParaRPr>
          </a:p>
        </p:txBody>
      </p:sp>
      <p:sp>
        <p:nvSpPr>
          <p:cNvPr id="156" name="TextBox 155"/>
          <p:cNvSpPr txBox="1"/>
          <p:nvPr userDrawn="1"/>
        </p:nvSpPr>
        <p:spPr>
          <a:xfrm>
            <a:off x="0" y="6581775"/>
            <a:ext cx="12192000" cy="338138"/>
          </a:xfrm>
          <a:prstGeom prst="rect">
            <a:avLst/>
          </a:prstGeom>
          <a:solidFill>
            <a:schemeClr val="accent5">
              <a:lumMod val="50000"/>
            </a:schemeClr>
          </a:solidFill>
        </p:spPr>
        <p:txBody>
          <a:bodyPr>
            <a:spAutoFit/>
          </a:bodyPr>
          <a:lstStyle/>
          <a:p>
            <a:pPr algn="r">
              <a:defRPr/>
            </a:pPr>
            <a:r>
              <a:rPr lang="en-US" altLang="zh-CN" sz="1200" dirty="0">
                <a:solidFill>
                  <a:schemeClr val="bg1"/>
                </a:solidFill>
              </a:rPr>
              <a:t>P. </a:t>
            </a:r>
            <a:fld id="{F733E731-9750-4C10-BCFC-31D1A9368162}" type="slidenum">
              <a:rPr lang="en-US" altLang="zh-CN" sz="1600">
                <a:solidFill>
                  <a:schemeClr val="bg1"/>
                </a:solidFill>
              </a:rPr>
              <a:pPr algn="r">
                <a:defRPr/>
              </a:pPr>
              <a:t>‹#›</a:t>
            </a:fld>
            <a:r>
              <a:rPr lang="en-US" altLang="zh-CN" sz="1600" dirty="0">
                <a:solidFill>
                  <a:schemeClr val="bg1"/>
                </a:solidFill>
              </a:rPr>
              <a:t> </a:t>
            </a:r>
            <a:endParaRPr lang="zh-CN" altLang="en-US" sz="1600" dirty="0">
              <a:solidFill>
                <a:schemeClr val="bg1"/>
              </a:solidFill>
            </a:endParaRPr>
          </a:p>
        </p:txBody>
      </p:sp>
      <p:sp>
        <p:nvSpPr>
          <p:cNvPr id="157" name="TextBox 156"/>
          <p:cNvSpPr txBox="1"/>
          <p:nvPr userDrawn="1"/>
        </p:nvSpPr>
        <p:spPr>
          <a:xfrm>
            <a:off x="5422901" y="-3996"/>
            <a:ext cx="6769100" cy="276225"/>
          </a:xfrm>
          <a:prstGeom prst="rect">
            <a:avLst/>
          </a:prstGeom>
          <a:solidFill>
            <a:schemeClr val="accent5">
              <a:lumMod val="50000"/>
            </a:schemeClr>
          </a:solidFill>
          <a:ln>
            <a:noFill/>
          </a:ln>
        </p:spPr>
        <p:txBody>
          <a:bodyPr>
            <a:spAutoFit/>
          </a:bodyPr>
          <a:lstStyle/>
          <a:p>
            <a:pPr>
              <a:defRPr/>
            </a:pPr>
            <a:endParaRPr lang="zh-CN" altLang="en-US" sz="1200" dirty="0">
              <a:solidFill>
                <a:schemeClr val="bg1"/>
              </a:solidFill>
            </a:endParaRPr>
          </a:p>
        </p:txBody>
      </p:sp>
      <p:sp>
        <p:nvSpPr>
          <p:cNvPr id="11" name="文本占位符 156"/>
          <p:cNvSpPr txBox="1">
            <a:spLocks/>
          </p:cNvSpPr>
          <p:nvPr userDrawn="1"/>
        </p:nvSpPr>
        <p:spPr>
          <a:xfrm>
            <a:off x="33089" y="6627417"/>
            <a:ext cx="10729192" cy="287733"/>
          </a:xfrm>
          <a:prstGeom prst="rect">
            <a:avLst/>
          </a:prstGeom>
          <a:ln w="3175"/>
        </p:spPr>
        <p:txBody>
          <a:bodyPr/>
          <a:lstStyle>
            <a:lvl1pPr>
              <a:buNone/>
              <a:defRPr sz="1200">
                <a:solidFill>
                  <a:schemeClr val="bg1"/>
                </a:solidFill>
              </a:defRPr>
            </a:lvl1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None/>
              <a:tabLst/>
              <a:defRPr/>
            </a:pP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课程名称</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数据故事化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主讲教师</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朝乐门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chaolemen@ruc.edu.cn                                   【</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时间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 </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2022</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年</a:t>
            </a:r>
            <a:r>
              <a:rPr lang="en-US" altLang="zh-CN" sz="1200" kern="0" dirty="0">
                <a:solidFill>
                  <a:schemeClr val="bg1"/>
                </a:solidFill>
                <a:latin typeface="Times New Roman" panose="02020603050405020304" pitchFamily="18" charset="0"/>
                <a:ea typeface="宋体" pitchFamily="2" charset="-122"/>
                <a:cs typeface="Times New Roman" panose="02020603050405020304" pitchFamily="18" charset="0"/>
              </a:rPr>
              <a:t>6</a:t>
            </a:r>
            <a:r>
              <a:rPr lang="zh-CN" altLang="en-US" sz="1200" kern="0" dirty="0">
                <a:solidFill>
                  <a:schemeClr val="bg1"/>
                </a:solidFill>
                <a:latin typeface="Times New Roman" panose="02020603050405020304" pitchFamily="18" charset="0"/>
                <a:ea typeface="宋体" pitchFamily="2" charset="-122"/>
                <a:cs typeface="Times New Roman" panose="02020603050405020304" pitchFamily="18" charset="0"/>
              </a:rPr>
              <a:t>月</a:t>
            </a:r>
          </a:p>
        </p:txBody>
      </p:sp>
      <p:sp>
        <p:nvSpPr>
          <p:cNvPr id="12" name="文本占位符 156"/>
          <p:cNvSpPr txBox="1">
            <a:spLocks/>
          </p:cNvSpPr>
          <p:nvPr userDrawn="1"/>
        </p:nvSpPr>
        <p:spPr>
          <a:xfrm>
            <a:off x="1" y="0"/>
            <a:ext cx="4415367" cy="260350"/>
          </a:xfrm>
          <a:prstGeom prst="rect">
            <a:avLst/>
          </a:prstGeom>
          <a:ln w="3175"/>
        </p:spPr>
        <p:txBody>
          <a:bodyPr/>
          <a:lstStyle>
            <a:lvl1pPr>
              <a:buNone/>
              <a:defRPr sz="1200">
                <a:solidFill>
                  <a:schemeClr val="bg1"/>
                </a:solidFill>
              </a:defRPr>
            </a:lvl1pPr>
          </a:lstStyle>
          <a:p>
            <a:pPr marL="342900" indent="-342900" eaLnBrk="0" hangingPunct="0">
              <a:spcBef>
                <a:spcPct val="20000"/>
              </a:spcBef>
              <a:buClr>
                <a:schemeClr val="hlink"/>
              </a:buClr>
              <a:buFont typeface="Wingdings" pitchFamily="2" charset="2"/>
              <a:buNone/>
              <a:defRPr/>
            </a:pPr>
            <a:endParaRPr lang="zh-CN" altLang="en-US" sz="1200" kern="0" dirty="0">
              <a:latin typeface="+mn-lt"/>
              <a:ea typeface="+mn-ea"/>
            </a:endParaRPr>
          </a:p>
        </p:txBody>
      </p:sp>
      <p:pic>
        <p:nvPicPr>
          <p:cNvPr id="14" name="Picture 254" descr="D:\PPT模板\rendanew.jpg"/>
          <p:cNvPicPr>
            <a:picLocks noChangeAspect="1" noChangeArrowheads="1"/>
          </p:cNvPicPr>
          <p:nvPr userDrawn="1"/>
        </p:nvPicPr>
        <p:blipFill>
          <a:blip r:embed="rId22">
            <a:duotone>
              <a:schemeClr val="accent5">
                <a:shade val="45000"/>
                <a:satMod val="135000"/>
              </a:schemeClr>
              <a:prstClr val="white"/>
            </a:duotone>
          </a:blip>
          <a:srcRect/>
          <a:stretch>
            <a:fillRect/>
          </a:stretch>
        </p:blipFill>
        <p:spPr bwMode="auto">
          <a:xfrm>
            <a:off x="10698264" y="701043"/>
            <a:ext cx="1014360" cy="101616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356" r:id="rId1"/>
    <p:sldLayoutId id="2147484357" r:id="rId2"/>
    <p:sldLayoutId id="2147484355"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9" r:id="rId14"/>
    <p:sldLayoutId id="2147484370" r:id="rId15"/>
    <p:sldLayoutId id="2147484372" r:id="rId16"/>
    <p:sldLayoutId id="2147484373" r:id="rId17"/>
    <p:sldLayoutId id="2147484374" r:id="rId18"/>
    <p:sldLayoutId id="2147484377" r:id="rId19"/>
    <p:sldLayoutId id="2147484446" r:id="rId20"/>
  </p:sldLayoutIdLst>
  <p:transition>
    <p:blinds dir="vert"/>
  </p:transition>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cei.noaa.gov/"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9.jpeg"/><Relationship Id="rId7" Type="http://schemas.openxmlformats.org/officeDocument/2006/relationships/diagramColors" Target="../diagrams/colors8.xml"/><Relationship Id="rId2" Type="http://schemas.openxmlformats.org/officeDocument/2006/relationships/image" Target="../media/image48.jpeg"/><Relationship Id="rId1" Type="http://schemas.openxmlformats.org/officeDocument/2006/relationships/slideLayout" Target="../slideLayouts/slideLayout20.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0.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767408" y="2492896"/>
            <a:ext cx="10438184" cy="1143000"/>
          </a:xfrm>
        </p:spPr>
        <p:txBody>
          <a:bodyPr/>
          <a:lstStyle/>
          <a:p>
            <a:pPr algn="just">
              <a:lnSpc>
                <a:spcPct val="150000"/>
              </a:lnSpc>
            </a:pPr>
            <a:r>
              <a:rPr lang="zh-CN" altLang="en-US" sz="5400" dirty="0"/>
              <a:t>第</a:t>
            </a:r>
            <a:r>
              <a:rPr lang="en-US" altLang="zh-CN" sz="5400" dirty="0"/>
              <a:t>7</a:t>
            </a:r>
            <a:r>
              <a:rPr lang="zh-CN" altLang="en-US" sz="5400" dirty="0"/>
              <a:t>章 基于</a:t>
            </a:r>
            <a:r>
              <a:rPr lang="en-US" altLang="zh-CN" sz="5400" dirty="0">
                <a:latin typeface="Times New Roman" panose="02020603050405020304" pitchFamily="18" charset="0"/>
                <a:cs typeface="Times New Roman" panose="02020603050405020304" pitchFamily="18" charset="0"/>
              </a:rPr>
              <a:t>Tableau</a:t>
            </a:r>
            <a:r>
              <a:rPr lang="zh-CN" altLang="en-US" sz="5400" dirty="0"/>
              <a:t>的数据故事化 </a:t>
            </a:r>
          </a:p>
        </p:txBody>
      </p:sp>
      <p:sp>
        <p:nvSpPr>
          <p:cNvPr id="14339" name="副标题 2"/>
          <p:cNvSpPr>
            <a:spLocks noGrp="1"/>
          </p:cNvSpPr>
          <p:nvPr>
            <p:ph type="subTitle" idx="1"/>
          </p:nvPr>
        </p:nvSpPr>
        <p:spPr>
          <a:xfrm>
            <a:off x="4439816" y="4221088"/>
            <a:ext cx="5040560" cy="1752600"/>
          </a:xfrm>
        </p:spPr>
        <p:txBody>
          <a:bodyPr/>
          <a:lstStyle/>
          <a:p>
            <a:r>
              <a:rPr lang="zh-CN" altLang="en-US" dirty="0"/>
              <a:t>朝乐门 </a:t>
            </a:r>
            <a:endParaRPr lang="en-US" altLang="zh-CN" dirty="0"/>
          </a:p>
          <a:p>
            <a:pPr marL="457200" lvl="1" indent="0">
              <a:buNone/>
            </a:pPr>
            <a:r>
              <a:rPr lang="zh-CN" altLang="en-US" dirty="0"/>
              <a:t>中国人民大学</a:t>
            </a:r>
            <a:endParaRPr lang="en-US" altLang="zh-CN" dirty="0"/>
          </a:p>
          <a:p>
            <a:pPr marL="457200" lvl="1" indent="0">
              <a:buNone/>
            </a:pPr>
            <a:r>
              <a:rPr lang="en-US" altLang="zh-CN" dirty="0"/>
              <a:t>chaolemen@ruc.edu.cn</a:t>
            </a:r>
            <a:endParaRPr lang="zh-CN" altLang="en-US" dirty="0"/>
          </a:p>
        </p:txBody>
      </p:sp>
    </p:spTree>
    <p:extLst>
      <p:ext uri="{BB962C8B-B14F-4D97-AF65-F5344CB8AC3E}">
        <p14:creationId xmlns:p14="http://schemas.microsoft.com/office/powerpoint/2010/main" val="2608795484"/>
      </p:ext>
    </p:extLst>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CDF9A2CB-0A91-AC45-8701-4F9476BC0A25}"/>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8" name="文本占位符 1">
            <a:extLst>
              <a:ext uri="{FF2B5EF4-FFF2-40B4-BE49-F238E27FC236}">
                <a16:creationId xmlns:a16="http://schemas.microsoft.com/office/drawing/2014/main" id="{F8051AA3-0127-DE4E-883E-ABE177E4444A}"/>
              </a:ext>
            </a:extLst>
          </p:cNvPr>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7.2</a:t>
            </a:r>
            <a:r>
              <a:rPr lang="zh-CN" altLang="en-US" dirty="0">
                <a:latin typeface="Arial" panose="020B0604020202020204" pitchFamily="34" charset="0"/>
                <a:cs typeface="Arial" panose="020B0604020202020204" pitchFamily="34" charset="0"/>
              </a:rPr>
              <a:t> 数据故事的需求分析</a:t>
            </a:r>
            <a:r>
              <a:rPr lang="zh-CN" altLang="en-US" dirty="0"/>
              <a:t> </a:t>
            </a:r>
          </a:p>
        </p:txBody>
      </p:sp>
      <p:sp>
        <p:nvSpPr>
          <p:cNvPr id="10" name="标题 1">
            <a:extLst>
              <a:ext uri="{FF2B5EF4-FFF2-40B4-BE49-F238E27FC236}">
                <a16:creationId xmlns:a16="http://schemas.microsoft.com/office/drawing/2014/main" id="{526E637D-DD68-8648-91F6-7171D02D2AE5}"/>
              </a:ext>
            </a:extLst>
          </p:cNvPr>
          <p:cNvSpPr>
            <a:spLocks noGrp="1"/>
          </p:cNvSpPr>
          <p:nvPr>
            <p:ph type="title"/>
          </p:nvPr>
        </p:nvSpPr>
        <p:spPr>
          <a:xfrm>
            <a:off x="2254329" y="650898"/>
            <a:ext cx="7210235" cy="821913"/>
          </a:xfrm>
        </p:spPr>
        <p:txBody>
          <a:bodyPr/>
          <a:lstStyle/>
          <a:p>
            <a:r>
              <a:rPr lang="zh-CN" altLang="en-US" dirty="0">
                <a:latin typeface="Times New Roman" panose="02020603050405020304" pitchFamily="18" charset="0"/>
                <a:cs typeface="Times New Roman" panose="02020603050405020304" pitchFamily="18" charset="0"/>
              </a:rPr>
              <a:t>业务背景</a:t>
            </a:r>
            <a:endParaRPr lang="zh-CN" altLang="en-US" dirty="0"/>
          </a:p>
        </p:txBody>
      </p:sp>
      <p:grpSp>
        <p:nvGrpSpPr>
          <p:cNvPr id="7" name="088e85d3-12a4-42bc-bd8e-8108a27b6b8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A2A1005-4301-FA4F-B550-392B70A384E1}"/>
              </a:ext>
            </a:extLst>
          </p:cNvPr>
          <p:cNvGrpSpPr>
            <a:grpSpLocks noChangeAspect="1"/>
          </p:cNvGrpSpPr>
          <p:nvPr>
            <p:custDataLst>
              <p:tags r:id="rId1"/>
            </p:custDataLst>
          </p:nvPr>
        </p:nvGrpSpPr>
        <p:grpSpPr>
          <a:xfrm>
            <a:off x="695799" y="2420481"/>
            <a:ext cx="3981513" cy="2539679"/>
            <a:chOff x="695798" y="2420481"/>
            <a:chExt cx="3981514" cy="2539679"/>
          </a:xfrm>
        </p:grpSpPr>
        <p:grpSp>
          <p:nvGrpSpPr>
            <p:cNvPr id="11" name="îsļîď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8780913-FF47-5349-8A52-C78CDA48D7E0}"/>
                </a:ext>
              </a:extLst>
            </p:cNvPr>
            <p:cNvGrpSpPr/>
            <p:nvPr/>
          </p:nvGrpSpPr>
          <p:grpSpPr>
            <a:xfrm>
              <a:off x="695798" y="2420481"/>
              <a:ext cx="3981514" cy="2539679"/>
              <a:chOff x="2255838" y="1233449"/>
              <a:chExt cx="7680326" cy="4899025"/>
            </a:xfrm>
          </p:grpSpPr>
          <p:sp>
            <p:nvSpPr>
              <p:cNvPr id="38" name="îŝļîďe">
                <a:extLst>
                  <a:ext uri="{FF2B5EF4-FFF2-40B4-BE49-F238E27FC236}">
                    <a16:creationId xmlns:a16="http://schemas.microsoft.com/office/drawing/2014/main" id="{7D9B160A-3A17-4647-AB7E-B9061B1DED98}"/>
                  </a:ext>
                </a:extLst>
              </p:cNvPr>
              <p:cNvSpPr/>
              <p:nvPr/>
            </p:nvSpPr>
            <p:spPr bwMode="auto">
              <a:xfrm>
                <a:off x="8850313" y="2403437"/>
                <a:ext cx="1062038" cy="1416050"/>
              </a:xfrm>
              <a:custGeom>
                <a:avLst/>
                <a:gdLst>
                  <a:gd name="T0" fmla="*/ 0 w 411"/>
                  <a:gd name="T1" fmla="*/ 77 h 547"/>
                  <a:gd name="T2" fmla="*/ 205 w 411"/>
                  <a:gd name="T3" fmla="*/ 38 h 547"/>
                  <a:gd name="T4" fmla="*/ 411 w 411"/>
                  <a:gd name="T5" fmla="*/ 0 h 547"/>
                  <a:gd name="T6" fmla="*/ 411 w 411"/>
                  <a:gd name="T7" fmla="*/ 274 h 547"/>
                  <a:gd name="T8" fmla="*/ 411 w 411"/>
                  <a:gd name="T9" fmla="*/ 547 h 547"/>
                  <a:gd name="T10" fmla="*/ 205 w 411"/>
                  <a:gd name="T11" fmla="*/ 530 h 547"/>
                  <a:gd name="T12" fmla="*/ 0 w 411"/>
                  <a:gd name="T13" fmla="*/ 512 h 547"/>
                  <a:gd name="T14" fmla="*/ 0 w 411"/>
                  <a:gd name="T15" fmla="*/ 295 h 547"/>
                  <a:gd name="T16" fmla="*/ 0 w 411"/>
                  <a:gd name="T17" fmla="*/ 7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47">
                    <a:moveTo>
                      <a:pt x="0" y="77"/>
                    </a:moveTo>
                    <a:cubicBezTo>
                      <a:pt x="69" y="64"/>
                      <a:pt x="137" y="51"/>
                      <a:pt x="205" y="38"/>
                    </a:cubicBezTo>
                    <a:cubicBezTo>
                      <a:pt x="274" y="26"/>
                      <a:pt x="342" y="13"/>
                      <a:pt x="411" y="0"/>
                    </a:cubicBezTo>
                    <a:cubicBezTo>
                      <a:pt x="411" y="91"/>
                      <a:pt x="411" y="182"/>
                      <a:pt x="411" y="274"/>
                    </a:cubicBezTo>
                    <a:cubicBezTo>
                      <a:pt x="411" y="365"/>
                      <a:pt x="411" y="456"/>
                      <a:pt x="411" y="547"/>
                    </a:cubicBezTo>
                    <a:cubicBezTo>
                      <a:pt x="342" y="541"/>
                      <a:pt x="274" y="536"/>
                      <a:pt x="205" y="530"/>
                    </a:cubicBezTo>
                    <a:cubicBezTo>
                      <a:pt x="137" y="524"/>
                      <a:pt x="69" y="518"/>
                      <a:pt x="0" y="512"/>
                    </a:cubicBezTo>
                    <a:cubicBezTo>
                      <a:pt x="0" y="440"/>
                      <a:pt x="0" y="367"/>
                      <a:pt x="0" y="295"/>
                    </a:cubicBezTo>
                    <a:cubicBezTo>
                      <a:pt x="0" y="222"/>
                      <a:pt x="0" y="150"/>
                      <a:pt x="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š1îḋé">
                <a:extLst>
                  <a:ext uri="{FF2B5EF4-FFF2-40B4-BE49-F238E27FC236}">
                    <a16:creationId xmlns:a16="http://schemas.microsoft.com/office/drawing/2014/main" id="{B259217F-45DC-9645-8763-1DB89ED6FF62}"/>
                  </a:ext>
                </a:extLst>
              </p:cNvPr>
              <p:cNvSpPr/>
              <p:nvPr/>
            </p:nvSpPr>
            <p:spPr bwMode="auto">
              <a:xfrm>
                <a:off x="8826501" y="2370099"/>
                <a:ext cx="1109663" cy="1479550"/>
              </a:xfrm>
              <a:custGeom>
                <a:avLst/>
                <a:gdLst>
                  <a:gd name="T0" fmla="*/ 215 w 429"/>
                  <a:gd name="T1" fmla="*/ 42 h 572"/>
                  <a:gd name="T2" fmla="*/ 420 w 429"/>
                  <a:gd name="T3" fmla="*/ 2 h 572"/>
                  <a:gd name="T4" fmla="*/ 429 w 429"/>
                  <a:gd name="T5" fmla="*/ 0 h 572"/>
                  <a:gd name="T6" fmla="*/ 429 w 429"/>
                  <a:gd name="T7" fmla="*/ 11 h 572"/>
                  <a:gd name="T8" fmla="*/ 429 w 429"/>
                  <a:gd name="T9" fmla="*/ 286 h 572"/>
                  <a:gd name="T10" fmla="*/ 429 w 429"/>
                  <a:gd name="T11" fmla="*/ 561 h 572"/>
                  <a:gd name="T12" fmla="*/ 429 w 429"/>
                  <a:gd name="T13" fmla="*/ 572 h 572"/>
                  <a:gd name="T14" fmla="*/ 420 w 429"/>
                  <a:gd name="T15" fmla="*/ 571 h 572"/>
                  <a:gd name="T16" fmla="*/ 215 w 429"/>
                  <a:gd name="T17" fmla="*/ 552 h 572"/>
                  <a:gd name="T18" fmla="*/ 215 w 429"/>
                  <a:gd name="T19" fmla="*/ 533 h 572"/>
                  <a:gd name="T20" fmla="*/ 410 w 429"/>
                  <a:gd name="T21" fmla="*/ 549 h 572"/>
                  <a:gd name="T22" fmla="*/ 410 w 429"/>
                  <a:gd name="T23" fmla="*/ 287 h 572"/>
                  <a:gd name="T24" fmla="*/ 410 w 429"/>
                  <a:gd name="T25" fmla="*/ 25 h 572"/>
                  <a:gd name="T26" fmla="*/ 215 w 429"/>
                  <a:gd name="T27" fmla="*/ 61 h 572"/>
                  <a:gd name="T28" fmla="*/ 215 w 429"/>
                  <a:gd name="T29" fmla="*/ 42 h 572"/>
                  <a:gd name="T30" fmla="*/ 9 w 429"/>
                  <a:gd name="T31" fmla="*/ 81 h 572"/>
                  <a:gd name="T32" fmla="*/ 214 w 429"/>
                  <a:gd name="T33" fmla="*/ 42 h 572"/>
                  <a:gd name="T34" fmla="*/ 215 w 429"/>
                  <a:gd name="T35" fmla="*/ 42 h 572"/>
                  <a:gd name="T36" fmla="*/ 215 w 429"/>
                  <a:gd name="T37" fmla="*/ 61 h 572"/>
                  <a:gd name="T38" fmla="*/ 214 w 429"/>
                  <a:gd name="T39" fmla="*/ 61 h 572"/>
                  <a:gd name="T40" fmla="*/ 19 w 429"/>
                  <a:gd name="T41" fmla="*/ 97 h 572"/>
                  <a:gd name="T42" fmla="*/ 19 w 429"/>
                  <a:gd name="T43" fmla="*/ 307 h 572"/>
                  <a:gd name="T44" fmla="*/ 19 w 429"/>
                  <a:gd name="T45" fmla="*/ 518 h 572"/>
                  <a:gd name="T46" fmla="*/ 214 w 429"/>
                  <a:gd name="T47" fmla="*/ 533 h 572"/>
                  <a:gd name="T48" fmla="*/ 215 w 429"/>
                  <a:gd name="T49" fmla="*/ 533 h 572"/>
                  <a:gd name="T50" fmla="*/ 215 w 429"/>
                  <a:gd name="T51" fmla="*/ 552 h 572"/>
                  <a:gd name="T52" fmla="*/ 214 w 429"/>
                  <a:gd name="T53" fmla="*/ 552 h 572"/>
                  <a:gd name="T54" fmla="*/ 9 w 429"/>
                  <a:gd name="T55" fmla="*/ 534 h 572"/>
                  <a:gd name="T56" fmla="*/ 0 w 429"/>
                  <a:gd name="T57" fmla="*/ 533 h 572"/>
                  <a:gd name="T58" fmla="*/ 0 w 429"/>
                  <a:gd name="T59" fmla="*/ 525 h 572"/>
                  <a:gd name="T60" fmla="*/ 0 w 429"/>
                  <a:gd name="T61" fmla="*/ 308 h 572"/>
                  <a:gd name="T62" fmla="*/ 0 w 429"/>
                  <a:gd name="T63" fmla="*/ 92 h 572"/>
                  <a:gd name="T64" fmla="*/ 0 w 429"/>
                  <a:gd name="T65" fmla="*/ 83 h 572"/>
                  <a:gd name="T66" fmla="*/ 9 w 429"/>
                  <a:gd name="T67" fmla="*/ 8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9" h="572">
                    <a:moveTo>
                      <a:pt x="215" y="42"/>
                    </a:moveTo>
                    <a:cubicBezTo>
                      <a:pt x="283" y="29"/>
                      <a:pt x="351" y="15"/>
                      <a:pt x="420" y="2"/>
                    </a:cubicBezTo>
                    <a:cubicBezTo>
                      <a:pt x="423" y="2"/>
                      <a:pt x="426" y="1"/>
                      <a:pt x="429" y="0"/>
                    </a:cubicBezTo>
                    <a:cubicBezTo>
                      <a:pt x="429" y="4"/>
                      <a:pt x="429" y="8"/>
                      <a:pt x="429" y="11"/>
                    </a:cubicBezTo>
                    <a:cubicBezTo>
                      <a:pt x="429" y="103"/>
                      <a:pt x="429" y="195"/>
                      <a:pt x="429" y="286"/>
                    </a:cubicBezTo>
                    <a:cubicBezTo>
                      <a:pt x="429" y="378"/>
                      <a:pt x="429" y="469"/>
                      <a:pt x="429" y="561"/>
                    </a:cubicBezTo>
                    <a:cubicBezTo>
                      <a:pt x="429" y="565"/>
                      <a:pt x="429" y="568"/>
                      <a:pt x="429" y="572"/>
                    </a:cubicBezTo>
                    <a:cubicBezTo>
                      <a:pt x="426" y="571"/>
                      <a:pt x="423" y="571"/>
                      <a:pt x="420" y="571"/>
                    </a:cubicBezTo>
                    <a:cubicBezTo>
                      <a:pt x="351" y="565"/>
                      <a:pt x="283" y="558"/>
                      <a:pt x="215" y="552"/>
                    </a:cubicBezTo>
                    <a:cubicBezTo>
                      <a:pt x="215" y="533"/>
                      <a:pt x="215" y="533"/>
                      <a:pt x="215" y="533"/>
                    </a:cubicBezTo>
                    <a:cubicBezTo>
                      <a:pt x="280" y="538"/>
                      <a:pt x="345" y="544"/>
                      <a:pt x="410" y="549"/>
                    </a:cubicBezTo>
                    <a:cubicBezTo>
                      <a:pt x="410" y="462"/>
                      <a:pt x="410" y="374"/>
                      <a:pt x="410" y="287"/>
                    </a:cubicBezTo>
                    <a:cubicBezTo>
                      <a:pt x="410" y="200"/>
                      <a:pt x="410" y="113"/>
                      <a:pt x="410" y="25"/>
                    </a:cubicBezTo>
                    <a:cubicBezTo>
                      <a:pt x="345" y="37"/>
                      <a:pt x="280" y="49"/>
                      <a:pt x="215" y="61"/>
                    </a:cubicBezTo>
                    <a:lnTo>
                      <a:pt x="215" y="42"/>
                    </a:lnTo>
                    <a:close/>
                    <a:moveTo>
                      <a:pt x="9" y="81"/>
                    </a:moveTo>
                    <a:cubicBezTo>
                      <a:pt x="78" y="68"/>
                      <a:pt x="146" y="55"/>
                      <a:pt x="214" y="42"/>
                    </a:cubicBezTo>
                    <a:cubicBezTo>
                      <a:pt x="215" y="42"/>
                      <a:pt x="215" y="42"/>
                      <a:pt x="215" y="42"/>
                    </a:cubicBezTo>
                    <a:cubicBezTo>
                      <a:pt x="215" y="61"/>
                      <a:pt x="215" y="61"/>
                      <a:pt x="215" y="61"/>
                    </a:cubicBezTo>
                    <a:cubicBezTo>
                      <a:pt x="214" y="61"/>
                      <a:pt x="214" y="61"/>
                      <a:pt x="214" y="61"/>
                    </a:cubicBezTo>
                    <a:cubicBezTo>
                      <a:pt x="149" y="73"/>
                      <a:pt x="84" y="85"/>
                      <a:pt x="19" y="97"/>
                    </a:cubicBezTo>
                    <a:cubicBezTo>
                      <a:pt x="19" y="167"/>
                      <a:pt x="19" y="237"/>
                      <a:pt x="19" y="307"/>
                    </a:cubicBezTo>
                    <a:cubicBezTo>
                      <a:pt x="19" y="377"/>
                      <a:pt x="19" y="447"/>
                      <a:pt x="19" y="518"/>
                    </a:cubicBezTo>
                    <a:cubicBezTo>
                      <a:pt x="84" y="523"/>
                      <a:pt x="149" y="528"/>
                      <a:pt x="214" y="533"/>
                    </a:cubicBezTo>
                    <a:cubicBezTo>
                      <a:pt x="215" y="533"/>
                      <a:pt x="215" y="533"/>
                      <a:pt x="215" y="533"/>
                    </a:cubicBezTo>
                    <a:cubicBezTo>
                      <a:pt x="215" y="552"/>
                      <a:pt x="215" y="552"/>
                      <a:pt x="215" y="552"/>
                    </a:cubicBezTo>
                    <a:cubicBezTo>
                      <a:pt x="214" y="552"/>
                      <a:pt x="214" y="552"/>
                      <a:pt x="214" y="552"/>
                    </a:cubicBezTo>
                    <a:cubicBezTo>
                      <a:pt x="146" y="546"/>
                      <a:pt x="78" y="540"/>
                      <a:pt x="9" y="534"/>
                    </a:cubicBezTo>
                    <a:cubicBezTo>
                      <a:pt x="6" y="534"/>
                      <a:pt x="3" y="533"/>
                      <a:pt x="0" y="533"/>
                    </a:cubicBezTo>
                    <a:cubicBezTo>
                      <a:pt x="0" y="530"/>
                      <a:pt x="0" y="527"/>
                      <a:pt x="0" y="525"/>
                    </a:cubicBezTo>
                    <a:cubicBezTo>
                      <a:pt x="0" y="452"/>
                      <a:pt x="0" y="380"/>
                      <a:pt x="0" y="308"/>
                    </a:cubicBezTo>
                    <a:cubicBezTo>
                      <a:pt x="0" y="236"/>
                      <a:pt x="0" y="164"/>
                      <a:pt x="0" y="92"/>
                    </a:cubicBezTo>
                    <a:cubicBezTo>
                      <a:pt x="0" y="89"/>
                      <a:pt x="0" y="86"/>
                      <a:pt x="0" y="83"/>
                    </a:cubicBezTo>
                    <a:cubicBezTo>
                      <a:pt x="3" y="82"/>
                      <a:pt x="6" y="82"/>
                      <a:pt x="9" y="81"/>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ḷiḋê">
                <a:extLst>
                  <a:ext uri="{FF2B5EF4-FFF2-40B4-BE49-F238E27FC236}">
                    <a16:creationId xmlns:a16="http://schemas.microsoft.com/office/drawing/2014/main" id="{2E432B9F-F6B6-0646-8B56-D367DB9EC288}"/>
                  </a:ext>
                </a:extLst>
              </p:cNvPr>
              <p:cNvSpPr/>
              <p:nvPr/>
            </p:nvSpPr>
            <p:spPr bwMode="auto">
              <a:xfrm>
                <a:off x="8850313" y="2403437"/>
                <a:ext cx="1062038" cy="374650"/>
              </a:xfrm>
              <a:custGeom>
                <a:avLst/>
                <a:gdLst>
                  <a:gd name="T0" fmla="*/ 0 w 411"/>
                  <a:gd name="T1" fmla="*/ 77 h 145"/>
                  <a:gd name="T2" fmla="*/ 205 w 411"/>
                  <a:gd name="T3" fmla="*/ 38 h 145"/>
                  <a:gd name="T4" fmla="*/ 411 w 411"/>
                  <a:gd name="T5" fmla="*/ 0 h 145"/>
                  <a:gd name="T6" fmla="*/ 411 w 411"/>
                  <a:gd name="T7" fmla="*/ 86 h 145"/>
                  <a:gd name="T8" fmla="*/ 205 w 411"/>
                  <a:gd name="T9" fmla="*/ 116 h 145"/>
                  <a:gd name="T10" fmla="*/ 0 w 411"/>
                  <a:gd name="T11" fmla="*/ 145 h 145"/>
                  <a:gd name="T12" fmla="*/ 0 w 411"/>
                  <a:gd name="T13" fmla="*/ 77 h 145"/>
                </a:gdLst>
                <a:ahLst/>
                <a:cxnLst>
                  <a:cxn ang="0">
                    <a:pos x="T0" y="T1"/>
                  </a:cxn>
                  <a:cxn ang="0">
                    <a:pos x="T2" y="T3"/>
                  </a:cxn>
                  <a:cxn ang="0">
                    <a:pos x="T4" y="T5"/>
                  </a:cxn>
                  <a:cxn ang="0">
                    <a:pos x="T6" y="T7"/>
                  </a:cxn>
                  <a:cxn ang="0">
                    <a:pos x="T8" y="T9"/>
                  </a:cxn>
                  <a:cxn ang="0">
                    <a:pos x="T10" y="T11"/>
                  </a:cxn>
                  <a:cxn ang="0">
                    <a:pos x="T12" y="T13"/>
                  </a:cxn>
                </a:cxnLst>
                <a:rect l="0" t="0" r="r" b="b"/>
                <a:pathLst>
                  <a:path w="411" h="145">
                    <a:moveTo>
                      <a:pt x="0" y="77"/>
                    </a:moveTo>
                    <a:cubicBezTo>
                      <a:pt x="69" y="64"/>
                      <a:pt x="137" y="51"/>
                      <a:pt x="205" y="38"/>
                    </a:cubicBezTo>
                    <a:cubicBezTo>
                      <a:pt x="274" y="26"/>
                      <a:pt x="342" y="13"/>
                      <a:pt x="411" y="0"/>
                    </a:cubicBezTo>
                    <a:cubicBezTo>
                      <a:pt x="411" y="29"/>
                      <a:pt x="411" y="57"/>
                      <a:pt x="411" y="86"/>
                    </a:cubicBezTo>
                    <a:cubicBezTo>
                      <a:pt x="342" y="96"/>
                      <a:pt x="274" y="106"/>
                      <a:pt x="205" y="116"/>
                    </a:cubicBezTo>
                    <a:cubicBezTo>
                      <a:pt x="137" y="125"/>
                      <a:pt x="69" y="135"/>
                      <a:pt x="0" y="145"/>
                    </a:cubicBezTo>
                    <a:cubicBezTo>
                      <a:pt x="0" y="122"/>
                      <a:pt x="0" y="100"/>
                      <a:pt x="0" y="77"/>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şlîḑé">
                <a:extLst>
                  <a:ext uri="{FF2B5EF4-FFF2-40B4-BE49-F238E27FC236}">
                    <a16:creationId xmlns:a16="http://schemas.microsoft.com/office/drawing/2014/main" id="{7FC5F113-D2AF-CA48-BBCF-1E4F8DF19B07}"/>
                  </a:ext>
                </a:extLst>
              </p:cNvPr>
              <p:cNvSpPr/>
              <p:nvPr/>
            </p:nvSpPr>
            <p:spPr bwMode="auto">
              <a:xfrm>
                <a:off x="8964613" y="3778212"/>
                <a:ext cx="325438" cy="806450"/>
              </a:xfrm>
              <a:custGeom>
                <a:avLst/>
                <a:gdLst>
                  <a:gd name="T0" fmla="*/ 5 w 126"/>
                  <a:gd name="T1" fmla="*/ 290 h 312"/>
                  <a:gd name="T2" fmla="*/ 55 w 126"/>
                  <a:gd name="T3" fmla="*/ 150 h 312"/>
                  <a:gd name="T4" fmla="*/ 106 w 126"/>
                  <a:gd name="T5" fmla="*/ 0 h 312"/>
                  <a:gd name="T6" fmla="*/ 126 w 126"/>
                  <a:gd name="T7" fmla="*/ 2 h 312"/>
                  <a:gd name="T8" fmla="*/ 74 w 126"/>
                  <a:gd name="T9" fmla="*/ 156 h 312"/>
                  <a:gd name="T10" fmla="*/ 23 w 126"/>
                  <a:gd name="T11" fmla="*/ 300 h 312"/>
                  <a:gd name="T12" fmla="*/ 5 w 126"/>
                  <a:gd name="T13" fmla="*/ 290 h 312"/>
                </a:gdLst>
                <a:ahLst/>
                <a:cxnLst>
                  <a:cxn ang="0">
                    <a:pos x="T0" y="T1"/>
                  </a:cxn>
                  <a:cxn ang="0">
                    <a:pos x="T2" y="T3"/>
                  </a:cxn>
                  <a:cxn ang="0">
                    <a:pos x="T4" y="T5"/>
                  </a:cxn>
                  <a:cxn ang="0">
                    <a:pos x="T6" y="T7"/>
                  </a:cxn>
                  <a:cxn ang="0">
                    <a:pos x="T8" y="T9"/>
                  </a:cxn>
                  <a:cxn ang="0">
                    <a:pos x="T10" y="T11"/>
                  </a:cxn>
                  <a:cxn ang="0">
                    <a:pos x="T12" y="T13"/>
                  </a:cxn>
                </a:cxnLst>
                <a:rect l="0" t="0" r="r" b="b"/>
                <a:pathLst>
                  <a:path w="126" h="312">
                    <a:moveTo>
                      <a:pt x="5" y="290"/>
                    </a:moveTo>
                    <a:cubicBezTo>
                      <a:pt x="22" y="244"/>
                      <a:pt x="39" y="198"/>
                      <a:pt x="55" y="150"/>
                    </a:cubicBezTo>
                    <a:cubicBezTo>
                      <a:pt x="72" y="101"/>
                      <a:pt x="89" y="51"/>
                      <a:pt x="106" y="0"/>
                    </a:cubicBezTo>
                    <a:cubicBezTo>
                      <a:pt x="113" y="1"/>
                      <a:pt x="119" y="1"/>
                      <a:pt x="126" y="2"/>
                    </a:cubicBezTo>
                    <a:cubicBezTo>
                      <a:pt x="109" y="54"/>
                      <a:pt x="92" y="106"/>
                      <a:pt x="74" y="156"/>
                    </a:cubicBezTo>
                    <a:cubicBezTo>
                      <a:pt x="57" y="205"/>
                      <a:pt x="40" y="253"/>
                      <a:pt x="23" y="300"/>
                    </a:cubicBezTo>
                    <a:cubicBezTo>
                      <a:pt x="18" y="312"/>
                      <a:pt x="0" y="304"/>
                      <a:pt x="5" y="29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1íďé">
                <a:extLst>
                  <a:ext uri="{FF2B5EF4-FFF2-40B4-BE49-F238E27FC236}">
                    <a16:creationId xmlns:a16="http://schemas.microsoft.com/office/drawing/2014/main" id="{15636732-7E35-4240-ACC8-D63C88657C5A}"/>
                  </a:ext>
                </a:extLst>
              </p:cNvPr>
              <p:cNvSpPr/>
              <p:nvPr/>
            </p:nvSpPr>
            <p:spPr bwMode="auto">
              <a:xfrm>
                <a:off x="9472613" y="3800437"/>
                <a:ext cx="327025" cy="993775"/>
              </a:xfrm>
              <a:custGeom>
                <a:avLst/>
                <a:gdLst>
                  <a:gd name="T0" fmla="*/ 121 w 126"/>
                  <a:gd name="T1" fmla="*/ 368 h 384"/>
                  <a:gd name="T2" fmla="*/ 70 w 126"/>
                  <a:gd name="T3" fmla="*/ 180 h 384"/>
                  <a:gd name="T4" fmla="*/ 20 w 126"/>
                  <a:gd name="T5" fmla="*/ 2 h 384"/>
                  <a:gd name="T6" fmla="*/ 0 w 126"/>
                  <a:gd name="T7" fmla="*/ 0 h 384"/>
                  <a:gd name="T8" fmla="*/ 52 w 126"/>
                  <a:gd name="T9" fmla="*/ 180 h 384"/>
                  <a:gd name="T10" fmla="*/ 103 w 126"/>
                  <a:gd name="T11" fmla="*/ 369 h 384"/>
                  <a:gd name="T12" fmla="*/ 121 w 126"/>
                  <a:gd name="T13" fmla="*/ 368 h 384"/>
                </a:gdLst>
                <a:ahLst/>
                <a:cxnLst>
                  <a:cxn ang="0">
                    <a:pos x="T0" y="T1"/>
                  </a:cxn>
                  <a:cxn ang="0">
                    <a:pos x="T2" y="T3"/>
                  </a:cxn>
                  <a:cxn ang="0">
                    <a:pos x="T4" y="T5"/>
                  </a:cxn>
                  <a:cxn ang="0">
                    <a:pos x="T6" y="T7"/>
                  </a:cxn>
                  <a:cxn ang="0">
                    <a:pos x="T8" y="T9"/>
                  </a:cxn>
                  <a:cxn ang="0">
                    <a:pos x="T10" y="T11"/>
                  </a:cxn>
                  <a:cxn ang="0">
                    <a:pos x="T12" y="T13"/>
                  </a:cxn>
                </a:cxnLst>
                <a:rect l="0" t="0" r="r" b="b"/>
                <a:pathLst>
                  <a:path w="126" h="384">
                    <a:moveTo>
                      <a:pt x="121" y="368"/>
                    </a:moveTo>
                    <a:cubicBezTo>
                      <a:pt x="104" y="304"/>
                      <a:pt x="88" y="242"/>
                      <a:pt x="70" y="180"/>
                    </a:cubicBezTo>
                    <a:cubicBezTo>
                      <a:pt x="54" y="120"/>
                      <a:pt x="37" y="61"/>
                      <a:pt x="20" y="2"/>
                    </a:cubicBezTo>
                    <a:cubicBezTo>
                      <a:pt x="13" y="1"/>
                      <a:pt x="7" y="1"/>
                      <a:pt x="0" y="0"/>
                    </a:cubicBezTo>
                    <a:cubicBezTo>
                      <a:pt x="17" y="59"/>
                      <a:pt x="35" y="119"/>
                      <a:pt x="52" y="180"/>
                    </a:cubicBezTo>
                    <a:cubicBezTo>
                      <a:pt x="69" y="242"/>
                      <a:pt x="86" y="305"/>
                      <a:pt x="103" y="369"/>
                    </a:cubicBezTo>
                    <a:cubicBezTo>
                      <a:pt x="107" y="384"/>
                      <a:pt x="126" y="384"/>
                      <a:pt x="121" y="368"/>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Sḷiḋè">
                <a:extLst>
                  <a:ext uri="{FF2B5EF4-FFF2-40B4-BE49-F238E27FC236}">
                    <a16:creationId xmlns:a16="http://schemas.microsoft.com/office/drawing/2014/main" id="{824BE273-CF7F-E541-A027-0DCC3C35015B}"/>
                  </a:ext>
                </a:extLst>
              </p:cNvPr>
              <p:cNvSpPr/>
              <p:nvPr/>
            </p:nvSpPr>
            <p:spPr bwMode="auto">
              <a:xfrm>
                <a:off x="9137651" y="4160799"/>
                <a:ext cx="488950" cy="139700"/>
              </a:xfrm>
              <a:custGeom>
                <a:avLst/>
                <a:gdLst>
                  <a:gd name="T0" fmla="*/ 0 w 189"/>
                  <a:gd name="T1" fmla="*/ 0 h 54"/>
                  <a:gd name="T2" fmla="*/ 94 w 189"/>
                  <a:gd name="T3" fmla="*/ 17 h 54"/>
                  <a:gd name="T4" fmla="*/ 189 w 189"/>
                  <a:gd name="T5" fmla="*/ 33 h 54"/>
                  <a:gd name="T6" fmla="*/ 189 w 189"/>
                  <a:gd name="T7" fmla="*/ 54 h 54"/>
                  <a:gd name="T8" fmla="*/ 94 w 189"/>
                  <a:gd name="T9" fmla="*/ 36 h 54"/>
                  <a:gd name="T10" fmla="*/ 0 w 189"/>
                  <a:gd name="T11" fmla="*/ 18 h 54"/>
                  <a:gd name="T12" fmla="*/ 0 w 18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89" h="54">
                    <a:moveTo>
                      <a:pt x="0" y="0"/>
                    </a:moveTo>
                    <a:cubicBezTo>
                      <a:pt x="31" y="6"/>
                      <a:pt x="63" y="11"/>
                      <a:pt x="94" y="17"/>
                    </a:cubicBezTo>
                    <a:cubicBezTo>
                      <a:pt x="126" y="22"/>
                      <a:pt x="157" y="28"/>
                      <a:pt x="189" y="33"/>
                    </a:cubicBezTo>
                    <a:cubicBezTo>
                      <a:pt x="189" y="40"/>
                      <a:pt x="189" y="47"/>
                      <a:pt x="189" y="54"/>
                    </a:cubicBezTo>
                    <a:cubicBezTo>
                      <a:pt x="157" y="48"/>
                      <a:pt x="126" y="42"/>
                      <a:pt x="94" y="36"/>
                    </a:cubicBezTo>
                    <a:cubicBezTo>
                      <a:pt x="63" y="30"/>
                      <a:pt x="31" y="24"/>
                      <a:pt x="0" y="18"/>
                    </a:cubicBezTo>
                    <a:cubicBezTo>
                      <a:pt x="0" y="12"/>
                      <a:pt x="0" y="6"/>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ş1idé">
                <a:extLst>
                  <a:ext uri="{FF2B5EF4-FFF2-40B4-BE49-F238E27FC236}">
                    <a16:creationId xmlns:a16="http://schemas.microsoft.com/office/drawing/2014/main" id="{DEB01E29-3C4A-E84F-8050-0CF91179B506}"/>
                  </a:ext>
                </a:extLst>
              </p:cNvPr>
              <p:cNvSpPr/>
              <p:nvPr/>
            </p:nvSpPr>
            <p:spPr bwMode="auto">
              <a:xfrm>
                <a:off x="9767888" y="3630574"/>
                <a:ext cx="119063" cy="160338"/>
              </a:xfrm>
              <a:custGeom>
                <a:avLst/>
                <a:gdLst>
                  <a:gd name="T0" fmla="*/ 46 w 46"/>
                  <a:gd name="T1" fmla="*/ 0 h 62"/>
                  <a:gd name="T2" fmla="*/ 0 w 46"/>
                  <a:gd name="T3" fmla="*/ 58 h 62"/>
                  <a:gd name="T4" fmla="*/ 46 w 46"/>
                  <a:gd name="T5" fmla="*/ 62 h 62"/>
                  <a:gd name="T6" fmla="*/ 46 w 46"/>
                  <a:gd name="T7" fmla="*/ 0 h 62"/>
                </a:gdLst>
                <a:ahLst/>
                <a:cxnLst>
                  <a:cxn ang="0">
                    <a:pos x="T0" y="T1"/>
                  </a:cxn>
                  <a:cxn ang="0">
                    <a:pos x="T2" y="T3"/>
                  </a:cxn>
                  <a:cxn ang="0">
                    <a:pos x="T4" y="T5"/>
                  </a:cxn>
                  <a:cxn ang="0">
                    <a:pos x="T6" y="T7"/>
                  </a:cxn>
                </a:cxnLst>
                <a:rect l="0" t="0" r="r" b="b"/>
                <a:pathLst>
                  <a:path w="46" h="62">
                    <a:moveTo>
                      <a:pt x="46" y="0"/>
                    </a:moveTo>
                    <a:cubicBezTo>
                      <a:pt x="31" y="19"/>
                      <a:pt x="15" y="39"/>
                      <a:pt x="0" y="58"/>
                    </a:cubicBezTo>
                    <a:cubicBezTo>
                      <a:pt x="15" y="59"/>
                      <a:pt x="31" y="60"/>
                      <a:pt x="46" y="62"/>
                    </a:cubicBezTo>
                    <a:cubicBezTo>
                      <a:pt x="46" y="41"/>
                      <a:pt x="46" y="20"/>
                      <a:pt x="46" y="0"/>
                    </a:cubicBezTo>
                    <a:close/>
                  </a:path>
                </a:pathLst>
              </a:custGeom>
              <a:solidFill>
                <a:srgbClr val="A8B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ḻïḍè">
                <a:extLst>
                  <a:ext uri="{FF2B5EF4-FFF2-40B4-BE49-F238E27FC236}">
                    <a16:creationId xmlns:a16="http://schemas.microsoft.com/office/drawing/2014/main" id="{DCB45B93-ED0D-F945-9774-A4A9E9CF15AB}"/>
                  </a:ext>
                </a:extLst>
              </p:cNvPr>
              <p:cNvSpPr/>
              <p:nvPr/>
            </p:nvSpPr>
            <p:spPr bwMode="auto">
              <a:xfrm>
                <a:off x="9744076" y="3611524"/>
                <a:ext cx="142875" cy="168275"/>
              </a:xfrm>
              <a:custGeom>
                <a:avLst/>
                <a:gdLst>
                  <a:gd name="T0" fmla="*/ 55 w 55"/>
                  <a:gd name="T1" fmla="*/ 7 h 65"/>
                  <a:gd name="T2" fmla="*/ 9 w 55"/>
                  <a:gd name="T3" fmla="*/ 65 h 65"/>
                  <a:gd name="T4" fmla="*/ 0 w 55"/>
                  <a:gd name="T5" fmla="*/ 0 h 65"/>
                  <a:gd name="T6" fmla="*/ 55 w 55"/>
                  <a:gd name="T7" fmla="*/ 7 h 65"/>
                </a:gdLst>
                <a:ahLst/>
                <a:cxnLst>
                  <a:cxn ang="0">
                    <a:pos x="T0" y="T1"/>
                  </a:cxn>
                  <a:cxn ang="0">
                    <a:pos x="T2" y="T3"/>
                  </a:cxn>
                  <a:cxn ang="0">
                    <a:pos x="T4" y="T5"/>
                  </a:cxn>
                  <a:cxn ang="0">
                    <a:pos x="T6" y="T7"/>
                  </a:cxn>
                </a:cxnLst>
                <a:rect l="0" t="0" r="r" b="b"/>
                <a:pathLst>
                  <a:path w="55" h="65">
                    <a:moveTo>
                      <a:pt x="55" y="7"/>
                    </a:moveTo>
                    <a:cubicBezTo>
                      <a:pt x="40" y="26"/>
                      <a:pt x="24" y="46"/>
                      <a:pt x="9" y="65"/>
                    </a:cubicBezTo>
                    <a:cubicBezTo>
                      <a:pt x="14" y="44"/>
                      <a:pt x="12" y="22"/>
                      <a:pt x="0" y="0"/>
                    </a:cubicBezTo>
                    <a:cubicBezTo>
                      <a:pt x="18" y="15"/>
                      <a:pt x="36" y="16"/>
                      <a:pt x="5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Sḷîďê">
                <a:extLst>
                  <a:ext uri="{FF2B5EF4-FFF2-40B4-BE49-F238E27FC236}">
                    <a16:creationId xmlns:a16="http://schemas.microsoft.com/office/drawing/2014/main" id="{492EA2A8-6451-2E49-BBFB-58A630C0BAF2}"/>
                  </a:ext>
                </a:extLst>
              </p:cNvPr>
              <p:cNvSpPr/>
              <p:nvPr/>
            </p:nvSpPr>
            <p:spPr bwMode="auto">
              <a:xfrm>
                <a:off x="9059863" y="2897149"/>
                <a:ext cx="642938" cy="660400"/>
              </a:xfrm>
              <a:custGeom>
                <a:avLst/>
                <a:gdLst>
                  <a:gd name="T0" fmla="*/ 186 w 249"/>
                  <a:gd name="T1" fmla="*/ 240 h 255"/>
                  <a:gd name="T2" fmla="*/ 233 w 249"/>
                  <a:gd name="T3" fmla="*/ 191 h 255"/>
                  <a:gd name="T4" fmla="*/ 246 w 249"/>
                  <a:gd name="T5" fmla="*/ 151 h 255"/>
                  <a:gd name="T6" fmla="*/ 246 w 249"/>
                  <a:gd name="T7" fmla="*/ 96 h 255"/>
                  <a:gd name="T8" fmla="*/ 233 w 249"/>
                  <a:gd name="T9" fmla="*/ 57 h 255"/>
                  <a:gd name="T10" fmla="*/ 186 w 249"/>
                  <a:gd name="T11" fmla="*/ 12 h 255"/>
                  <a:gd name="T12" fmla="*/ 170 w 249"/>
                  <a:gd name="T13" fmla="*/ 5 h 255"/>
                  <a:gd name="T14" fmla="*/ 133 w 249"/>
                  <a:gd name="T15" fmla="*/ 0 h 255"/>
                  <a:gd name="T16" fmla="*/ 139 w 249"/>
                  <a:gd name="T17" fmla="*/ 12 h 255"/>
                  <a:gd name="T18" fmla="*/ 154 w 249"/>
                  <a:gd name="T19" fmla="*/ 11 h 255"/>
                  <a:gd name="T20" fmla="*/ 168 w 249"/>
                  <a:gd name="T21" fmla="*/ 13 h 255"/>
                  <a:gd name="T22" fmla="*/ 164 w 249"/>
                  <a:gd name="T23" fmla="*/ 17 h 255"/>
                  <a:gd name="T24" fmla="*/ 145 w 249"/>
                  <a:gd name="T25" fmla="*/ 26 h 255"/>
                  <a:gd name="T26" fmla="*/ 147 w 249"/>
                  <a:gd name="T27" fmla="*/ 39 h 255"/>
                  <a:gd name="T28" fmla="*/ 159 w 249"/>
                  <a:gd name="T29" fmla="*/ 47 h 255"/>
                  <a:gd name="T30" fmla="*/ 176 w 249"/>
                  <a:gd name="T31" fmla="*/ 21 h 255"/>
                  <a:gd name="T32" fmla="*/ 189 w 249"/>
                  <a:gd name="T33" fmla="*/ 24 h 255"/>
                  <a:gd name="T34" fmla="*/ 200 w 249"/>
                  <a:gd name="T35" fmla="*/ 29 h 255"/>
                  <a:gd name="T36" fmla="*/ 205 w 249"/>
                  <a:gd name="T37" fmla="*/ 47 h 255"/>
                  <a:gd name="T38" fmla="*/ 202 w 249"/>
                  <a:gd name="T39" fmla="*/ 57 h 255"/>
                  <a:gd name="T40" fmla="*/ 195 w 249"/>
                  <a:gd name="T41" fmla="*/ 50 h 255"/>
                  <a:gd name="T42" fmla="*/ 180 w 249"/>
                  <a:gd name="T43" fmla="*/ 53 h 255"/>
                  <a:gd name="T44" fmla="*/ 190 w 249"/>
                  <a:gd name="T45" fmla="*/ 59 h 255"/>
                  <a:gd name="T46" fmla="*/ 164 w 249"/>
                  <a:gd name="T47" fmla="*/ 72 h 255"/>
                  <a:gd name="T48" fmla="*/ 151 w 249"/>
                  <a:gd name="T49" fmla="*/ 81 h 255"/>
                  <a:gd name="T50" fmla="*/ 135 w 249"/>
                  <a:gd name="T51" fmla="*/ 98 h 255"/>
                  <a:gd name="T52" fmla="*/ 144 w 249"/>
                  <a:gd name="T53" fmla="*/ 151 h 255"/>
                  <a:gd name="T54" fmla="*/ 158 w 249"/>
                  <a:gd name="T55" fmla="*/ 154 h 255"/>
                  <a:gd name="T56" fmla="*/ 172 w 249"/>
                  <a:gd name="T57" fmla="*/ 159 h 255"/>
                  <a:gd name="T58" fmla="*/ 194 w 249"/>
                  <a:gd name="T59" fmla="*/ 172 h 255"/>
                  <a:gd name="T60" fmla="*/ 207 w 249"/>
                  <a:gd name="T61" fmla="*/ 184 h 255"/>
                  <a:gd name="T62" fmla="*/ 225 w 249"/>
                  <a:gd name="T63" fmla="*/ 191 h 255"/>
                  <a:gd name="T64" fmla="*/ 142 w 249"/>
                  <a:gd name="T65" fmla="*/ 223 h 255"/>
                  <a:gd name="T66" fmla="*/ 1 w 249"/>
                  <a:gd name="T67" fmla="*/ 114 h 255"/>
                  <a:gd name="T68" fmla="*/ 4 w 249"/>
                  <a:gd name="T69" fmla="*/ 161 h 255"/>
                  <a:gd name="T70" fmla="*/ 27 w 249"/>
                  <a:gd name="T71" fmla="*/ 205 h 255"/>
                  <a:gd name="T72" fmla="*/ 79 w 249"/>
                  <a:gd name="T73" fmla="*/ 245 h 255"/>
                  <a:gd name="T74" fmla="*/ 127 w 249"/>
                  <a:gd name="T75" fmla="*/ 203 h 255"/>
                  <a:gd name="T76" fmla="*/ 123 w 249"/>
                  <a:gd name="T77" fmla="*/ 182 h 255"/>
                  <a:gd name="T78" fmla="*/ 129 w 249"/>
                  <a:gd name="T79" fmla="*/ 162 h 255"/>
                  <a:gd name="T80" fmla="*/ 114 w 249"/>
                  <a:gd name="T81" fmla="*/ 158 h 255"/>
                  <a:gd name="T82" fmla="*/ 98 w 249"/>
                  <a:gd name="T83" fmla="*/ 147 h 255"/>
                  <a:gd name="T84" fmla="*/ 71 w 249"/>
                  <a:gd name="T85" fmla="*/ 137 h 255"/>
                  <a:gd name="T86" fmla="*/ 61 w 249"/>
                  <a:gd name="T87" fmla="*/ 117 h 255"/>
                  <a:gd name="T88" fmla="*/ 54 w 249"/>
                  <a:gd name="T89" fmla="*/ 114 h 255"/>
                  <a:gd name="T90" fmla="*/ 54 w 249"/>
                  <a:gd name="T91" fmla="*/ 119 h 255"/>
                  <a:gd name="T92" fmla="*/ 45 w 249"/>
                  <a:gd name="T93" fmla="*/ 99 h 255"/>
                  <a:gd name="T94" fmla="*/ 45 w 249"/>
                  <a:gd name="T95" fmla="*/ 78 h 255"/>
                  <a:gd name="T96" fmla="*/ 55 w 249"/>
                  <a:gd name="T97" fmla="*/ 56 h 255"/>
                  <a:gd name="T98" fmla="*/ 53 w 249"/>
                  <a:gd name="T99" fmla="*/ 42 h 255"/>
                  <a:gd name="T100" fmla="*/ 112 w 249"/>
                  <a:gd name="T101" fmla="*/ 11 h 255"/>
                  <a:gd name="T102" fmla="*/ 133 w 249"/>
                  <a:gd name="T103" fmla="*/ 0 h 255"/>
                  <a:gd name="T104" fmla="*/ 77 w 249"/>
                  <a:gd name="T105" fmla="*/ 15 h 255"/>
                  <a:gd name="T106" fmla="*/ 36 w 249"/>
                  <a:gd name="T107" fmla="*/ 45 h 255"/>
                  <a:gd name="T108" fmla="*/ 9 w 249"/>
                  <a:gd name="T109" fmla="*/ 88 h 255"/>
                  <a:gd name="T110" fmla="*/ 132 w 249"/>
                  <a:gd name="T111" fmla="*/ 160 h 255"/>
                  <a:gd name="T112" fmla="*/ 115 w 249"/>
                  <a:gd name="T113" fmla="*/ 142 h 255"/>
                  <a:gd name="T114" fmla="*/ 110 w 249"/>
                  <a:gd name="T115" fmla="*/ 130 h 255"/>
                  <a:gd name="T116" fmla="*/ 89 w 249"/>
                  <a:gd name="T117" fmla="*/ 134 h 255"/>
                  <a:gd name="T118" fmla="*/ 100 w 249"/>
                  <a:gd name="T119" fmla="*/ 107 h 255"/>
                  <a:gd name="T120" fmla="*/ 123 w 249"/>
                  <a:gd name="T121" fmla="*/ 106 h 255"/>
                  <a:gd name="T122" fmla="*/ 129 w 249"/>
                  <a:gd name="T12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9" h="255">
                    <a:moveTo>
                      <a:pt x="133" y="255"/>
                    </a:moveTo>
                    <a:cubicBezTo>
                      <a:pt x="140" y="255"/>
                      <a:pt x="146" y="254"/>
                      <a:pt x="152" y="253"/>
                    </a:cubicBezTo>
                    <a:cubicBezTo>
                      <a:pt x="156" y="252"/>
                      <a:pt x="160" y="251"/>
                      <a:pt x="164" y="250"/>
                    </a:cubicBezTo>
                    <a:cubicBezTo>
                      <a:pt x="166" y="249"/>
                      <a:pt x="168" y="248"/>
                      <a:pt x="170" y="248"/>
                    </a:cubicBezTo>
                    <a:cubicBezTo>
                      <a:pt x="174" y="246"/>
                      <a:pt x="178" y="245"/>
                      <a:pt x="181" y="243"/>
                    </a:cubicBezTo>
                    <a:cubicBezTo>
                      <a:pt x="183" y="242"/>
                      <a:pt x="185" y="241"/>
                      <a:pt x="186" y="240"/>
                    </a:cubicBezTo>
                    <a:cubicBezTo>
                      <a:pt x="194" y="235"/>
                      <a:pt x="202" y="230"/>
                      <a:pt x="208" y="223"/>
                    </a:cubicBezTo>
                    <a:cubicBezTo>
                      <a:pt x="210" y="222"/>
                      <a:pt x="211" y="221"/>
                      <a:pt x="213" y="219"/>
                    </a:cubicBezTo>
                    <a:cubicBezTo>
                      <a:pt x="214" y="218"/>
                      <a:pt x="215" y="216"/>
                      <a:pt x="217" y="215"/>
                    </a:cubicBezTo>
                    <a:cubicBezTo>
                      <a:pt x="219" y="212"/>
                      <a:pt x="221" y="210"/>
                      <a:pt x="222" y="207"/>
                    </a:cubicBezTo>
                    <a:cubicBezTo>
                      <a:pt x="225" y="203"/>
                      <a:pt x="228" y="199"/>
                      <a:pt x="231" y="195"/>
                    </a:cubicBezTo>
                    <a:cubicBezTo>
                      <a:pt x="231" y="194"/>
                      <a:pt x="232" y="193"/>
                      <a:pt x="233" y="191"/>
                    </a:cubicBezTo>
                    <a:cubicBezTo>
                      <a:pt x="234" y="189"/>
                      <a:pt x="234" y="188"/>
                      <a:pt x="235" y="186"/>
                    </a:cubicBezTo>
                    <a:cubicBezTo>
                      <a:pt x="236" y="185"/>
                      <a:pt x="236" y="184"/>
                      <a:pt x="237" y="183"/>
                    </a:cubicBezTo>
                    <a:cubicBezTo>
                      <a:pt x="238" y="181"/>
                      <a:pt x="238" y="179"/>
                      <a:pt x="239" y="177"/>
                    </a:cubicBezTo>
                    <a:cubicBezTo>
                      <a:pt x="240" y="175"/>
                      <a:pt x="241" y="173"/>
                      <a:pt x="241" y="171"/>
                    </a:cubicBezTo>
                    <a:cubicBezTo>
                      <a:pt x="243" y="166"/>
                      <a:pt x="244" y="162"/>
                      <a:pt x="245" y="158"/>
                    </a:cubicBezTo>
                    <a:cubicBezTo>
                      <a:pt x="246" y="156"/>
                      <a:pt x="246" y="153"/>
                      <a:pt x="246" y="151"/>
                    </a:cubicBezTo>
                    <a:cubicBezTo>
                      <a:pt x="247" y="149"/>
                      <a:pt x="247" y="147"/>
                      <a:pt x="248" y="145"/>
                    </a:cubicBezTo>
                    <a:cubicBezTo>
                      <a:pt x="248" y="142"/>
                      <a:pt x="248" y="140"/>
                      <a:pt x="248" y="138"/>
                    </a:cubicBezTo>
                    <a:cubicBezTo>
                      <a:pt x="249" y="133"/>
                      <a:pt x="249" y="128"/>
                      <a:pt x="249" y="124"/>
                    </a:cubicBezTo>
                    <a:cubicBezTo>
                      <a:pt x="249" y="119"/>
                      <a:pt x="249" y="114"/>
                      <a:pt x="248" y="110"/>
                    </a:cubicBezTo>
                    <a:cubicBezTo>
                      <a:pt x="248" y="108"/>
                      <a:pt x="248" y="105"/>
                      <a:pt x="248" y="103"/>
                    </a:cubicBezTo>
                    <a:cubicBezTo>
                      <a:pt x="247" y="101"/>
                      <a:pt x="247" y="99"/>
                      <a:pt x="246" y="96"/>
                    </a:cubicBezTo>
                    <a:cubicBezTo>
                      <a:pt x="246" y="94"/>
                      <a:pt x="246" y="92"/>
                      <a:pt x="245" y="90"/>
                    </a:cubicBezTo>
                    <a:cubicBezTo>
                      <a:pt x="244" y="86"/>
                      <a:pt x="243" y="81"/>
                      <a:pt x="241" y="77"/>
                    </a:cubicBezTo>
                    <a:cubicBezTo>
                      <a:pt x="241" y="76"/>
                      <a:pt x="241" y="75"/>
                      <a:pt x="240" y="74"/>
                    </a:cubicBezTo>
                    <a:cubicBezTo>
                      <a:pt x="239" y="71"/>
                      <a:pt x="238" y="68"/>
                      <a:pt x="237" y="66"/>
                    </a:cubicBezTo>
                    <a:cubicBezTo>
                      <a:pt x="236" y="65"/>
                      <a:pt x="236" y="64"/>
                      <a:pt x="235" y="63"/>
                    </a:cubicBezTo>
                    <a:cubicBezTo>
                      <a:pt x="234" y="61"/>
                      <a:pt x="233" y="59"/>
                      <a:pt x="233" y="57"/>
                    </a:cubicBezTo>
                    <a:cubicBezTo>
                      <a:pt x="229" y="52"/>
                      <a:pt x="226" y="47"/>
                      <a:pt x="222" y="42"/>
                    </a:cubicBezTo>
                    <a:cubicBezTo>
                      <a:pt x="221" y="39"/>
                      <a:pt x="219" y="37"/>
                      <a:pt x="217" y="35"/>
                    </a:cubicBezTo>
                    <a:cubicBezTo>
                      <a:pt x="215" y="33"/>
                      <a:pt x="214" y="32"/>
                      <a:pt x="213" y="31"/>
                    </a:cubicBezTo>
                    <a:cubicBezTo>
                      <a:pt x="211" y="29"/>
                      <a:pt x="210" y="28"/>
                      <a:pt x="208" y="27"/>
                    </a:cubicBezTo>
                    <a:cubicBezTo>
                      <a:pt x="205" y="24"/>
                      <a:pt x="202" y="22"/>
                      <a:pt x="199" y="19"/>
                    </a:cubicBezTo>
                    <a:cubicBezTo>
                      <a:pt x="195" y="17"/>
                      <a:pt x="191" y="14"/>
                      <a:pt x="186" y="12"/>
                    </a:cubicBezTo>
                    <a:cubicBezTo>
                      <a:pt x="185" y="11"/>
                      <a:pt x="183" y="10"/>
                      <a:pt x="181" y="9"/>
                    </a:cubicBezTo>
                    <a:cubicBezTo>
                      <a:pt x="180" y="9"/>
                      <a:pt x="180" y="8"/>
                      <a:pt x="179" y="8"/>
                    </a:cubicBezTo>
                    <a:cubicBezTo>
                      <a:pt x="178" y="8"/>
                      <a:pt x="177" y="7"/>
                      <a:pt x="176" y="7"/>
                    </a:cubicBezTo>
                    <a:cubicBezTo>
                      <a:pt x="175" y="7"/>
                      <a:pt x="175" y="7"/>
                      <a:pt x="174" y="6"/>
                    </a:cubicBezTo>
                    <a:cubicBezTo>
                      <a:pt x="173" y="6"/>
                      <a:pt x="172" y="5"/>
                      <a:pt x="170" y="5"/>
                    </a:cubicBezTo>
                    <a:cubicBezTo>
                      <a:pt x="170" y="5"/>
                      <a:pt x="170" y="5"/>
                      <a:pt x="170" y="5"/>
                    </a:cubicBezTo>
                    <a:cubicBezTo>
                      <a:pt x="169" y="4"/>
                      <a:pt x="167" y="4"/>
                      <a:pt x="165" y="4"/>
                    </a:cubicBezTo>
                    <a:cubicBezTo>
                      <a:pt x="165" y="4"/>
                      <a:pt x="165" y="4"/>
                      <a:pt x="164" y="3"/>
                    </a:cubicBezTo>
                    <a:cubicBezTo>
                      <a:pt x="161" y="2"/>
                      <a:pt x="157" y="2"/>
                      <a:pt x="153" y="1"/>
                    </a:cubicBezTo>
                    <a:cubicBezTo>
                      <a:pt x="152" y="1"/>
                      <a:pt x="151" y="1"/>
                      <a:pt x="150" y="1"/>
                    </a:cubicBezTo>
                    <a:cubicBezTo>
                      <a:pt x="149" y="0"/>
                      <a:pt x="148" y="0"/>
                      <a:pt x="147" y="0"/>
                    </a:cubicBezTo>
                    <a:cubicBezTo>
                      <a:pt x="142" y="0"/>
                      <a:pt x="138" y="0"/>
                      <a:pt x="133" y="0"/>
                    </a:cubicBezTo>
                    <a:cubicBezTo>
                      <a:pt x="133" y="7"/>
                      <a:pt x="133" y="7"/>
                      <a:pt x="133" y="7"/>
                    </a:cubicBezTo>
                    <a:cubicBezTo>
                      <a:pt x="138" y="7"/>
                      <a:pt x="143" y="7"/>
                      <a:pt x="148" y="7"/>
                    </a:cubicBezTo>
                    <a:cubicBezTo>
                      <a:pt x="148" y="8"/>
                      <a:pt x="147" y="8"/>
                      <a:pt x="146" y="9"/>
                    </a:cubicBezTo>
                    <a:cubicBezTo>
                      <a:pt x="145" y="9"/>
                      <a:pt x="145" y="10"/>
                      <a:pt x="144" y="10"/>
                    </a:cubicBezTo>
                    <a:cubicBezTo>
                      <a:pt x="141" y="11"/>
                      <a:pt x="139" y="10"/>
                      <a:pt x="137" y="10"/>
                    </a:cubicBezTo>
                    <a:cubicBezTo>
                      <a:pt x="137" y="11"/>
                      <a:pt x="138" y="12"/>
                      <a:pt x="139" y="12"/>
                    </a:cubicBezTo>
                    <a:cubicBezTo>
                      <a:pt x="141" y="13"/>
                      <a:pt x="142" y="12"/>
                      <a:pt x="145" y="12"/>
                    </a:cubicBezTo>
                    <a:cubicBezTo>
                      <a:pt x="146" y="12"/>
                      <a:pt x="148" y="12"/>
                      <a:pt x="149" y="11"/>
                    </a:cubicBezTo>
                    <a:cubicBezTo>
                      <a:pt x="150" y="11"/>
                      <a:pt x="150" y="10"/>
                      <a:pt x="150" y="9"/>
                    </a:cubicBezTo>
                    <a:cubicBezTo>
                      <a:pt x="151" y="9"/>
                      <a:pt x="151" y="8"/>
                      <a:pt x="152" y="8"/>
                    </a:cubicBezTo>
                    <a:cubicBezTo>
                      <a:pt x="153" y="8"/>
                      <a:pt x="154" y="8"/>
                      <a:pt x="155" y="9"/>
                    </a:cubicBezTo>
                    <a:cubicBezTo>
                      <a:pt x="155" y="10"/>
                      <a:pt x="154" y="9"/>
                      <a:pt x="154" y="11"/>
                    </a:cubicBezTo>
                    <a:cubicBezTo>
                      <a:pt x="155" y="11"/>
                      <a:pt x="157" y="10"/>
                      <a:pt x="158" y="9"/>
                    </a:cubicBezTo>
                    <a:cubicBezTo>
                      <a:pt x="158" y="9"/>
                      <a:pt x="158" y="9"/>
                      <a:pt x="159" y="9"/>
                    </a:cubicBezTo>
                    <a:cubicBezTo>
                      <a:pt x="161" y="10"/>
                      <a:pt x="162" y="10"/>
                      <a:pt x="164" y="11"/>
                    </a:cubicBezTo>
                    <a:cubicBezTo>
                      <a:pt x="167" y="11"/>
                      <a:pt x="170" y="12"/>
                      <a:pt x="172" y="13"/>
                    </a:cubicBezTo>
                    <a:cubicBezTo>
                      <a:pt x="172" y="14"/>
                      <a:pt x="171" y="14"/>
                      <a:pt x="171" y="14"/>
                    </a:cubicBezTo>
                    <a:cubicBezTo>
                      <a:pt x="170" y="14"/>
                      <a:pt x="169" y="13"/>
                      <a:pt x="168" y="13"/>
                    </a:cubicBezTo>
                    <a:cubicBezTo>
                      <a:pt x="168" y="15"/>
                      <a:pt x="169" y="15"/>
                      <a:pt x="170" y="16"/>
                    </a:cubicBezTo>
                    <a:cubicBezTo>
                      <a:pt x="172" y="17"/>
                      <a:pt x="173" y="17"/>
                      <a:pt x="173" y="18"/>
                    </a:cubicBezTo>
                    <a:cubicBezTo>
                      <a:pt x="172" y="21"/>
                      <a:pt x="170" y="19"/>
                      <a:pt x="169" y="19"/>
                    </a:cubicBezTo>
                    <a:cubicBezTo>
                      <a:pt x="167" y="19"/>
                      <a:pt x="164" y="23"/>
                      <a:pt x="162" y="20"/>
                    </a:cubicBezTo>
                    <a:cubicBezTo>
                      <a:pt x="163" y="18"/>
                      <a:pt x="164" y="18"/>
                      <a:pt x="165" y="16"/>
                    </a:cubicBezTo>
                    <a:cubicBezTo>
                      <a:pt x="164" y="16"/>
                      <a:pt x="164" y="16"/>
                      <a:pt x="164" y="17"/>
                    </a:cubicBezTo>
                    <a:cubicBezTo>
                      <a:pt x="163" y="17"/>
                      <a:pt x="162" y="17"/>
                      <a:pt x="162" y="18"/>
                    </a:cubicBezTo>
                    <a:cubicBezTo>
                      <a:pt x="161" y="18"/>
                      <a:pt x="160" y="19"/>
                      <a:pt x="159" y="19"/>
                    </a:cubicBezTo>
                    <a:cubicBezTo>
                      <a:pt x="158" y="20"/>
                      <a:pt x="157" y="20"/>
                      <a:pt x="156" y="20"/>
                    </a:cubicBezTo>
                    <a:cubicBezTo>
                      <a:pt x="155" y="21"/>
                      <a:pt x="154" y="22"/>
                      <a:pt x="152" y="23"/>
                    </a:cubicBezTo>
                    <a:cubicBezTo>
                      <a:pt x="151" y="23"/>
                      <a:pt x="150" y="23"/>
                      <a:pt x="150" y="23"/>
                    </a:cubicBezTo>
                    <a:cubicBezTo>
                      <a:pt x="148" y="24"/>
                      <a:pt x="146" y="25"/>
                      <a:pt x="145" y="26"/>
                    </a:cubicBezTo>
                    <a:cubicBezTo>
                      <a:pt x="143" y="27"/>
                      <a:pt x="141" y="29"/>
                      <a:pt x="140" y="30"/>
                    </a:cubicBezTo>
                    <a:cubicBezTo>
                      <a:pt x="139" y="30"/>
                      <a:pt x="138" y="32"/>
                      <a:pt x="138" y="33"/>
                    </a:cubicBezTo>
                    <a:cubicBezTo>
                      <a:pt x="138" y="33"/>
                      <a:pt x="139" y="34"/>
                      <a:pt x="140" y="34"/>
                    </a:cubicBezTo>
                    <a:cubicBezTo>
                      <a:pt x="139" y="35"/>
                      <a:pt x="139" y="36"/>
                      <a:pt x="139" y="37"/>
                    </a:cubicBezTo>
                    <a:cubicBezTo>
                      <a:pt x="140" y="37"/>
                      <a:pt x="141" y="37"/>
                      <a:pt x="142" y="37"/>
                    </a:cubicBezTo>
                    <a:cubicBezTo>
                      <a:pt x="144" y="37"/>
                      <a:pt x="145" y="39"/>
                      <a:pt x="147" y="39"/>
                    </a:cubicBezTo>
                    <a:cubicBezTo>
                      <a:pt x="148" y="40"/>
                      <a:pt x="150" y="40"/>
                      <a:pt x="151" y="41"/>
                    </a:cubicBezTo>
                    <a:cubicBezTo>
                      <a:pt x="153" y="41"/>
                      <a:pt x="155" y="40"/>
                      <a:pt x="155" y="41"/>
                    </a:cubicBezTo>
                    <a:cubicBezTo>
                      <a:pt x="156" y="43"/>
                      <a:pt x="154" y="43"/>
                      <a:pt x="154" y="44"/>
                    </a:cubicBezTo>
                    <a:cubicBezTo>
                      <a:pt x="155" y="46"/>
                      <a:pt x="153" y="46"/>
                      <a:pt x="153" y="48"/>
                    </a:cubicBezTo>
                    <a:cubicBezTo>
                      <a:pt x="153" y="48"/>
                      <a:pt x="154" y="50"/>
                      <a:pt x="155" y="50"/>
                    </a:cubicBezTo>
                    <a:cubicBezTo>
                      <a:pt x="156" y="50"/>
                      <a:pt x="158" y="48"/>
                      <a:pt x="159" y="47"/>
                    </a:cubicBezTo>
                    <a:cubicBezTo>
                      <a:pt x="160" y="45"/>
                      <a:pt x="159" y="43"/>
                      <a:pt x="161" y="42"/>
                    </a:cubicBezTo>
                    <a:cubicBezTo>
                      <a:pt x="167" y="41"/>
                      <a:pt x="172" y="38"/>
                      <a:pt x="172" y="31"/>
                    </a:cubicBezTo>
                    <a:cubicBezTo>
                      <a:pt x="172" y="30"/>
                      <a:pt x="171" y="30"/>
                      <a:pt x="171" y="29"/>
                    </a:cubicBezTo>
                    <a:cubicBezTo>
                      <a:pt x="172" y="28"/>
                      <a:pt x="173" y="27"/>
                      <a:pt x="173" y="25"/>
                    </a:cubicBezTo>
                    <a:cubicBezTo>
                      <a:pt x="174" y="25"/>
                      <a:pt x="174" y="24"/>
                      <a:pt x="174" y="24"/>
                    </a:cubicBezTo>
                    <a:cubicBezTo>
                      <a:pt x="175" y="23"/>
                      <a:pt x="175" y="22"/>
                      <a:pt x="176" y="21"/>
                    </a:cubicBezTo>
                    <a:cubicBezTo>
                      <a:pt x="176" y="21"/>
                      <a:pt x="176" y="21"/>
                      <a:pt x="177" y="21"/>
                    </a:cubicBezTo>
                    <a:cubicBezTo>
                      <a:pt x="177" y="21"/>
                      <a:pt x="178" y="21"/>
                      <a:pt x="178" y="21"/>
                    </a:cubicBezTo>
                    <a:cubicBezTo>
                      <a:pt x="179" y="21"/>
                      <a:pt x="180" y="22"/>
                      <a:pt x="182" y="22"/>
                    </a:cubicBezTo>
                    <a:cubicBezTo>
                      <a:pt x="182" y="21"/>
                      <a:pt x="183" y="21"/>
                      <a:pt x="184" y="21"/>
                    </a:cubicBezTo>
                    <a:cubicBezTo>
                      <a:pt x="185" y="21"/>
                      <a:pt x="186" y="23"/>
                      <a:pt x="187" y="23"/>
                    </a:cubicBezTo>
                    <a:cubicBezTo>
                      <a:pt x="188" y="24"/>
                      <a:pt x="189" y="24"/>
                      <a:pt x="189" y="24"/>
                    </a:cubicBezTo>
                    <a:cubicBezTo>
                      <a:pt x="189" y="26"/>
                      <a:pt x="188" y="26"/>
                      <a:pt x="188" y="28"/>
                    </a:cubicBezTo>
                    <a:cubicBezTo>
                      <a:pt x="188" y="28"/>
                      <a:pt x="188" y="28"/>
                      <a:pt x="188" y="28"/>
                    </a:cubicBezTo>
                    <a:cubicBezTo>
                      <a:pt x="188" y="29"/>
                      <a:pt x="189" y="30"/>
                      <a:pt x="190" y="30"/>
                    </a:cubicBezTo>
                    <a:cubicBezTo>
                      <a:pt x="191" y="30"/>
                      <a:pt x="192" y="29"/>
                      <a:pt x="193" y="29"/>
                    </a:cubicBezTo>
                    <a:cubicBezTo>
                      <a:pt x="194" y="28"/>
                      <a:pt x="195" y="27"/>
                      <a:pt x="196" y="26"/>
                    </a:cubicBezTo>
                    <a:cubicBezTo>
                      <a:pt x="197" y="27"/>
                      <a:pt x="199" y="28"/>
                      <a:pt x="200" y="29"/>
                    </a:cubicBezTo>
                    <a:cubicBezTo>
                      <a:pt x="200" y="30"/>
                      <a:pt x="200" y="30"/>
                      <a:pt x="200" y="31"/>
                    </a:cubicBezTo>
                    <a:cubicBezTo>
                      <a:pt x="200" y="32"/>
                      <a:pt x="200" y="33"/>
                      <a:pt x="200" y="35"/>
                    </a:cubicBezTo>
                    <a:cubicBezTo>
                      <a:pt x="200" y="37"/>
                      <a:pt x="203" y="37"/>
                      <a:pt x="204" y="38"/>
                    </a:cubicBezTo>
                    <a:cubicBezTo>
                      <a:pt x="205" y="38"/>
                      <a:pt x="205" y="39"/>
                      <a:pt x="205" y="40"/>
                    </a:cubicBezTo>
                    <a:cubicBezTo>
                      <a:pt x="206" y="41"/>
                      <a:pt x="207" y="40"/>
                      <a:pt x="207" y="41"/>
                    </a:cubicBezTo>
                    <a:cubicBezTo>
                      <a:pt x="207" y="44"/>
                      <a:pt x="205" y="44"/>
                      <a:pt x="205" y="47"/>
                    </a:cubicBezTo>
                    <a:cubicBezTo>
                      <a:pt x="205" y="48"/>
                      <a:pt x="203" y="48"/>
                      <a:pt x="204" y="50"/>
                    </a:cubicBezTo>
                    <a:cubicBezTo>
                      <a:pt x="204" y="52"/>
                      <a:pt x="207" y="50"/>
                      <a:pt x="208" y="52"/>
                    </a:cubicBezTo>
                    <a:cubicBezTo>
                      <a:pt x="208" y="53"/>
                      <a:pt x="208" y="53"/>
                      <a:pt x="207" y="55"/>
                    </a:cubicBezTo>
                    <a:cubicBezTo>
                      <a:pt x="208" y="56"/>
                      <a:pt x="208" y="58"/>
                      <a:pt x="206" y="58"/>
                    </a:cubicBezTo>
                    <a:cubicBezTo>
                      <a:pt x="205" y="58"/>
                      <a:pt x="205" y="57"/>
                      <a:pt x="204" y="57"/>
                    </a:cubicBezTo>
                    <a:cubicBezTo>
                      <a:pt x="203" y="57"/>
                      <a:pt x="202" y="57"/>
                      <a:pt x="202" y="57"/>
                    </a:cubicBezTo>
                    <a:cubicBezTo>
                      <a:pt x="201" y="56"/>
                      <a:pt x="200" y="56"/>
                      <a:pt x="199" y="56"/>
                    </a:cubicBezTo>
                    <a:cubicBezTo>
                      <a:pt x="198" y="56"/>
                      <a:pt x="196" y="57"/>
                      <a:pt x="195" y="56"/>
                    </a:cubicBezTo>
                    <a:cubicBezTo>
                      <a:pt x="197" y="54"/>
                      <a:pt x="199" y="51"/>
                      <a:pt x="201" y="49"/>
                    </a:cubicBezTo>
                    <a:cubicBezTo>
                      <a:pt x="201" y="48"/>
                      <a:pt x="203" y="48"/>
                      <a:pt x="202" y="47"/>
                    </a:cubicBezTo>
                    <a:cubicBezTo>
                      <a:pt x="201" y="46"/>
                      <a:pt x="200" y="47"/>
                      <a:pt x="199" y="48"/>
                    </a:cubicBezTo>
                    <a:cubicBezTo>
                      <a:pt x="198" y="48"/>
                      <a:pt x="196" y="50"/>
                      <a:pt x="195" y="50"/>
                    </a:cubicBezTo>
                    <a:cubicBezTo>
                      <a:pt x="193" y="50"/>
                      <a:pt x="190" y="50"/>
                      <a:pt x="188" y="51"/>
                    </a:cubicBezTo>
                    <a:cubicBezTo>
                      <a:pt x="188" y="52"/>
                      <a:pt x="190" y="52"/>
                      <a:pt x="190" y="53"/>
                    </a:cubicBezTo>
                    <a:cubicBezTo>
                      <a:pt x="189" y="53"/>
                      <a:pt x="188" y="53"/>
                      <a:pt x="187" y="53"/>
                    </a:cubicBezTo>
                    <a:cubicBezTo>
                      <a:pt x="187" y="52"/>
                      <a:pt x="187" y="51"/>
                      <a:pt x="187" y="51"/>
                    </a:cubicBezTo>
                    <a:cubicBezTo>
                      <a:pt x="186" y="50"/>
                      <a:pt x="183" y="51"/>
                      <a:pt x="182" y="51"/>
                    </a:cubicBezTo>
                    <a:cubicBezTo>
                      <a:pt x="181" y="51"/>
                      <a:pt x="180" y="52"/>
                      <a:pt x="180" y="53"/>
                    </a:cubicBezTo>
                    <a:cubicBezTo>
                      <a:pt x="181" y="54"/>
                      <a:pt x="184" y="52"/>
                      <a:pt x="185" y="54"/>
                    </a:cubicBezTo>
                    <a:cubicBezTo>
                      <a:pt x="184" y="56"/>
                      <a:pt x="181" y="57"/>
                      <a:pt x="182" y="60"/>
                    </a:cubicBezTo>
                    <a:cubicBezTo>
                      <a:pt x="182" y="60"/>
                      <a:pt x="183" y="62"/>
                      <a:pt x="184" y="62"/>
                    </a:cubicBezTo>
                    <a:cubicBezTo>
                      <a:pt x="184" y="62"/>
                      <a:pt x="185" y="61"/>
                      <a:pt x="186" y="61"/>
                    </a:cubicBezTo>
                    <a:cubicBezTo>
                      <a:pt x="186" y="61"/>
                      <a:pt x="186" y="62"/>
                      <a:pt x="187" y="62"/>
                    </a:cubicBezTo>
                    <a:cubicBezTo>
                      <a:pt x="188" y="61"/>
                      <a:pt x="189" y="59"/>
                      <a:pt x="190" y="59"/>
                    </a:cubicBezTo>
                    <a:cubicBezTo>
                      <a:pt x="192" y="61"/>
                      <a:pt x="189" y="63"/>
                      <a:pt x="187" y="64"/>
                    </a:cubicBezTo>
                    <a:cubicBezTo>
                      <a:pt x="185" y="64"/>
                      <a:pt x="182" y="65"/>
                      <a:pt x="180" y="66"/>
                    </a:cubicBezTo>
                    <a:cubicBezTo>
                      <a:pt x="180" y="66"/>
                      <a:pt x="176" y="70"/>
                      <a:pt x="176" y="67"/>
                    </a:cubicBezTo>
                    <a:cubicBezTo>
                      <a:pt x="176" y="66"/>
                      <a:pt x="177" y="66"/>
                      <a:pt x="178" y="64"/>
                    </a:cubicBezTo>
                    <a:cubicBezTo>
                      <a:pt x="176" y="64"/>
                      <a:pt x="174" y="65"/>
                      <a:pt x="172" y="66"/>
                    </a:cubicBezTo>
                    <a:cubicBezTo>
                      <a:pt x="169" y="68"/>
                      <a:pt x="165" y="69"/>
                      <a:pt x="164" y="72"/>
                    </a:cubicBezTo>
                    <a:cubicBezTo>
                      <a:pt x="164" y="72"/>
                      <a:pt x="164" y="74"/>
                      <a:pt x="164" y="74"/>
                    </a:cubicBezTo>
                    <a:cubicBezTo>
                      <a:pt x="164" y="74"/>
                      <a:pt x="162" y="75"/>
                      <a:pt x="161" y="75"/>
                    </a:cubicBezTo>
                    <a:cubicBezTo>
                      <a:pt x="160" y="75"/>
                      <a:pt x="159" y="77"/>
                      <a:pt x="158" y="77"/>
                    </a:cubicBezTo>
                    <a:cubicBezTo>
                      <a:pt x="157" y="77"/>
                      <a:pt x="156" y="77"/>
                      <a:pt x="156" y="77"/>
                    </a:cubicBezTo>
                    <a:cubicBezTo>
                      <a:pt x="155" y="78"/>
                      <a:pt x="154" y="79"/>
                      <a:pt x="153" y="80"/>
                    </a:cubicBezTo>
                    <a:cubicBezTo>
                      <a:pt x="153" y="81"/>
                      <a:pt x="152" y="81"/>
                      <a:pt x="151" y="81"/>
                    </a:cubicBezTo>
                    <a:cubicBezTo>
                      <a:pt x="150" y="82"/>
                      <a:pt x="150" y="84"/>
                      <a:pt x="149" y="84"/>
                    </a:cubicBezTo>
                    <a:cubicBezTo>
                      <a:pt x="148" y="84"/>
                      <a:pt x="148" y="84"/>
                      <a:pt x="147" y="84"/>
                    </a:cubicBezTo>
                    <a:cubicBezTo>
                      <a:pt x="147" y="86"/>
                      <a:pt x="148" y="88"/>
                      <a:pt x="147" y="90"/>
                    </a:cubicBezTo>
                    <a:cubicBezTo>
                      <a:pt x="145" y="92"/>
                      <a:pt x="144" y="93"/>
                      <a:pt x="141" y="94"/>
                    </a:cubicBezTo>
                    <a:cubicBezTo>
                      <a:pt x="140" y="95"/>
                      <a:pt x="139" y="95"/>
                      <a:pt x="138" y="96"/>
                    </a:cubicBezTo>
                    <a:cubicBezTo>
                      <a:pt x="137" y="96"/>
                      <a:pt x="136" y="97"/>
                      <a:pt x="135" y="98"/>
                    </a:cubicBezTo>
                    <a:cubicBezTo>
                      <a:pt x="134" y="98"/>
                      <a:pt x="134" y="99"/>
                      <a:pt x="133" y="99"/>
                    </a:cubicBezTo>
                    <a:cubicBezTo>
                      <a:pt x="133" y="159"/>
                      <a:pt x="133" y="159"/>
                      <a:pt x="133" y="159"/>
                    </a:cubicBezTo>
                    <a:cubicBezTo>
                      <a:pt x="134" y="159"/>
                      <a:pt x="134" y="158"/>
                      <a:pt x="135" y="157"/>
                    </a:cubicBezTo>
                    <a:cubicBezTo>
                      <a:pt x="136" y="156"/>
                      <a:pt x="136" y="154"/>
                      <a:pt x="137" y="154"/>
                    </a:cubicBezTo>
                    <a:cubicBezTo>
                      <a:pt x="138" y="153"/>
                      <a:pt x="140" y="153"/>
                      <a:pt x="141" y="152"/>
                    </a:cubicBezTo>
                    <a:cubicBezTo>
                      <a:pt x="142" y="152"/>
                      <a:pt x="143" y="152"/>
                      <a:pt x="144" y="151"/>
                    </a:cubicBezTo>
                    <a:cubicBezTo>
                      <a:pt x="144" y="151"/>
                      <a:pt x="145" y="149"/>
                      <a:pt x="146" y="150"/>
                    </a:cubicBezTo>
                    <a:cubicBezTo>
                      <a:pt x="147" y="151"/>
                      <a:pt x="144" y="152"/>
                      <a:pt x="145" y="153"/>
                    </a:cubicBezTo>
                    <a:cubicBezTo>
                      <a:pt x="147" y="154"/>
                      <a:pt x="148" y="151"/>
                      <a:pt x="150" y="151"/>
                    </a:cubicBezTo>
                    <a:cubicBezTo>
                      <a:pt x="150" y="151"/>
                      <a:pt x="151" y="152"/>
                      <a:pt x="152" y="152"/>
                    </a:cubicBezTo>
                    <a:cubicBezTo>
                      <a:pt x="153" y="153"/>
                      <a:pt x="154" y="154"/>
                      <a:pt x="155" y="154"/>
                    </a:cubicBezTo>
                    <a:cubicBezTo>
                      <a:pt x="155" y="154"/>
                      <a:pt x="157" y="154"/>
                      <a:pt x="158" y="154"/>
                    </a:cubicBezTo>
                    <a:cubicBezTo>
                      <a:pt x="159" y="154"/>
                      <a:pt x="160" y="156"/>
                      <a:pt x="161" y="155"/>
                    </a:cubicBezTo>
                    <a:cubicBezTo>
                      <a:pt x="162" y="155"/>
                      <a:pt x="163" y="154"/>
                      <a:pt x="164" y="154"/>
                    </a:cubicBezTo>
                    <a:cubicBezTo>
                      <a:pt x="166" y="153"/>
                      <a:pt x="167" y="154"/>
                      <a:pt x="168" y="156"/>
                    </a:cubicBezTo>
                    <a:cubicBezTo>
                      <a:pt x="169" y="156"/>
                      <a:pt x="169" y="154"/>
                      <a:pt x="170" y="155"/>
                    </a:cubicBezTo>
                    <a:cubicBezTo>
                      <a:pt x="170" y="156"/>
                      <a:pt x="171" y="156"/>
                      <a:pt x="171" y="157"/>
                    </a:cubicBezTo>
                    <a:cubicBezTo>
                      <a:pt x="171" y="158"/>
                      <a:pt x="171" y="158"/>
                      <a:pt x="172" y="159"/>
                    </a:cubicBezTo>
                    <a:cubicBezTo>
                      <a:pt x="172" y="159"/>
                      <a:pt x="173" y="159"/>
                      <a:pt x="174" y="160"/>
                    </a:cubicBezTo>
                    <a:cubicBezTo>
                      <a:pt x="175" y="161"/>
                      <a:pt x="176" y="162"/>
                      <a:pt x="177" y="163"/>
                    </a:cubicBezTo>
                    <a:cubicBezTo>
                      <a:pt x="178" y="165"/>
                      <a:pt x="180" y="166"/>
                      <a:pt x="182" y="166"/>
                    </a:cubicBezTo>
                    <a:cubicBezTo>
                      <a:pt x="183" y="166"/>
                      <a:pt x="184" y="166"/>
                      <a:pt x="186" y="166"/>
                    </a:cubicBezTo>
                    <a:cubicBezTo>
                      <a:pt x="188" y="166"/>
                      <a:pt x="190" y="168"/>
                      <a:pt x="192" y="169"/>
                    </a:cubicBezTo>
                    <a:cubicBezTo>
                      <a:pt x="193" y="170"/>
                      <a:pt x="194" y="171"/>
                      <a:pt x="194" y="172"/>
                    </a:cubicBezTo>
                    <a:cubicBezTo>
                      <a:pt x="195" y="172"/>
                      <a:pt x="195" y="173"/>
                      <a:pt x="195" y="174"/>
                    </a:cubicBezTo>
                    <a:cubicBezTo>
                      <a:pt x="195" y="176"/>
                      <a:pt x="198" y="177"/>
                      <a:pt x="197" y="180"/>
                    </a:cubicBezTo>
                    <a:cubicBezTo>
                      <a:pt x="197" y="181"/>
                      <a:pt x="198" y="181"/>
                      <a:pt x="199" y="182"/>
                    </a:cubicBezTo>
                    <a:cubicBezTo>
                      <a:pt x="200" y="182"/>
                      <a:pt x="201" y="183"/>
                      <a:pt x="202" y="183"/>
                    </a:cubicBezTo>
                    <a:cubicBezTo>
                      <a:pt x="202" y="183"/>
                      <a:pt x="203" y="183"/>
                      <a:pt x="203" y="183"/>
                    </a:cubicBezTo>
                    <a:cubicBezTo>
                      <a:pt x="205" y="183"/>
                      <a:pt x="206" y="184"/>
                      <a:pt x="207" y="184"/>
                    </a:cubicBezTo>
                    <a:cubicBezTo>
                      <a:pt x="208" y="185"/>
                      <a:pt x="209" y="185"/>
                      <a:pt x="209" y="185"/>
                    </a:cubicBezTo>
                    <a:cubicBezTo>
                      <a:pt x="210" y="186"/>
                      <a:pt x="210" y="187"/>
                      <a:pt x="211" y="188"/>
                    </a:cubicBezTo>
                    <a:cubicBezTo>
                      <a:pt x="212" y="188"/>
                      <a:pt x="213" y="188"/>
                      <a:pt x="214" y="188"/>
                    </a:cubicBezTo>
                    <a:cubicBezTo>
                      <a:pt x="215" y="188"/>
                      <a:pt x="217" y="189"/>
                      <a:pt x="218" y="189"/>
                    </a:cubicBezTo>
                    <a:cubicBezTo>
                      <a:pt x="219" y="189"/>
                      <a:pt x="220" y="189"/>
                      <a:pt x="221" y="189"/>
                    </a:cubicBezTo>
                    <a:cubicBezTo>
                      <a:pt x="222" y="189"/>
                      <a:pt x="223" y="190"/>
                      <a:pt x="225" y="191"/>
                    </a:cubicBezTo>
                    <a:cubicBezTo>
                      <a:pt x="209" y="219"/>
                      <a:pt x="183" y="239"/>
                      <a:pt x="152" y="246"/>
                    </a:cubicBezTo>
                    <a:cubicBezTo>
                      <a:pt x="152" y="244"/>
                      <a:pt x="152" y="243"/>
                      <a:pt x="152" y="242"/>
                    </a:cubicBezTo>
                    <a:cubicBezTo>
                      <a:pt x="152" y="239"/>
                      <a:pt x="152" y="237"/>
                      <a:pt x="152" y="235"/>
                    </a:cubicBezTo>
                    <a:cubicBezTo>
                      <a:pt x="151" y="233"/>
                      <a:pt x="151" y="230"/>
                      <a:pt x="150" y="229"/>
                    </a:cubicBezTo>
                    <a:cubicBezTo>
                      <a:pt x="149" y="228"/>
                      <a:pt x="147" y="226"/>
                      <a:pt x="145" y="225"/>
                    </a:cubicBezTo>
                    <a:cubicBezTo>
                      <a:pt x="144" y="224"/>
                      <a:pt x="143" y="224"/>
                      <a:pt x="142" y="223"/>
                    </a:cubicBezTo>
                    <a:cubicBezTo>
                      <a:pt x="140" y="222"/>
                      <a:pt x="136" y="220"/>
                      <a:pt x="135" y="218"/>
                    </a:cubicBezTo>
                    <a:cubicBezTo>
                      <a:pt x="135" y="217"/>
                      <a:pt x="135" y="216"/>
                      <a:pt x="134" y="216"/>
                    </a:cubicBezTo>
                    <a:cubicBezTo>
                      <a:pt x="134" y="215"/>
                      <a:pt x="134" y="214"/>
                      <a:pt x="133" y="214"/>
                    </a:cubicBezTo>
                    <a:lnTo>
                      <a:pt x="133" y="255"/>
                    </a:lnTo>
                    <a:close/>
                    <a:moveTo>
                      <a:pt x="3" y="108"/>
                    </a:moveTo>
                    <a:cubicBezTo>
                      <a:pt x="2" y="110"/>
                      <a:pt x="2" y="112"/>
                      <a:pt x="1" y="114"/>
                    </a:cubicBezTo>
                    <a:cubicBezTo>
                      <a:pt x="1" y="116"/>
                      <a:pt x="1" y="118"/>
                      <a:pt x="1" y="120"/>
                    </a:cubicBezTo>
                    <a:cubicBezTo>
                      <a:pt x="0" y="124"/>
                      <a:pt x="0" y="128"/>
                      <a:pt x="0" y="132"/>
                    </a:cubicBezTo>
                    <a:cubicBezTo>
                      <a:pt x="0" y="136"/>
                      <a:pt x="0" y="140"/>
                      <a:pt x="1" y="144"/>
                    </a:cubicBezTo>
                    <a:cubicBezTo>
                      <a:pt x="1" y="146"/>
                      <a:pt x="1" y="148"/>
                      <a:pt x="1" y="150"/>
                    </a:cubicBezTo>
                    <a:cubicBezTo>
                      <a:pt x="2" y="152"/>
                      <a:pt x="2" y="154"/>
                      <a:pt x="3" y="156"/>
                    </a:cubicBezTo>
                    <a:cubicBezTo>
                      <a:pt x="3" y="157"/>
                      <a:pt x="3" y="159"/>
                      <a:pt x="4" y="161"/>
                    </a:cubicBezTo>
                    <a:cubicBezTo>
                      <a:pt x="5" y="165"/>
                      <a:pt x="6" y="169"/>
                      <a:pt x="8" y="172"/>
                    </a:cubicBezTo>
                    <a:cubicBezTo>
                      <a:pt x="8" y="174"/>
                      <a:pt x="9" y="176"/>
                      <a:pt x="10" y="178"/>
                    </a:cubicBezTo>
                    <a:cubicBezTo>
                      <a:pt x="11" y="180"/>
                      <a:pt x="11" y="181"/>
                      <a:pt x="12" y="183"/>
                    </a:cubicBezTo>
                    <a:cubicBezTo>
                      <a:pt x="13" y="184"/>
                      <a:pt x="13" y="185"/>
                      <a:pt x="14" y="186"/>
                    </a:cubicBezTo>
                    <a:cubicBezTo>
                      <a:pt x="15" y="187"/>
                      <a:pt x="15" y="189"/>
                      <a:pt x="17" y="191"/>
                    </a:cubicBezTo>
                    <a:cubicBezTo>
                      <a:pt x="20" y="196"/>
                      <a:pt x="23" y="201"/>
                      <a:pt x="27" y="205"/>
                    </a:cubicBezTo>
                    <a:cubicBezTo>
                      <a:pt x="28" y="207"/>
                      <a:pt x="30" y="210"/>
                      <a:pt x="32" y="212"/>
                    </a:cubicBezTo>
                    <a:cubicBezTo>
                      <a:pt x="34" y="213"/>
                      <a:pt x="35" y="215"/>
                      <a:pt x="36" y="216"/>
                    </a:cubicBezTo>
                    <a:cubicBezTo>
                      <a:pt x="38" y="217"/>
                      <a:pt x="39" y="219"/>
                      <a:pt x="41" y="220"/>
                    </a:cubicBezTo>
                    <a:cubicBezTo>
                      <a:pt x="47" y="226"/>
                      <a:pt x="55" y="232"/>
                      <a:pt x="63" y="236"/>
                    </a:cubicBezTo>
                    <a:cubicBezTo>
                      <a:pt x="64" y="237"/>
                      <a:pt x="66" y="238"/>
                      <a:pt x="68" y="239"/>
                    </a:cubicBezTo>
                    <a:cubicBezTo>
                      <a:pt x="71" y="241"/>
                      <a:pt x="75" y="243"/>
                      <a:pt x="79" y="245"/>
                    </a:cubicBezTo>
                    <a:cubicBezTo>
                      <a:pt x="81" y="245"/>
                      <a:pt x="83" y="246"/>
                      <a:pt x="85" y="247"/>
                    </a:cubicBezTo>
                    <a:cubicBezTo>
                      <a:pt x="97" y="252"/>
                      <a:pt x="111" y="254"/>
                      <a:pt x="124" y="255"/>
                    </a:cubicBezTo>
                    <a:cubicBezTo>
                      <a:pt x="127" y="255"/>
                      <a:pt x="130" y="255"/>
                      <a:pt x="133" y="255"/>
                    </a:cubicBezTo>
                    <a:cubicBezTo>
                      <a:pt x="133" y="214"/>
                      <a:pt x="133" y="214"/>
                      <a:pt x="133" y="214"/>
                    </a:cubicBezTo>
                    <a:cubicBezTo>
                      <a:pt x="133" y="213"/>
                      <a:pt x="132" y="212"/>
                      <a:pt x="132" y="211"/>
                    </a:cubicBezTo>
                    <a:cubicBezTo>
                      <a:pt x="130" y="209"/>
                      <a:pt x="129" y="206"/>
                      <a:pt x="127" y="203"/>
                    </a:cubicBezTo>
                    <a:cubicBezTo>
                      <a:pt x="126" y="202"/>
                      <a:pt x="125" y="200"/>
                      <a:pt x="124" y="199"/>
                    </a:cubicBezTo>
                    <a:cubicBezTo>
                      <a:pt x="124" y="198"/>
                      <a:pt x="122" y="198"/>
                      <a:pt x="122" y="197"/>
                    </a:cubicBezTo>
                    <a:cubicBezTo>
                      <a:pt x="122" y="196"/>
                      <a:pt x="121" y="194"/>
                      <a:pt x="121" y="193"/>
                    </a:cubicBezTo>
                    <a:cubicBezTo>
                      <a:pt x="121" y="192"/>
                      <a:pt x="123" y="191"/>
                      <a:pt x="123" y="189"/>
                    </a:cubicBezTo>
                    <a:cubicBezTo>
                      <a:pt x="123" y="188"/>
                      <a:pt x="122" y="188"/>
                      <a:pt x="122" y="187"/>
                    </a:cubicBezTo>
                    <a:cubicBezTo>
                      <a:pt x="121" y="185"/>
                      <a:pt x="122" y="184"/>
                      <a:pt x="123" y="182"/>
                    </a:cubicBezTo>
                    <a:cubicBezTo>
                      <a:pt x="123" y="181"/>
                      <a:pt x="124" y="180"/>
                      <a:pt x="124" y="180"/>
                    </a:cubicBezTo>
                    <a:cubicBezTo>
                      <a:pt x="124" y="179"/>
                      <a:pt x="125" y="179"/>
                      <a:pt x="126" y="178"/>
                    </a:cubicBezTo>
                    <a:cubicBezTo>
                      <a:pt x="126" y="178"/>
                      <a:pt x="127" y="177"/>
                      <a:pt x="127" y="176"/>
                    </a:cubicBezTo>
                    <a:cubicBezTo>
                      <a:pt x="128" y="175"/>
                      <a:pt x="130" y="174"/>
                      <a:pt x="130" y="173"/>
                    </a:cubicBezTo>
                    <a:cubicBezTo>
                      <a:pt x="130" y="172"/>
                      <a:pt x="131" y="167"/>
                      <a:pt x="130" y="165"/>
                    </a:cubicBezTo>
                    <a:cubicBezTo>
                      <a:pt x="130" y="164"/>
                      <a:pt x="129" y="163"/>
                      <a:pt x="129" y="162"/>
                    </a:cubicBezTo>
                    <a:cubicBezTo>
                      <a:pt x="128" y="161"/>
                      <a:pt x="128" y="159"/>
                      <a:pt x="126" y="159"/>
                    </a:cubicBezTo>
                    <a:cubicBezTo>
                      <a:pt x="125" y="159"/>
                      <a:pt x="125" y="160"/>
                      <a:pt x="124" y="161"/>
                    </a:cubicBezTo>
                    <a:cubicBezTo>
                      <a:pt x="124" y="162"/>
                      <a:pt x="124" y="163"/>
                      <a:pt x="123" y="163"/>
                    </a:cubicBezTo>
                    <a:cubicBezTo>
                      <a:pt x="121" y="164"/>
                      <a:pt x="121" y="162"/>
                      <a:pt x="119" y="161"/>
                    </a:cubicBezTo>
                    <a:cubicBezTo>
                      <a:pt x="118" y="161"/>
                      <a:pt x="117" y="161"/>
                      <a:pt x="117" y="161"/>
                    </a:cubicBezTo>
                    <a:cubicBezTo>
                      <a:pt x="115" y="160"/>
                      <a:pt x="115" y="158"/>
                      <a:pt x="114" y="158"/>
                    </a:cubicBezTo>
                    <a:cubicBezTo>
                      <a:pt x="113" y="157"/>
                      <a:pt x="112" y="157"/>
                      <a:pt x="111" y="156"/>
                    </a:cubicBezTo>
                    <a:cubicBezTo>
                      <a:pt x="111" y="156"/>
                      <a:pt x="111" y="154"/>
                      <a:pt x="111" y="153"/>
                    </a:cubicBezTo>
                    <a:cubicBezTo>
                      <a:pt x="109" y="153"/>
                      <a:pt x="108" y="150"/>
                      <a:pt x="106" y="149"/>
                    </a:cubicBezTo>
                    <a:cubicBezTo>
                      <a:pt x="105" y="148"/>
                      <a:pt x="103" y="148"/>
                      <a:pt x="102" y="148"/>
                    </a:cubicBezTo>
                    <a:cubicBezTo>
                      <a:pt x="101" y="148"/>
                      <a:pt x="101" y="147"/>
                      <a:pt x="100" y="147"/>
                    </a:cubicBezTo>
                    <a:cubicBezTo>
                      <a:pt x="99" y="147"/>
                      <a:pt x="98" y="147"/>
                      <a:pt x="98" y="147"/>
                    </a:cubicBezTo>
                    <a:cubicBezTo>
                      <a:pt x="95" y="146"/>
                      <a:pt x="94" y="141"/>
                      <a:pt x="90" y="141"/>
                    </a:cubicBezTo>
                    <a:cubicBezTo>
                      <a:pt x="89" y="142"/>
                      <a:pt x="88" y="143"/>
                      <a:pt x="86" y="143"/>
                    </a:cubicBezTo>
                    <a:cubicBezTo>
                      <a:pt x="85" y="143"/>
                      <a:pt x="83" y="142"/>
                      <a:pt x="81" y="141"/>
                    </a:cubicBezTo>
                    <a:cubicBezTo>
                      <a:pt x="80" y="141"/>
                      <a:pt x="78" y="140"/>
                      <a:pt x="77" y="140"/>
                    </a:cubicBezTo>
                    <a:cubicBezTo>
                      <a:pt x="76" y="139"/>
                      <a:pt x="75" y="138"/>
                      <a:pt x="74" y="138"/>
                    </a:cubicBezTo>
                    <a:cubicBezTo>
                      <a:pt x="73" y="137"/>
                      <a:pt x="72" y="137"/>
                      <a:pt x="71" y="137"/>
                    </a:cubicBezTo>
                    <a:cubicBezTo>
                      <a:pt x="71" y="137"/>
                      <a:pt x="70" y="136"/>
                      <a:pt x="69" y="135"/>
                    </a:cubicBezTo>
                    <a:cubicBezTo>
                      <a:pt x="68" y="134"/>
                      <a:pt x="67" y="133"/>
                      <a:pt x="66" y="133"/>
                    </a:cubicBezTo>
                    <a:cubicBezTo>
                      <a:pt x="66" y="132"/>
                      <a:pt x="67" y="131"/>
                      <a:pt x="68" y="130"/>
                    </a:cubicBezTo>
                    <a:cubicBezTo>
                      <a:pt x="68" y="126"/>
                      <a:pt x="66" y="124"/>
                      <a:pt x="64" y="122"/>
                    </a:cubicBezTo>
                    <a:cubicBezTo>
                      <a:pt x="63" y="121"/>
                      <a:pt x="62" y="120"/>
                      <a:pt x="61" y="119"/>
                    </a:cubicBezTo>
                    <a:cubicBezTo>
                      <a:pt x="61" y="118"/>
                      <a:pt x="61" y="118"/>
                      <a:pt x="61" y="117"/>
                    </a:cubicBezTo>
                    <a:cubicBezTo>
                      <a:pt x="60" y="116"/>
                      <a:pt x="59" y="115"/>
                      <a:pt x="58" y="114"/>
                    </a:cubicBezTo>
                    <a:cubicBezTo>
                      <a:pt x="57" y="113"/>
                      <a:pt x="56" y="112"/>
                      <a:pt x="56" y="111"/>
                    </a:cubicBezTo>
                    <a:cubicBezTo>
                      <a:pt x="55" y="109"/>
                      <a:pt x="56" y="108"/>
                      <a:pt x="56" y="106"/>
                    </a:cubicBezTo>
                    <a:cubicBezTo>
                      <a:pt x="55" y="104"/>
                      <a:pt x="51" y="105"/>
                      <a:pt x="52" y="108"/>
                    </a:cubicBezTo>
                    <a:cubicBezTo>
                      <a:pt x="52" y="109"/>
                      <a:pt x="53" y="110"/>
                      <a:pt x="53" y="111"/>
                    </a:cubicBezTo>
                    <a:cubicBezTo>
                      <a:pt x="54" y="112"/>
                      <a:pt x="54" y="113"/>
                      <a:pt x="54" y="114"/>
                    </a:cubicBezTo>
                    <a:cubicBezTo>
                      <a:pt x="55" y="115"/>
                      <a:pt x="56" y="116"/>
                      <a:pt x="56" y="117"/>
                    </a:cubicBezTo>
                    <a:cubicBezTo>
                      <a:pt x="56" y="119"/>
                      <a:pt x="56" y="121"/>
                      <a:pt x="57" y="122"/>
                    </a:cubicBezTo>
                    <a:cubicBezTo>
                      <a:pt x="57" y="123"/>
                      <a:pt x="59" y="124"/>
                      <a:pt x="58" y="125"/>
                    </a:cubicBezTo>
                    <a:cubicBezTo>
                      <a:pt x="57" y="125"/>
                      <a:pt x="56" y="124"/>
                      <a:pt x="56" y="123"/>
                    </a:cubicBezTo>
                    <a:cubicBezTo>
                      <a:pt x="55" y="123"/>
                      <a:pt x="54" y="122"/>
                      <a:pt x="53" y="121"/>
                    </a:cubicBezTo>
                    <a:cubicBezTo>
                      <a:pt x="53" y="121"/>
                      <a:pt x="54" y="120"/>
                      <a:pt x="54" y="119"/>
                    </a:cubicBezTo>
                    <a:cubicBezTo>
                      <a:pt x="53" y="117"/>
                      <a:pt x="49" y="117"/>
                      <a:pt x="49" y="115"/>
                    </a:cubicBezTo>
                    <a:cubicBezTo>
                      <a:pt x="49" y="114"/>
                      <a:pt x="51" y="114"/>
                      <a:pt x="51" y="113"/>
                    </a:cubicBezTo>
                    <a:cubicBezTo>
                      <a:pt x="51" y="111"/>
                      <a:pt x="49" y="110"/>
                      <a:pt x="49" y="109"/>
                    </a:cubicBezTo>
                    <a:cubicBezTo>
                      <a:pt x="48" y="108"/>
                      <a:pt x="48" y="107"/>
                      <a:pt x="48" y="105"/>
                    </a:cubicBezTo>
                    <a:cubicBezTo>
                      <a:pt x="48" y="104"/>
                      <a:pt x="48" y="103"/>
                      <a:pt x="48" y="101"/>
                    </a:cubicBezTo>
                    <a:cubicBezTo>
                      <a:pt x="48" y="101"/>
                      <a:pt x="46" y="99"/>
                      <a:pt x="45" y="99"/>
                    </a:cubicBezTo>
                    <a:cubicBezTo>
                      <a:pt x="44" y="98"/>
                      <a:pt x="43" y="99"/>
                      <a:pt x="43" y="98"/>
                    </a:cubicBezTo>
                    <a:cubicBezTo>
                      <a:pt x="42" y="97"/>
                      <a:pt x="42" y="95"/>
                      <a:pt x="42" y="95"/>
                    </a:cubicBezTo>
                    <a:cubicBezTo>
                      <a:pt x="42" y="93"/>
                      <a:pt x="42" y="91"/>
                      <a:pt x="42" y="90"/>
                    </a:cubicBezTo>
                    <a:cubicBezTo>
                      <a:pt x="42" y="88"/>
                      <a:pt x="41" y="86"/>
                      <a:pt x="42" y="85"/>
                    </a:cubicBezTo>
                    <a:cubicBezTo>
                      <a:pt x="42" y="83"/>
                      <a:pt x="44" y="83"/>
                      <a:pt x="44" y="81"/>
                    </a:cubicBezTo>
                    <a:cubicBezTo>
                      <a:pt x="45" y="80"/>
                      <a:pt x="45" y="79"/>
                      <a:pt x="45" y="78"/>
                    </a:cubicBezTo>
                    <a:cubicBezTo>
                      <a:pt x="46" y="77"/>
                      <a:pt x="48" y="75"/>
                      <a:pt x="50" y="73"/>
                    </a:cubicBezTo>
                    <a:cubicBezTo>
                      <a:pt x="51" y="71"/>
                      <a:pt x="53" y="69"/>
                      <a:pt x="54" y="67"/>
                    </a:cubicBezTo>
                    <a:cubicBezTo>
                      <a:pt x="54" y="66"/>
                      <a:pt x="55" y="65"/>
                      <a:pt x="55" y="64"/>
                    </a:cubicBezTo>
                    <a:cubicBezTo>
                      <a:pt x="55" y="63"/>
                      <a:pt x="52" y="62"/>
                      <a:pt x="52" y="60"/>
                    </a:cubicBezTo>
                    <a:cubicBezTo>
                      <a:pt x="53" y="59"/>
                      <a:pt x="54" y="59"/>
                      <a:pt x="54" y="58"/>
                    </a:cubicBezTo>
                    <a:cubicBezTo>
                      <a:pt x="54" y="58"/>
                      <a:pt x="55" y="56"/>
                      <a:pt x="55" y="56"/>
                    </a:cubicBezTo>
                    <a:cubicBezTo>
                      <a:pt x="55" y="55"/>
                      <a:pt x="54" y="53"/>
                      <a:pt x="54" y="52"/>
                    </a:cubicBezTo>
                    <a:cubicBezTo>
                      <a:pt x="55" y="51"/>
                      <a:pt x="56" y="50"/>
                      <a:pt x="55" y="49"/>
                    </a:cubicBezTo>
                    <a:cubicBezTo>
                      <a:pt x="54" y="48"/>
                      <a:pt x="53" y="50"/>
                      <a:pt x="52" y="49"/>
                    </a:cubicBezTo>
                    <a:cubicBezTo>
                      <a:pt x="51" y="48"/>
                      <a:pt x="52" y="47"/>
                      <a:pt x="52" y="46"/>
                    </a:cubicBezTo>
                    <a:cubicBezTo>
                      <a:pt x="52" y="46"/>
                      <a:pt x="52" y="45"/>
                      <a:pt x="52" y="44"/>
                    </a:cubicBezTo>
                    <a:cubicBezTo>
                      <a:pt x="52" y="44"/>
                      <a:pt x="53" y="43"/>
                      <a:pt x="53" y="42"/>
                    </a:cubicBezTo>
                    <a:cubicBezTo>
                      <a:pt x="52" y="42"/>
                      <a:pt x="52" y="41"/>
                      <a:pt x="51" y="40"/>
                    </a:cubicBezTo>
                    <a:cubicBezTo>
                      <a:pt x="66" y="27"/>
                      <a:pt x="84" y="17"/>
                      <a:pt x="103" y="11"/>
                    </a:cubicBezTo>
                    <a:cubicBezTo>
                      <a:pt x="103" y="11"/>
                      <a:pt x="103" y="11"/>
                      <a:pt x="103" y="11"/>
                    </a:cubicBezTo>
                    <a:cubicBezTo>
                      <a:pt x="104" y="12"/>
                      <a:pt x="104" y="12"/>
                      <a:pt x="104" y="12"/>
                    </a:cubicBezTo>
                    <a:cubicBezTo>
                      <a:pt x="106" y="12"/>
                      <a:pt x="107" y="12"/>
                      <a:pt x="108" y="12"/>
                    </a:cubicBezTo>
                    <a:cubicBezTo>
                      <a:pt x="109" y="12"/>
                      <a:pt x="110" y="11"/>
                      <a:pt x="112" y="11"/>
                    </a:cubicBezTo>
                    <a:cubicBezTo>
                      <a:pt x="114" y="11"/>
                      <a:pt x="118" y="13"/>
                      <a:pt x="120" y="12"/>
                    </a:cubicBezTo>
                    <a:cubicBezTo>
                      <a:pt x="120" y="12"/>
                      <a:pt x="120" y="11"/>
                      <a:pt x="120" y="10"/>
                    </a:cubicBezTo>
                    <a:cubicBezTo>
                      <a:pt x="121" y="9"/>
                      <a:pt x="121" y="9"/>
                      <a:pt x="122" y="8"/>
                    </a:cubicBezTo>
                    <a:cubicBezTo>
                      <a:pt x="123" y="8"/>
                      <a:pt x="124" y="7"/>
                      <a:pt x="124" y="7"/>
                    </a:cubicBezTo>
                    <a:cubicBezTo>
                      <a:pt x="127" y="7"/>
                      <a:pt x="130" y="7"/>
                      <a:pt x="133" y="7"/>
                    </a:cubicBezTo>
                    <a:cubicBezTo>
                      <a:pt x="133" y="0"/>
                      <a:pt x="133" y="0"/>
                      <a:pt x="133" y="0"/>
                    </a:cubicBezTo>
                    <a:cubicBezTo>
                      <a:pt x="131" y="0"/>
                      <a:pt x="129" y="0"/>
                      <a:pt x="127" y="0"/>
                    </a:cubicBezTo>
                    <a:cubicBezTo>
                      <a:pt x="126" y="0"/>
                      <a:pt x="125" y="0"/>
                      <a:pt x="124" y="1"/>
                    </a:cubicBezTo>
                    <a:cubicBezTo>
                      <a:pt x="123" y="1"/>
                      <a:pt x="122" y="1"/>
                      <a:pt x="121" y="1"/>
                    </a:cubicBezTo>
                    <a:cubicBezTo>
                      <a:pt x="108" y="3"/>
                      <a:pt x="96" y="6"/>
                      <a:pt x="85" y="11"/>
                    </a:cubicBezTo>
                    <a:cubicBezTo>
                      <a:pt x="83" y="12"/>
                      <a:pt x="81" y="13"/>
                      <a:pt x="79" y="14"/>
                    </a:cubicBezTo>
                    <a:cubicBezTo>
                      <a:pt x="78" y="14"/>
                      <a:pt x="78" y="14"/>
                      <a:pt x="77" y="15"/>
                    </a:cubicBezTo>
                    <a:cubicBezTo>
                      <a:pt x="76" y="15"/>
                      <a:pt x="75" y="16"/>
                      <a:pt x="73" y="17"/>
                    </a:cubicBezTo>
                    <a:cubicBezTo>
                      <a:pt x="71" y="18"/>
                      <a:pt x="70" y="19"/>
                      <a:pt x="68" y="20"/>
                    </a:cubicBezTo>
                    <a:cubicBezTo>
                      <a:pt x="66" y="21"/>
                      <a:pt x="64" y="22"/>
                      <a:pt x="63" y="23"/>
                    </a:cubicBezTo>
                    <a:cubicBezTo>
                      <a:pt x="56" y="28"/>
                      <a:pt x="49" y="33"/>
                      <a:pt x="43" y="39"/>
                    </a:cubicBezTo>
                    <a:cubicBezTo>
                      <a:pt x="42" y="39"/>
                      <a:pt x="42" y="40"/>
                      <a:pt x="41" y="41"/>
                    </a:cubicBezTo>
                    <a:cubicBezTo>
                      <a:pt x="39" y="42"/>
                      <a:pt x="38" y="44"/>
                      <a:pt x="36" y="45"/>
                    </a:cubicBezTo>
                    <a:cubicBezTo>
                      <a:pt x="35" y="46"/>
                      <a:pt x="34" y="48"/>
                      <a:pt x="32" y="50"/>
                    </a:cubicBezTo>
                    <a:cubicBezTo>
                      <a:pt x="30" y="52"/>
                      <a:pt x="28" y="54"/>
                      <a:pt x="27" y="57"/>
                    </a:cubicBezTo>
                    <a:cubicBezTo>
                      <a:pt x="23" y="61"/>
                      <a:pt x="20" y="66"/>
                      <a:pt x="17" y="72"/>
                    </a:cubicBezTo>
                    <a:cubicBezTo>
                      <a:pt x="15" y="73"/>
                      <a:pt x="15" y="75"/>
                      <a:pt x="14" y="77"/>
                    </a:cubicBezTo>
                    <a:cubicBezTo>
                      <a:pt x="13" y="78"/>
                      <a:pt x="13" y="79"/>
                      <a:pt x="12" y="80"/>
                    </a:cubicBezTo>
                    <a:cubicBezTo>
                      <a:pt x="11" y="82"/>
                      <a:pt x="10" y="85"/>
                      <a:pt x="9" y="88"/>
                    </a:cubicBezTo>
                    <a:cubicBezTo>
                      <a:pt x="8" y="89"/>
                      <a:pt x="8" y="90"/>
                      <a:pt x="8" y="91"/>
                    </a:cubicBezTo>
                    <a:cubicBezTo>
                      <a:pt x="6" y="94"/>
                      <a:pt x="5" y="98"/>
                      <a:pt x="4" y="102"/>
                    </a:cubicBezTo>
                    <a:cubicBezTo>
                      <a:pt x="3" y="104"/>
                      <a:pt x="3" y="106"/>
                      <a:pt x="3" y="108"/>
                    </a:cubicBezTo>
                    <a:close/>
                    <a:moveTo>
                      <a:pt x="133" y="99"/>
                    </a:moveTo>
                    <a:cubicBezTo>
                      <a:pt x="133" y="159"/>
                      <a:pt x="133" y="159"/>
                      <a:pt x="133" y="159"/>
                    </a:cubicBezTo>
                    <a:cubicBezTo>
                      <a:pt x="133" y="160"/>
                      <a:pt x="132" y="160"/>
                      <a:pt x="132" y="160"/>
                    </a:cubicBezTo>
                    <a:cubicBezTo>
                      <a:pt x="131" y="160"/>
                      <a:pt x="130" y="158"/>
                      <a:pt x="129" y="158"/>
                    </a:cubicBezTo>
                    <a:cubicBezTo>
                      <a:pt x="126" y="157"/>
                      <a:pt x="124" y="159"/>
                      <a:pt x="122" y="159"/>
                    </a:cubicBezTo>
                    <a:cubicBezTo>
                      <a:pt x="119" y="159"/>
                      <a:pt x="116" y="156"/>
                      <a:pt x="116" y="153"/>
                    </a:cubicBezTo>
                    <a:cubicBezTo>
                      <a:pt x="116" y="152"/>
                      <a:pt x="117" y="150"/>
                      <a:pt x="117" y="148"/>
                    </a:cubicBezTo>
                    <a:cubicBezTo>
                      <a:pt x="117" y="147"/>
                      <a:pt x="118" y="146"/>
                      <a:pt x="118" y="145"/>
                    </a:cubicBezTo>
                    <a:cubicBezTo>
                      <a:pt x="118" y="143"/>
                      <a:pt x="116" y="142"/>
                      <a:pt x="115" y="142"/>
                    </a:cubicBezTo>
                    <a:cubicBezTo>
                      <a:pt x="112" y="141"/>
                      <a:pt x="109" y="143"/>
                      <a:pt x="106" y="142"/>
                    </a:cubicBezTo>
                    <a:cubicBezTo>
                      <a:pt x="105" y="141"/>
                      <a:pt x="107" y="140"/>
                      <a:pt x="107" y="139"/>
                    </a:cubicBezTo>
                    <a:cubicBezTo>
                      <a:pt x="107" y="139"/>
                      <a:pt x="107" y="138"/>
                      <a:pt x="107" y="137"/>
                    </a:cubicBezTo>
                    <a:cubicBezTo>
                      <a:pt x="107" y="137"/>
                      <a:pt x="108" y="136"/>
                      <a:pt x="109" y="135"/>
                    </a:cubicBezTo>
                    <a:cubicBezTo>
                      <a:pt x="109" y="134"/>
                      <a:pt x="109" y="133"/>
                      <a:pt x="109" y="132"/>
                    </a:cubicBezTo>
                    <a:cubicBezTo>
                      <a:pt x="110" y="131"/>
                      <a:pt x="110" y="131"/>
                      <a:pt x="110" y="130"/>
                    </a:cubicBezTo>
                    <a:cubicBezTo>
                      <a:pt x="111" y="129"/>
                      <a:pt x="110" y="128"/>
                      <a:pt x="110" y="127"/>
                    </a:cubicBezTo>
                    <a:cubicBezTo>
                      <a:pt x="107" y="128"/>
                      <a:pt x="106" y="128"/>
                      <a:pt x="105" y="129"/>
                    </a:cubicBezTo>
                    <a:cubicBezTo>
                      <a:pt x="102" y="130"/>
                      <a:pt x="102" y="134"/>
                      <a:pt x="99" y="135"/>
                    </a:cubicBezTo>
                    <a:cubicBezTo>
                      <a:pt x="98" y="135"/>
                      <a:pt x="97" y="135"/>
                      <a:pt x="96" y="135"/>
                    </a:cubicBezTo>
                    <a:cubicBezTo>
                      <a:pt x="95" y="136"/>
                      <a:pt x="94" y="136"/>
                      <a:pt x="93" y="136"/>
                    </a:cubicBezTo>
                    <a:cubicBezTo>
                      <a:pt x="92" y="136"/>
                      <a:pt x="90" y="135"/>
                      <a:pt x="89" y="134"/>
                    </a:cubicBezTo>
                    <a:cubicBezTo>
                      <a:pt x="88" y="134"/>
                      <a:pt x="87" y="130"/>
                      <a:pt x="87" y="130"/>
                    </a:cubicBezTo>
                    <a:cubicBezTo>
                      <a:pt x="86" y="126"/>
                      <a:pt x="87" y="122"/>
                      <a:pt x="88" y="120"/>
                    </a:cubicBezTo>
                    <a:cubicBezTo>
                      <a:pt x="89" y="119"/>
                      <a:pt x="89" y="118"/>
                      <a:pt x="89" y="118"/>
                    </a:cubicBezTo>
                    <a:cubicBezTo>
                      <a:pt x="90" y="117"/>
                      <a:pt x="89" y="116"/>
                      <a:pt x="90" y="114"/>
                    </a:cubicBezTo>
                    <a:cubicBezTo>
                      <a:pt x="90" y="112"/>
                      <a:pt x="93" y="111"/>
                      <a:pt x="94" y="110"/>
                    </a:cubicBezTo>
                    <a:cubicBezTo>
                      <a:pt x="96" y="109"/>
                      <a:pt x="98" y="108"/>
                      <a:pt x="100" y="107"/>
                    </a:cubicBezTo>
                    <a:cubicBezTo>
                      <a:pt x="101" y="107"/>
                      <a:pt x="103" y="108"/>
                      <a:pt x="104" y="108"/>
                    </a:cubicBezTo>
                    <a:cubicBezTo>
                      <a:pt x="105" y="108"/>
                      <a:pt x="106" y="109"/>
                      <a:pt x="107" y="108"/>
                    </a:cubicBezTo>
                    <a:cubicBezTo>
                      <a:pt x="109" y="109"/>
                      <a:pt x="110" y="107"/>
                      <a:pt x="112" y="105"/>
                    </a:cubicBezTo>
                    <a:cubicBezTo>
                      <a:pt x="114" y="106"/>
                      <a:pt x="115" y="105"/>
                      <a:pt x="117" y="105"/>
                    </a:cubicBezTo>
                    <a:cubicBezTo>
                      <a:pt x="119" y="105"/>
                      <a:pt x="120" y="107"/>
                      <a:pt x="120" y="107"/>
                    </a:cubicBezTo>
                    <a:cubicBezTo>
                      <a:pt x="121" y="107"/>
                      <a:pt x="122" y="106"/>
                      <a:pt x="123" y="106"/>
                    </a:cubicBezTo>
                    <a:cubicBezTo>
                      <a:pt x="124" y="106"/>
                      <a:pt x="125" y="107"/>
                      <a:pt x="125" y="109"/>
                    </a:cubicBezTo>
                    <a:cubicBezTo>
                      <a:pt x="125" y="110"/>
                      <a:pt x="124" y="111"/>
                      <a:pt x="125" y="112"/>
                    </a:cubicBezTo>
                    <a:cubicBezTo>
                      <a:pt x="126" y="114"/>
                      <a:pt x="128" y="114"/>
                      <a:pt x="130" y="114"/>
                    </a:cubicBezTo>
                    <a:cubicBezTo>
                      <a:pt x="131" y="113"/>
                      <a:pt x="130" y="112"/>
                      <a:pt x="130" y="110"/>
                    </a:cubicBezTo>
                    <a:cubicBezTo>
                      <a:pt x="130" y="110"/>
                      <a:pt x="130" y="109"/>
                      <a:pt x="130" y="108"/>
                    </a:cubicBezTo>
                    <a:cubicBezTo>
                      <a:pt x="130" y="107"/>
                      <a:pt x="129" y="107"/>
                      <a:pt x="129" y="106"/>
                    </a:cubicBezTo>
                    <a:cubicBezTo>
                      <a:pt x="129" y="103"/>
                      <a:pt x="131" y="101"/>
                      <a:pt x="133" y="99"/>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1ïďè">
                <a:extLst>
                  <a:ext uri="{FF2B5EF4-FFF2-40B4-BE49-F238E27FC236}">
                    <a16:creationId xmlns:a16="http://schemas.microsoft.com/office/drawing/2014/main" id="{8C3BA1D6-EC56-A547-9298-70F20D212D46}"/>
                  </a:ext>
                </a:extLst>
              </p:cNvPr>
              <p:cNvSpPr/>
              <p:nvPr/>
            </p:nvSpPr>
            <p:spPr bwMode="auto">
              <a:xfrm>
                <a:off x="3843338" y="1758912"/>
                <a:ext cx="4587875" cy="2144713"/>
              </a:xfrm>
              <a:custGeom>
                <a:avLst/>
                <a:gdLst>
                  <a:gd name="T0" fmla="*/ 1744 w 1774"/>
                  <a:gd name="T1" fmla="*/ 349 h 829"/>
                  <a:gd name="T2" fmla="*/ 1673 w 1774"/>
                  <a:gd name="T3" fmla="*/ 718 h 829"/>
                  <a:gd name="T4" fmla="*/ 1612 w 1774"/>
                  <a:gd name="T5" fmla="*/ 228 h 829"/>
                  <a:gd name="T6" fmla="*/ 1656 w 1774"/>
                  <a:gd name="T7" fmla="*/ 665 h 829"/>
                  <a:gd name="T8" fmla="*/ 1529 w 1774"/>
                  <a:gd name="T9" fmla="*/ 349 h 829"/>
                  <a:gd name="T10" fmla="*/ 1546 w 1774"/>
                  <a:gd name="T11" fmla="*/ 742 h 829"/>
                  <a:gd name="T12" fmla="*/ 1513 w 1774"/>
                  <a:gd name="T13" fmla="*/ 641 h 829"/>
                  <a:gd name="T14" fmla="*/ 1458 w 1774"/>
                  <a:gd name="T15" fmla="*/ 510 h 829"/>
                  <a:gd name="T16" fmla="*/ 1458 w 1774"/>
                  <a:gd name="T17" fmla="*/ 510 h 829"/>
                  <a:gd name="T18" fmla="*/ 1370 w 1774"/>
                  <a:gd name="T19" fmla="*/ 715 h 829"/>
                  <a:gd name="T20" fmla="*/ 1370 w 1774"/>
                  <a:gd name="T21" fmla="*/ 340 h 829"/>
                  <a:gd name="T22" fmla="*/ 1370 w 1774"/>
                  <a:gd name="T23" fmla="*/ 794 h 829"/>
                  <a:gd name="T24" fmla="*/ 1339 w 1774"/>
                  <a:gd name="T25" fmla="*/ 291 h 829"/>
                  <a:gd name="T26" fmla="*/ 1339 w 1774"/>
                  <a:gd name="T27" fmla="*/ 829 h 829"/>
                  <a:gd name="T28" fmla="*/ 1300 w 1774"/>
                  <a:gd name="T29" fmla="*/ 445 h 829"/>
                  <a:gd name="T30" fmla="*/ 1276 w 1774"/>
                  <a:gd name="T31" fmla="*/ 461 h 829"/>
                  <a:gd name="T32" fmla="*/ 1276 w 1774"/>
                  <a:gd name="T33" fmla="*/ 434 h 829"/>
                  <a:gd name="T34" fmla="*/ 1244 w 1774"/>
                  <a:gd name="T35" fmla="*/ 604 h 829"/>
                  <a:gd name="T36" fmla="*/ 1237 w 1774"/>
                  <a:gd name="T37" fmla="*/ 538 h 829"/>
                  <a:gd name="T38" fmla="*/ 1102 w 1774"/>
                  <a:gd name="T39" fmla="*/ 602 h 829"/>
                  <a:gd name="T40" fmla="*/ 1082 w 1774"/>
                  <a:gd name="T41" fmla="*/ 241 h 829"/>
                  <a:gd name="T42" fmla="*/ 1050 w 1774"/>
                  <a:gd name="T43" fmla="*/ 829 h 829"/>
                  <a:gd name="T44" fmla="*/ 1050 w 1774"/>
                  <a:gd name="T45" fmla="*/ 669 h 829"/>
                  <a:gd name="T46" fmla="*/ 1007 w 1774"/>
                  <a:gd name="T47" fmla="*/ 78 h 829"/>
                  <a:gd name="T48" fmla="*/ 1007 w 1774"/>
                  <a:gd name="T49" fmla="*/ 829 h 829"/>
                  <a:gd name="T50" fmla="*/ 955 w 1774"/>
                  <a:gd name="T51" fmla="*/ 172 h 829"/>
                  <a:gd name="T52" fmla="*/ 923 w 1774"/>
                  <a:gd name="T53" fmla="*/ 440 h 829"/>
                  <a:gd name="T54" fmla="*/ 913 w 1774"/>
                  <a:gd name="T55" fmla="*/ 774 h 829"/>
                  <a:gd name="T56" fmla="*/ 851 w 1774"/>
                  <a:gd name="T57" fmla="*/ 316 h 829"/>
                  <a:gd name="T58" fmla="*/ 818 w 1774"/>
                  <a:gd name="T59" fmla="*/ 535 h 829"/>
                  <a:gd name="T60" fmla="*/ 799 w 1774"/>
                  <a:gd name="T61" fmla="*/ 575 h 829"/>
                  <a:gd name="T62" fmla="*/ 766 w 1774"/>
                  <a:gd name="T63" fmla="*/ 78 h 829"/>
                  <a:gd name="T64" fmla="*/ 724 w 1774"/>
                  <a:gd name="T65" fmla="*/ 446 h 829"/>
                  <a:gd name="T66" fmla="*/ 691 w 1774"/>
                  <a:gd name="T67" fmla="*/ 706 h 829"/>
                  <a:gd name="T68" fmla="*/ 691 w 1774"/>
                  <a:gd name="T69" fmla="*/ 241 h 829"/>
                  <a:gd name="T70" fmla="*/ 672 w 1774"/>
                  <a:gd name="T71" fmla="*/ 464 h 829"/>
                  <a:gd name="T72" fmla="*/ 529 w 1774"/>
                  <a:gd name="T73" fmla="*/ 725 h 829"/>
                  <a:gd name="T74" fmla="*/ 536 w 1774"/>
                  <a:gd name="T75" fmla="*/ 259 h 829"/>
                  <a:gd name="T76" fmla="*/ 522 w 1774"/>
                  <a:gd name="T77" fmla="*/ 606 h 829"/>
                  <a:gd name="T78" fmla="*/ 498 w 1774"/>
                  <a:gd name="T79" fmla="*/ 639 h 829"/>
                  <a:gd name="T80" fmla="*/ 498 w 1774"/>
                  <a:gd name="T81" fmla="*/ 612 h 829"/>
                  <a:gd name="T82" fmla="*/ 466 w 1774"/>
                  <a:gd name="T83" fmla="*/ 362 h 829"/>
                  <a:gd name="T84" fmla="*/ 466 w 1774"/>
                  <a:gd name="T85" fmla="*/ 829 h 829"/>
                  <a:gd name="T86" fmla="*/ 427 w 1774"/>
                  <a:gd name="T87" fmla="*/ 629 h 829"/>
                  <a:gd name="T88" fmla="*/ 403 w 1774"/>
                  <a:gd name="T89" fmla="*/ 500 h 829"/>
                  <a:gd name="T90" fmla="*/ 396 w 1774"/>
                  <a:gd name="T91" fmla="*/ 423 h 829"/>
                  <a:gd name="T92" fmla="*/ 347 w 1774"/>
                  <a:gd name="T93" fmla="*/ 665 h 829"/>
                  <a:gd name="T94" fmla="*/ 347 w 1774"/>
                  <a:gd name="T95" fmla="*/ 256 h 829"/>
                  <a:gd name="T96" fmla="*/ 337 w 1774"/>
                  <a:gd name="T97" fmla="*/ 202 h 829"/>
                  <a:gd name="T98" fmla="*/ 254 w 1774"/>
                  <a:gd name="T99" fmla="*/ 333 h 829"/>
                  <a:gd name="T100" fmla="*/ 244 w 1774"/>
                  <a:gd name="T101" fmla="*/ 742 h 829"/>
                  <a:gd name="T102" fmla="*/ 220 w 1774"/>
                  <a:gd name="T103" fmla="*/ 95 h 829"/>
                  <a:gd name="T104" fmla="*/ 244 w 1774"/>
                  <a:gd name="T105" fmla="*/ 487 h 829"/>
                  <a:gd name="T106" fmla="*/ 197 w 1774"/>
                  <a:gd name="T107" fmla="*/ 95 h 829"/>
                  <a:gd name="T108" fmla="*/ 220 w 1774"/>
                  <a:gd name="T109" fmla="*/ 410 h 829"/>
                  <a:gd name="T110" fmla="*/ 186 w 1774"/>
                  <a:gd name="T111" fmla="*/ 256 h 829"/>
                  <a:gd name="T112" fmla="*/ 150 w 1774"/>
                  <a:gd name="T113" fmla="*/ 718 h 829"/>
                  <a:gd name="T114" fmla="*/ 186 w 1774"/>
                  <a:gd name="T115" fmla="*/ 641 h 829"/>
                  <a:gd name="T116" fmla="*/ 140 w 1774"/>
                  <a:gd name="T117" fmla="*/ 125 h 829"/>
                  <a:gd name="T118" fmla="*/ 150 w 1774"/>
                  <a:gd name="T119" fmla="*/ 665 h 829"/>
                  <a:gd name="T120" fmla="*/ 86 w 1774"/>
                  <a:gd name="T121" fmla="*/ 58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4" h="829">
                    <a:moveTo>
                      <a:pt x="1744" y="349"/>
                    </a:moveTo>
                    <a:cubicBezTo>
                      <a:pt x="1774" y="349"/>
                      <a:pt x="1774" y="349"/>
                      <a:pt x="1774" y="349"/>
                    </a:cubicBezTo>
                    <a:cubicBezTo>
                      <a:pt x="1774" y="829"/>
                      <a:pt x="1774" y="829"/>
                      <a:pt x="1774" y="829"/>
                    </a:cubicBezTo>
                    <a:cubicBezTo>
                      <a:pt x="1744" y="829"/>
                      <a:pt x="1744" y="829"/>
                      <a:pt x="1744" y="829"/>
                    </a:cubicBezTo>
                    <a:cubicBezTo>
                      <a:pt x="1744" y="718"/>
                      <a:pt x="1744" y="718"/>
                      <a:pt x="1744" y="718"/>
                    </a:cubicBezTo>
                    <a:cubicBezTo>
                      <a:pt x="1760" y="718"/>
                      <a:pt x="1760" y="718"/>
                      <a:pt x="1760" y="718"/>
                    </a:cubicBezTo>
                    <a:cubicBezTo>
                      <a:pt x="1760" y="665"/>
                      <a:pt x="1760" y="665"/>
                      <a:pt x="1760" y="665"/>
                    </a:cubicBezTo>
                    <a:cubicBezTo>
                      <a:pt x="1744" y="665"/>
                      <a:pt x="1744" y="665"/>
                      <a:pt x="1744" y="665"/>
                    </a:cubicBezTo>
                    <a:cubicBezTo>
                      <a:pt x="1744" y="641"/>
                      <a:pt x="1744" y="641"/>
                      <a:pt x="1744" y="641"/>
                    </a:cubicBezTo>
                    <a:cubicBezTo>
                      <a:pt x="1760" y="641"/>
                      <a:pt x="1760" y="641"/>
                      <a:pt x="1760" y="641"/>
                    </a:cubicBezTo>
                    <a:cubicBezTo>
                      <a:pt x="1760" y="588"/>
                      <a:pt x="1760" y="588"/>
                      <a:pt x="1760" y="588"/>
                    </a:cubicBezTo>
                    <a:cubicBezTo>
                      <a:pt x="1744" y="588"/>
                      <a:pt x="1744" y="588"/>
                      <a:pt x="1744" y="588"/>
                    </a:cubicBezTo>
                    <a:cubicBezTo>
                      <a:pt x="1744" y="487"/>
                      <a:pt x="1744" y="487"/>
                      <a:pt x="1744" y="487"/>
                    </a:cubicBezTo>
                    <a:cubicBezTo>
                      <a:pt x="1760" y="487"/>
                      <a:pt x="1760" y="487"/>
                      <a:pt x="1760" y="487"/>
                    </a:cubicBezTo>
                    <a:cubicBezTo>
                      <a:pt x="1760" y="433"/>
                      <a:pt x="1760" y="433"/>
                      <a:pt x="1760" y="433"/>
                    </a:cubicBezTo>
                    <a:cubicBezTo>
                      <a:pt x="1744" y="433"/>
                      <a:pt x="1744" y="433"/>
                      <a:pt x="1744" y="433"/>
                    </a:cubicBezTo>
                    <a:lnTo>
                      <a:pt x="1744" y="349"/>
                    </a:lnTo>
                    <a:close/>
                    <a:moveTo>
                      <a:pt x="1673" y="349"/>
                    </a:moveTo>
                    <a:cubicBezTo>
                      <a:pt x="1744" y="349"/>
                      <a:pt x="1744" y="349"/>
                      <a:pt x="1744" y="349"/>
                    </a:cubicBezTo>
                    <a:cubicBezTo>
                      <a:pt x="1744" y="433"/>
                      <a:pt x="1744" y="433"/>
                      <a:pt x="1744" y="433"/>
                    </a:cubicBezTo>
                    <a:cubicBezTo>
                      <a:pt x="1728" y="433"/>
                      <a:pt x="1728" y="433"/>
                      <a:pt x="1728" y="433"/>
                    </a:cubicBezTo>
                    <a:cubicBezTo>
                      <a:pt x="1728" y="487"/>
                      <a:pt x="1728" y="487"/>
                      <a:pt x="1728" y="487"/>
                    </a:cubicBezTo>
                    <a:cubicBezTo>
                      <a:pt x="1744" y="487"/>
                      <a:pt x="1744" y="487"/>
                      <a:pt x="1744" y="487"/>
                    </a:cubicBezTo>
                    <a:cubicBezTo>
                      <a:pt x="1744" y="588"/>
                      <a:pt x="1744" y="588"/>
                      <a:pt x="1744" y="588"/>
                    </a:cubicBezTo>
                    <a:cubicBezTo>
                      <a:pt x="1728" y="588"/>
                      <a:pt x="1728" y="588"/>
                      <a:pt x="1728" y="588"/>
                    </a:cubicBezTo>
                    <a:cubicBezTo>
                      <a:pt x="1728" y="641"/>
                      <a:pt x="1728" y="641"/>
                      <a:pt x="1728" y="641"/>
                    </a:cubicBezTo>
                    <a:cubicBezTo>
                      <a:pt x="1744" y="641"/>
                      <a:pt x="1744" y="641"/>
                      <a:pt x="1744" y="641"/>
                    </a:cubicBezTo>
                    <a:cubicBezTo>
                      <a:pt x="1744" y="665"/>
                      <a:pt x="1744" y="665"/>
                      <a:pt x="1744" y="665"/>
                    </a:cubicBezTo>
                    <a:cubicBezTo>
                      <a:pt x="1728" y="665"/>
                      <a:pt x="1728" y="665"/>
                      <a:pt x="1728" y="665"/>
                    </a:cubicBezTo>
                    <a:cubicBezTo>
                      <a:pt x="1728" y="718"/>
                      <a:pt x="1728" y="718"/>
                      <a:pt x="1728" y="718"/>
                    </a:cubicBezTo>
                    <a:cubicBezTo>
                      <a:pt x="1744" y="718"/>
                      <a:pt x="1744" y="718"/>
                      <a:pt x="1744" y="718"/>
                    </a:cubicBezTo>
                    <a:cubicBezTo>
                      <a:pt x="1744" y="829"/>
                      <a:pt x="1744" y="829"/>
                      <a:pt x="1744" y="829"/>
                    </a:cubicBezTo>
                    <a:cubicBezTo>
                      <a:pt x="1673" y="829"/>
                      <a:pt x="1673" y="829"/>
                      <a:pt x="1673" y="829"/>
                    </a:cubicBezTo>
                    <a:cubicBezTo>
                      <a:pt x="1673" y="795"/>
                      <a:pt x="1673" y="795"/>
                      <a:pt x="1673" y="795"/>
                    </a:cubicBezTo>
                    <a:cubicBezTo>
                      <a:pt x="1689" y="795"/>
                      <a:pt x="1689" y="795"/>
                      <a:pt x="1689" y="795"/>
                    </a:cubicBezTo>
                    <a:cubicBezTo>
                      <a:pt x="1689" y="742"/>
                      <a:pt x="1689" y="742"/>
                      <a:pt x="1689" y="742"/>
                    </a:cubicBezTo>
                    <a:cubicBezTo>
                      <a:pt x="1673" y="742"/>
                      <a:pt x="1673" y="742"/>
                      <a:pt x="1673" y="742"/>
                    </a:cubicBezTo>
                    <a:cubicBezTo>
                      <a:pt x="1673" y="718"/>
                      <a:pt x="1673" y="718"/>
                      <a:pt x="1673" y="718"/>
                    </a:cubicBezTo>
                    <a:cubicBezTo>
                      <a:pt x="1689" y="718"/>
                      <a:pt x="1689" y="718"/>
                      <a:pt x="1689" y="718"/>
                    </a:cubicBezTo>
                    <a:cubicBezTo>
                      <a:pt x="1689" y="665"/>
                      <a:pt x="1689" y="665"/>
                      <a:pt x="1689" y="665"/>
                    </a:cubicBezTo>
                    <a:cubicBezTo>
                      <a:pt x="1673" y="665"/>
                      <a:pt x="1673" y="665"/>
                      <a:pt x="1673" y="665"/>
                    </a:cubicBezTo>
                    <a:cubicBezTo>
                      <a:pt x="1673" y="641"/>
                      <a:pt x="1673" y="641"/>
                      <a:pt x="1673" y="641"/>
                    </a:cubicBezTo>
                    <a:cubicBezTo>
                      <a:pt x="1689" y="641"/>
                      <a:pt x="1689" y="641"/>
                      <a:pt x="1689" y="641"/>
                    </a:cubicBezTo>
                    <a:cubicBezTo>
                      <a:pt x="1689" y="588"/>
                      <a:pt x="1689" y="588"/>
                      <a:pt x="1689" y="588"/>
                    </a:cubicBezTo>
                    <a:cubicBezTo>
                      <a:pt x="1673" y="588"/>
                      <a:pt x="1673" y="588"/>
                      <a:pt x="1673" y="588"/>
                    </a:cubicBezTo>
                    <a:cubicBezTo>
                      <a:pt x="1673" y="564"/>
                      <a:pt x="1673" y="564"/>
                      <a:pt x="1673" y="564"/>
                    </a:cubicBezTo>
                    <a:cubicBezTo>
                      <a:pt x="1689" y="564"/>
                      <a:pt x="1689" y="564"/>
                      <a:pt x="1689" y="564"/>
                    </a:cubicBezTo>
                    <a:cubicBezTo>
                      <a:pt x="1689" y="510"/>
                      <a:pt x="1689" y="510"/>
                      <a:pt x="1689" y="510"/>
                    </a:cubicBezTo>
                    <a:cubicBezTo>
                      <a:pt x="1673" y="510"/>
                      <a:pt x="1673" y="510"/>
                      <a:pt x="1673" y="510"/>
                    </a:cubicBezTo>
                    <a:cubicBezTo>
                      <a:pt x="1673" y="487"/>
                      <a:pt x="1673" y="487"/>
                      <a:pt x="1673" y="487"/>
                    </a:cubicBezTo>
                    <a:cubicBezTo>
                      <a:pt x="1689" y="487"/>
                      <a:pt x="1689" y="487"/>
                      <a:pt x="1689" y="487"/>
                    </a:cubicBezTo>
                    <a:cubicBezTo>
                      <a:pt x="1689" y="433"/>
                      <a:pt x="1689" y="433"/>
                      <a:pt x="1689" y="433"/>
                    </a:cubicBezTo>
                    <a:cubicBezTo>
                      <a:pt x="1673" y="433"/>
                      <a:pt x="1673" y="433"/>
                      <a:pt x="1673" y="433"/>
                    </a:cubicBezTo>
                    <a:lnTo>
                      <a:pt x="1673" y="349"/>
                    </a:lnTo>
                    <a:close/>
                    <a:moveTo>
                      <a:pt x="1601" y="216"/>
                    </a:moveTo>
                    <a:cubicBezTo>
                      <a:pt x="1601" y="216"/>
                      <a:pt x="1601" y="216"/>
                      <a:pt x="1601" y="216"/>
                    </a:cubicBezTo>
                    <a:cubicBezTo>
                      <a:pt x="1607" y="216"/>
                      <a:pt x="1612" y="221"/>
                      <a:pt x="1612" y="228"/>
                    </a:cubicBezTo>
                    <a:cubicBezTo>
                      <a:pt x="1612" y="233"/>
                      <a:pt x="1609" y="237"/>
                      <a:pt x="1605" y="239"/>
                    </a:cubicBezTo>
                    <a:cubicBezTo>
                      <a:pt x="1605" y="264"/>
                      <a:pt x="1605" y="264"/>
                      <a:pt x="1605" y="264"/>
                    </a:cubicBezTo>
                    <a:cubicBezTo>
                      <a:pt x="1629" y="266"/>
                      <a:pt x="1649" y="288"/>
                      <a:pt x="1649" y="314"/>
                    </a:cubicBezTo>
                    <a:cubicBezTo>
                      <a:pt x="1649" y="349"/>
                      <a:pt x="1649" y="349"/>
                      <a:pt x="1649" y="349"/>
                    </a:cubicBezTo>
                    <a:cubicBezTo>
                      <a:pt x="1673" y="349"/>
                      <a:pt x="1673" y="349"/>
                      <a:pt x="1673" y="349"/>
                    </a:cubicBezTo>
                    <a:cubicBezTo>
                      <a:pt x="1673" y="433"/>
                      <a:pt x="1673" y="433"/>
                      <a:pt x="1673" y="433"/>
                    </a:cubicBezTo>
                    <a:cubicBezTo>
                      <a:pt x="1656" y="433"/>
                      <a:pt x="1656" y="433"/>
                      <a:pt x="1656" y="433"/>
                    </a:cubicBezTo>
                    <a:cubicBezTo>
                      <a:pt x="1656" y="487"/>
                      <a:pt x="1656" y="487"/>
                      <a:pt x="1656" y="487"/>
                    </a:cubicBezTo>
                    <a:cubicBezTo>
                      <a:pt x="1673" y="487"/>
                      <a:pt x="1673" y="487"/>
                      <a:pt x="1673" y="487"/>
                    </a:cubicBezTo>
                    <a:cubicBezTo>
                      <a:pt x="1673" y="510"/>
                      <a:pt x="1673" y="510"/>
                      <a:pt x="1673" y="510"/>
                    </a:cubicBezTo>
                    <a:cubicBezTo>
                      <a:pt x="1656" y="510"/>
                      <a:pt x="1656" y="510"/>
                      <a:pt x="1656" y="510"/>
                    </a:cubicBezTo>
                    <a:cubicBezTo>
                      <a:pt x="1656" y="564"/>
                      <a:pt x="1656" y="564"/>
                      <a:pt x="1656" y="564"/>
                    </a:cubicBezTo>
                    <a:cubicBezTo>
                      <a:pt x="1673" y="564"/>
                      <a:pt x="1673" y="564"/>
                      <a:pt x="1673" y="564"/>
                    </a:cubicBezTo>
                    <a:cubicBezTo>
                      <a:pt x="1673" y="588"/>
                      <a:pt x="1673" y="588"/>
                      <a:pt x="1673" y="588"/>
                    </a:cubicBezTo>
                    <a:cubicBezTo>
                      <a:pt x="1656" y="588"/>
                      <a:pt x="1656" y="588"/>
                      <a:pt x="1656" y="588"/>
                    </a:cubicBezTo>
                    <a:cubicBezTo>
                      <a:pt x="1656" y="641"/>
                      <a:pt x="1656" y="641"/>
                      <a:pt x="1656" y="641"/>
                    </a:cubicBezTo>
                    <a:cubicBezTo>
                      <a:pt x="1673" y="641"/>
                      <a:pt x="1673" y="641"/>
                      <a:pt x="1673" y="641"/>
                    </a:cubicBezTo>
                    <a:cubicBezTo>
                      <a:pt x="1673" y="665"/>
                      <a:pt x="1673" y="665"/>
                      <a:pt x="1673" y="665"/>
                    </a:cubicBezTo>
                    <a:cubicBezTo>
                      <a:pt x="1656" y="665"/>
                      <a:pt x="1656" y="665"/>
                      <a:pt x="1656" y="665"/>
                    </a:cubicBezTo>
                    <a:cubicBezTo>
                      <a:pt x="1656" y="718"/>
                      <a:pt x="1656" y="718"/>
                      <a:pt x="1656" y="718"/>
                    </a:cubicBezTo>
                    <a:cubicBezTo>
                      <a:pt x="1673" y="718"/>
                      <a:pt x="1673" y="718"/>
                      <a:pt x="1673" y="718"/>
                    </a:cubicBezTo>
                    <a:cubicBezTo>
                      <a:pt x="1673" y="742"/>
                      <a:pt x="1673" y="742"/>
                      <a:pt x="1673" y="742"/>
                    </a:cubicBezTo>
                    <a:cubicBezTo>
                      <a:pt x="1656" y="742"/>
                      <a:pt x="1656" y="742"/>
                      <a:pt x="1656" y="742"/>
                    </a:cubicBezTo>
                    <a:cubicBezTo>
                      <a:pt x="1656" y="795"/>
                      <a:pt x="1656" y="795"/>
                      <a:pt x="1656" y="795"/>
                    </a:cubicBezTo>
                    <a:cubicBezTo>
                      <a:pt x="1673" y="795"/>
                      <a:pt x="1673" y="795"/>
                      <a:pt x="1673" y="795"/>
                    </a:cubicBezTo>
                    <a:cubicBezTo>
                      <a:pt x="1673" y="829"/>
                      <a:pt x="1673" y="829"/>
                      <a:pt x="1673" y="829"/>
                    </a:cubicBezTo>
                    <a:cubicBezTo>
                      <a:pt x="1601" y="829"/>
                      <a:pt x="1601" y="829"/>
                      <a:pt x="1601" y="829"/>
                    </a:cubicBezTo>
                    <a:cubicBezTo>
                      <a:pt x="1601" y="641"/>
                      <a:pt x="1601" y="641"/>
                      <a:pt x="1601" y="641"/>
                    </a:cubicBezTo>
                    <a:cubicBezTo>
                      <a:pt x="1617" y="641"/>
                      <a:pt x="1617" y="641"/>
                      <a:pt x="1617" y="641"/>
                    </a:cubicBezTo>
                    <a:cubicBezTo>
                      <a:pt x="1617" y="588"/>
                      <a:pt x="1617" y="588"/>
                      <a:pt x="1617" y="588"/>
                    </a:cubicBezTo>
                    <a:cubicBezTo>
                      <a:pt x="1601" y="588"/>
                      <a:pt x="1601" y="588"/>
                      <a:pt x="1601" y="588"/>
                    </a:cubicBezTo>
                    <a:cubicBezTo>
                      <a:pt x="1601" y="349"/>
                      <a:pt x="1601" y="349"/>
                      <a:pt x="1601" y="349"/>
                    </a:cubicBezTo>
                    <a:cubicBezTo>
                      <a:pt x="1622" y="349"/>
                      <a:pt x="1622" y="349"/>
                      <a:pt x="1622" y="349"/>
                    </a:cubicBezTo>
                    <a:cubicBezTo>
                      <a:pt x="1622" y="314"/>
                      <a:pt x="1622" y="314"/>
                      <a:pt x="1622" y="314"/>
                    </a:cubicBezTo>
                    <a:cubicBezTo>
                      <a:pt x="1622" y="302"/>
                      <a:pt x="1613" y="292"/>
                      <a:pt x="1601" y="292"/>
                    </a:cubicBezTo>
                    <a:cubicBezTo>
                      <a:pt x="1601" y="292"/>
                      <a:pt x="1601" y="292"/>
                      <a:pt x="1601" y="292"/>
                    </a:cubicBezTo>
                    <a:lnTo>
                      <a:pt x="1601" y="216"/>
                    </a:lnTo>
                    <a:close/>
                    <a:moveTo>
                      <a:pt x="1529" y="349"/>
                    </a:moveTo>
                    <a:cubicBezTo>
                      <a:pt x="1553" y="349"/>
                      <a:pt x="1553" y="349"/>
                      <a:pt x="1553" y="349"/>
                    </a:cubicBezTo>
                    <a:cubicBezTo>
                      <a:pt x="1553" y="314"/>
                      <a:pt x="1553" y="314"/>
                      <a:pt x="1553" y="314"/>
                    </a:cubicBezTo>
                    <a:cubicBezTo>
                      <a:pt x="1553" y="288"/>
                      <a:pt x="1572" y="266"/>
                      <a:pt x="1597" y="264"/>
                    </a:cubicBezTo>
                    <a:cubicBezTo>
                      <a:pt x="1597" y="239"/>
                      <a:pt x="1597" y="239"/>
                      <a:pt x="1597" y="239"/>
                    </a:cubicBezTo>
                    <a:cubicBezTo>
                      <a:pt x="1593" y="237"/>
                      <a:pt x="1590" y="233"/>
                      <a:pt x="1590" y="228"/>
                    </a:cubicBezTo>
                    <a:cubicBezTo>
                      <a:pt x="1590" y="221"/>
                      <a:pt x="1595" y="216"/>
                      <a:pt x="1601" y="216"/>
                    </a:cubicBezTo>
                    <a:cubicBezTo>
                      <a:pt x="1601" y="292"/>
                      <a:pt x="1601" y="292"/>
                      <a:pt x="1601" y="292"/>
                    </a:cubicBezTo>
                    <a:cubicBezTo>
                      <a:pt x="1589" y="292"/>
                      <a:pt x="1580" y="302"/>
                      <a:pt x="1580" y="314"/>
                    </a:cubicBezTo>
                    <a:cubicBezTo>
                      <a:pt x="1580" y="349"/>
                      <a:pt x="1580" y="349"/>
                      <a:pt x="1580" y="349"/>
                    </a:cubicBezTo>
                    <a:cubicBezTo>
                      <a:pt x="1601" y="349"/>
                      <a:pt x="1601" y="349"/>
                      <a:pt x="1601" y="349"/>
                    </a:cubicBezTo>
                    <a:cubicBezTo>
                      <a:pt x="1601" y="588"/>
                      <a:pt x="1601" y="588"/>
                      <a:pt x="1601" y="588"/>
                    </a:cubicBezTo>
                    <a:cubicBezTo>
                      <a:pt x="1585" y="588"/>
                      <a:pt x="1585" y="588"/>
                      <a:pt x="1585" y="588"/>
                    </a:cubicBezTo>
                    <a:cubicBezTo>
                      <a:pt x="1585" y="641"/>
                      <a:pt x="1585" y="641"/>
                      <a:pt x="1585" y="641"/>
                    </a:cubicBezTo>
                    <a:cubicBezTo>
                      <a:pt x="1601" y="641"/>
                      <a:pt x="1601" y="641"/>
                      <a:pt x="1601" y="641"/>
                    </a:cubicBezTo>
                    <a:cubicBezTo>
                      <a:pt x="1601" y="829"/>
                      <a:pt x="1601" y="829"/>
                      <a:pt x="1601" y="829"/>
                    </a:cubicBezTo>
                    <a:cubicBezTo>
                      <a:pt x="1529" y="829"/>
                      <a:pt x="1529" y="829"/>
                      <a:pt x="1529" y="829"/>
                    </a:cubicBezTo>
                    <a:cubicBezTo>
                      <a:pt x="1529" y="795"/>
                      <a:pt x="1529" y="795"/>
                      <a:pt x="1529" y="795"/>
                    </a:cubicBezTo>
                    <a:cubicBezTo>
                      <a:pt x="1546" y="795"/>
                      <a:pt x="1546" y="795"/>
                      <a:pt x="1546" y="795"/>
                    </a:cubicBezTo>
                    <a:cubicBezTo>
                      <a:pt x="1546" y="742"/>
                      <a:pt x="1546" y="742"/>
                      <a:pt x="1546" y="742"/>
                    </a:cubicBezTo>
                    <a:cubicBezTo>
                      <a:pt x="1529" y="742"/>
                      <a:pt x="1529" y="742"/>
                      <a:pt x="1529" y="742"/>
                    </a:cubicBezTo>
                    <a:cubicBezTo>
                      <a:pt x="1529" y="641"/>
                      <a:pt x="1529" y="641"/>
                      <a:pt x="1529" y="641"/>
                    </a:cubicBezTo>
                    <a:cubicBezTo>
                      <a:pt x="1546" y="641"/>
                      <a:pt x="1546" y="641"/>
                      <a:pt x="1546" y="641"/>
                    </a:cubicBezTo>
                    <a:cubicBezTo>
                      <a:pt x="1546" y="588"/>
                      <a:pt x="1546" y="588"/>
                      <a:pt x="1546" y="588"/>
                    </a:cubicBezTo>
                    <a:cubicBezTo>
                      <a:pt x="1529" y="588"/>
                      <a:pt x="1529" y="588"/>
                      <a:pt x="1529" y="588"/>
                    </a:cubicBezTo>
                    <a:cubicBezTo>
                      <a:pt x="1529" y="564"/>
                      <a:pt x="1529" y="564"/>
                      <a:pt x="1529" y="564"/>
                    </a:cubicBezTo>
                    <a:cubicBezTo>
                      <a:pt x="1546" y="564"/>
                      <a:pt x="1546" y="564"/>
                      <a:pt x="1546" y="564"/>
                    </a:cubicBezTo>
                    <a:cubicBezTo>
                      <a:pt x="1546" y="510"/>
                      <a:pt x="1546" y="510"/>
                      <a:pt x="1546" y="510"/>
                    </a:cubicBezTo>
                    <a:cubicBezTo>
                      <a:pt x="1529" y="510"/>
                      <a:pt x="1529" y="510"/>
                      <a:pt x="1529" y="510"/>
                    </a:cubicBezTo>
                    <a:lnTo>
                      <a:pt x="1529" y="349"/>
                    </a:lnTo>
                    <a:close/>
                    <a:moveTo>
                      <a:pt x="1458" y="349"/>
                    </a:moveTo>
                    <a:cubicBezTo>
                      <a:pt x="1529" y="349"/>
                      <a:pt x="1529" y="349"/>
                      <a:pt x="1529" y="349"/>
                    </a:cubicBezTo>
                    <a:cubicBezTo>
                      <a:pt x="1529" y="510"/>
                      <a:pt x="1529" y="510"/>
                      <a:pt x="1529" y="510"/>
                    </a:cubicBezTo>
                    <a:cubicBezTo>
                      <a:pt x="1513" y="510"/>
                      <a:pt x="1513" y="510"/>
                      <a:pt x="1513" y="510"/>
                    </a:cubicBezTo>
                    <a:cubicBezTo>
                      <a:pt x="1513" y="564"/>
                      <a:pt x="1513" y="564"/>
                      <a:pt x="1513" y="564"/>
                    </a:cubicBezTo>
                    <a:cubicBezTo>
                      <a:pt x="1529" y="564"/>
                      <a:pt x="1529" y="564"/>
                      <a:pt x="1529" y="564"/>
                    </a:cubicBezTo>
                    <a:cubicBezTo>
                      <a:pt x="1529" y="588"/>
                      <a:pt x="1529" y="588"/>
                      <a:pt x="1529" y="588"/>
                    </a:cubicBezTo>
                    <a:cubicBezTo>
                      <a:pt x="1513" y="588"/>
                      <a:pt x="1513" y="588"/>
                      <a:pt x="1513" y="588"/>
                    </a:cubicBezTo>
                    <a:cubicBezTo>
                      <a:pt x="1513" y="641"/>
                      <a:pt x="1513" y="641"/>
                      <a:pt x="1513" y="641"/>
                    </a:cubicBezTo>
                    <a:cubicBezTo>
                      <a:pt x="1529" y="641"/>
                      <a:pt x="1529" y="641"/>
                      <a:pt x="1529" y="641"/>
                    </a:cubicBezTo>
                    <a:cubicBezTo>
                      <a:pt x="1529" y="742"/>
                      <a:pt x="1529" y="742"/>
                      <a:pt x="1529" y="742"/>
                    </a:cubicBezTo>
                    <a:cubicBezTo>
                      <a:pt x="1513" y="742"/>
                      <a:pt x="1513" y="742"/>
                      <a:pt x="1513" y="742"/>
                    </a:cubicBezTo>
                    <a:cubicBezTo>
                      <a:pt x="1513" y="795"/>
                      <a:pt x="1513" y="795"/>
                      <a:pt x="1513" y="795"/>
                    </a:cubicBezTo>
                    <a:cubicBezTo>
                      <a:pt x="1529" y="795"/>
                      <a:pt x="1529" y="795"/>
                      <a:pt x="1529" y="795"/>
                    </a:cubicBezTo>
                    <a:cubicBezTo>
                      <a:pt x="1529" y="829"/>
                      <a:pt x="1529" y="829"/>
                      <a:pt x="1529" y="829"/>
                    </a:cubicBezTo>
                    <a:cubicBezTo>
                      <a:pt x="1458" y="829"/>
                      <a:pt x="1458" y="829"/>
                      <a:pt x="1458" y="829"/>
                    </a:cubicBezTo>
                    <a:cubicBezTo>
                      <a:pt x="1458" y="795"/>
                      <a:pt x="1458" y="795"/>
                      <a:pt x="1458" y="795"/>
                    </a:cubicBezTo>
                    <a:cubicBezTo>
                      <a:pt x="1474" y="795"/>
                      <a:pt x="1474" y="795"/>
                      <a:pt x="1474" y="795"/>
                    </a:cubicBezTo>
                    <a:cubicBezTo>
                      <a:pt x="1474" y="742"/>
                      <a:pt x="1474" y="742"/>
                      <a:pt x="1474" y="742"/>
                    </a:cubicBezTo>
                    <a:cubicBezTo>
                      <a:pt x="1458" y="742"/>
                      <a:pt x="1458" y="742"/>
                      <a:pt x="1458" y="742"/>
                    </a:cubicBezTo>
                    <a:cubicBezTo>
                      <a:pt x="1458" y="718"/>
                      <a:pt x="1458" y="718"/>
                      <a:pt x="1458" y="718"/>
                    </a:cubicBezTo>
                    <a:cubicBezTo>
                      <a:pt x="1474" y="718"/>
                      <a:pt x="1474" y="718"/>
                      <a:pt x="1474" y="718"/>
                    </a:cubicBezTo>
                    <a:cubicBezTo>
                      <a:pt x="1474" y="665"/>
                      <a:pt x="1474" y="665"/>
                      <a:pt x="1474" y="665"/>
                    </a:cubicBezTo>
                    <a:cubicBezTo>
                      <a:pt x="1458" y="665"/>
                      <a:pt x="1458" y="665"/>
                      <a:pt x="1458" y="665"/>
                    </a:cubicBezTo>
                    <a:cubicBezTo>
                      <a:pt x="1458" y="564"/>
                      <a:pt x="1458" y="564"/>
                      <a:pt x="1458" y="564"/>
                    </a:cubicBezTo>
                    <a:cubicBezTo>
                      <a:pt x="1474" y="564"/>
                      <a:pt x="1474" y="564"/>
                      <a:pt x="1474" y="564"/>
                    </a:cubicBezTo>
                    <a:cubicBezTo>
                      <a:pt x="1474" y="510"/>
                      <a:pt x="1474" y="510"/>
                      <a:pt x="1474" y="510"/>
                    </a:cubicBezTo>
                    <a:cubicBezTo>
                      <a:pt x="1458" y="510"/>
                      <a:pt x="1458" y="510"/>
                      <a:pt x="1458" y="510"/>
                    </a:cubicBezTo>
                    <a:cubicBezTo>
                      <a:pt x="1458" y="487"/>
                      <a:pt x="1458" y="487"/>
                      <a:pt x="1458" y="487"/>
                    </a:cubicBezTo>
                    <a:cubicBezTo>
                      <a:pt x="1474" y="487"/>
                      <a:pt x="1474" y="487"/>
                      <a:pt x="1474" y="487"/>
                    </a:cubicBezTo>
                    <a:cubicBezTo>
                      <a:pt x="1474" y="433"/>
                      <a:pt x="1474" y="433"/>
                      <a:pt x="1474" y="433"/>
                    </a:cubicBezTo>
                    <a:cubicBezTo>
                      <a:pt x="1458" y="433"/>
                      <a:pt x="1458" y="433"/>
                      <a:pt x="1458" y="433"/>
                    </a:cubicBezTo>
                    <a:lnTo>
                      <a:pt x="1458" y="349"/>
                    </a:lnTo>
                    <a:close/>
                    <a:moveTo>
                      <a:pt x="1370" y="311"/>
                    </a:moveTo>
                    <a:cubicBezTo>
                      <a:pt x="1397" y="328"/>
                      <a:pt x="1397" y="328"/>
                      <a:pt x="1397" y="328"/>
                    </a:cubicBezTo>
                    <a:cubicBezTo>
                      <a:pt x="1397" y="397"/>
                      <a:pt x="1397" y="397"/>
                      <a:pt x="1397" y="397"/>
                    </a:cubicBezTo>
                    <a:cubicBezTo>
                      <a:pt x="1397" y="397"/>
                      <a:pt x="1397" y="397"/>
                      <a:pt x="1397" y="397"/>
                    </a:cubicBezTo>
                    <a:cubicBezTo>
                      <a:pt x="1425" y="397"/>
                      <a:pt x="1425" y="397"/>
                      <a:pt x="1425" y="397"/>
                    </a:cubicBezTo>
                    <a:cubicBezTo>
                      <a:pt x="1425" y="349"/>
                      <a:pt x="1425" y="349"/>
                      <a:pt x="1425" y="349"/>
                    </a:cubicBezTo>
                    <a:cubicBezTo>
                      <a:pt x="1425" y="349"/>
                      <a:pt x="1425" y="349"/>
                      <a:pt x="1425" y="349"/>
                    </a:cubicBezTo>
                    <a:cubicBezTo>
                      <a:pt x="1425" y="349"/>
                      <a:pt x="1425" y="349"/>
                      <a:pt x="1425" y="349"/>
                    </a:cubicBezTo>
                    <a:cubicBezTo>
                      <a:pt x="1458" y="349"/>
                      <a:pt x="1458" y="349"/>
                      <a:pt x="1458" y="349"/>
                    </a:cubicBezTo>
                    <a:cubicBezTo>
                      <a:pt x="1458" y="433"/>
                      <a:pt x="1458" y="433"/>
                      <a:pt x="1458" y="433"/>
                    </a:cubicBezTo>
                    <a:cubicBezTo>
                      <a:pt x="1441" y="433"/>
                      <a:pt x="1441" y="433"/>
                      <a:pt x="1441" y="433"/>
                    </a:cubicBezTo>
                    <a:cubicBezTo>
                      <a:pt x="1441" y="487"/>
                      <a:pt x="1441" y="487"/>
                      <a:pt x="1441" y="487"/>
                    </a:cubicBezTo>
                    <a:cubicBezTo>
                      <a:pt x="1458" y="487"/>
                      <a:pt x="1458" y="487"/>
                      <a:pt x="1458" y="487"/>
                    </a:cubicBezTo>
                    <a:cubicBezTo>
                      <a:pt x="1458" y="510"/>
                      <a:pt x="1458" y="510"/>
                      <a:pt x="1458" y="510"/>
                    </a:cubicBezTo>
                    <a:cubicBezTo>
                      <a:pt x="1441" y="510"/>
                      <a:pt x="1441" y="510"/>
                      <a:pt x="1441" y="510"/>
                    </a:cubicBezTo>
                    <a:cubicBezTo>
                      <a:pt x="1441" y="564"/>
                      <a:pt x="1441" y="564"/>
                      <a:pt x="1441" y="564"/>
                    </a:cubicBezTo>
                    <a:cubicBezTo>
                      <a:pt x="1458" y="564"/>
                      <a:pt x="1458" y="564"/>
                      <a:pt x="1458" y="564"/>
                    </a:cubicBezTo>
                    <a:cubicBezTo>
                      <a:pt x="1458" y="665"/>
                      <a:pt x="1458" y="665"/>
                      <a:pt x="1458" y="665"/>
                    </a:cubicBezTo>
                    <a:cubicBezTo>
                      <a:pt x="1441" y="665"/>
                      <a:pt x="1441" y="665"/>
                      <a:pt x="1441" y="665"/>
                    </a:cubicBezTo>
                    <a:cubicBezTo>
                      <a:pt x="1441" y="718"/>
                      <a:pt x="1441" y="718"/>
                      <a:pt x="1441" y="718"/>
                    </a:cubicBezTo>
                    <a:cubicBezTo>
                      <a:pt x="1458" y="718"/>
                      <a:pt x="1458" y="718"/>
                      <a:pt x="1458" y="718"/>
                    </a:cubicBezTo>
                    <a:cubicBezTo>
                      <a:pt x="1458" y="742"/>
                      <a:pt x="1458" y="742"/>
                      <a:pt x="1458" y="742"/>
                    </a:cubicBezTo>
                    <a:cubicBezTo>
                      <a:pt x="1441" y="742"/>
                      <a:pt x="1441" y="742"/>
                      <a:pt x="1441" y="742"/>
                    </a:cubicBezTo>
                    <a:cubicBezTo>
                      <a:pt x="1441" y="795"/>
                      <a:pt x="1441" y="795"/>
                      <a:pt x="1441" y="795"/>
                    </a:cubicBezTo>
                    <a:cubicBezTo>
                      <a:pt x="1458" y="795"/>
                      <a:pt x="1458" y="795"/>
                      <a:pt x="1458" y="795"/>
                    </a:cubicBezTo>
                    <a:cubicBezTo>
                      <a:pt x="1458" y="829"/>
                      <a:pt x="1458" y="829"/>
                      <a:pt x="1458" y="829"/>
                    </a:cubicBezTo>
                    <a:cubicBezTo>
                      <a:pt x="1397" y="829"/>
                      <a:pt x="1397" y="829"/>
                      <a:pt x="1397" y="829"/>
                    </a:cubicBezTo>
                    <a:cubicBezTo>
                      <a:pt x="1370" y="829"/>
                      <a:pt x="1370" y="829"/>
                      <a:pt x="1370" y="829"/>
                    </a:cubicBezTo>
                    <a:cubicBezTo>
                      <a:pt x="1370" y="794"/>
                      <a:pt x="1370" y="794"/>
                      <a:pt x="1370" y="794"/>
                    </a:cubicBezTo>
                    <a:cubicBezTo>
                      <a:pt x="1373" y="794"/>
                      <a:pt x="1375" y="794"/>
                      <a:pt x="1377" y="795"/>
                    </a:cubicBezTo>
                    <a:cubicBezTo>
                      <a:pt x="1377" y="776"/>
                      <a:pt x="1377" y="758"/>
                      <a:pt x="1377" y="740"/>
                    </a:cubicBezTo>
                    <a:cubicBezTo>
                      <a:pt x="1375" y="739"/>
                      <a:pt x="1373" y="739"/>
                      <a:pt x="1370" y="739"/>
                    </a:cubicBezTo>
                    <a:cubicBezTo>
                      <a:pt x="1370" y="715"/>
                      <a:pt x="1370" y="715"/>
                      <a:pt x="1370" y="715"/>
                    </a:cubicBezTo>
                    <a:cubicBezTo>
                      <a:pt x="1377" y="716"/>
                      <a:pt x="1377" y="716"/>
                      <a:pt x="1377" y="716"/>
                    </a:cubicBezTo>
                    <a:cubicBezTo>
                      <a:pt x="1377" y="697"/>
                      <a:pt x="1377" y="679"/>
                      <a:pt x="1377" y="660"/>
                    </a:cubicBezTo>
                    <a:cubicBezTo>
                      <a:pt x="1375" y="660"/>
                      <a:pt x="1373" y="660"/>
                      <a:pt x="1370" y="659"/>
                    </a:cubicBezTo>
                    <a:cubicBezTo>
                      <a:pt x="1370" y="635"/>
                      <a:pt x="1370" y="635"/>
                      <a:pt x="1370" y="635"/>
                    </a:cubicBezTo>
                    <a:cubicBezTo>
                      <a:pt x="1373" y="635"/>
                      <a:pt x="1375" y="636"/>
                      <a:pt x="1377" y="637"/>
                    </a:cubicBezTo>
                    <a:cubicBezTo>
                      <a:pt x="1377" y="618"/>
                      <a:pt x="1377" y="600"/>
                      <a:pt x="1377" y="581"/>
                    </a:cubicBezTo>
                    <a:cubicBezTo>
                      <a:pt x="1375" y="581"/>
                      <a:pt x="1373" y="580"/>
                      <a:pt x="1370" y="579"/>
                    </a:cubicBezTo>
                    <a:cubicBezTo>
                      <a:pt x="1370" y="555"/>
                      <a:pt x="1370" y="555"/>
                      <a:pt x="1370" y="555"/>
                    </a:cubicBezTo>
                    <a:cubicBezTo>
                      <a:pt x="1377" y="557"/>
                      <a:pt x="1377" y="557"/>
                      <a:pt x="1377" y="557"/>
                    </a:cubicBezTo>
                    <a:cubicBezTo>
                      <a:pt x="1377" y="539"/>
                      <a:pt x="1377" y="521"/>
                      <a:pt x="1377" y="502"/>
                    </a:cubicBezTo>
                    <a:cubicBezTo>
                      <a:pt x="1375" y="502"/>
                      <a:pt x="1373" y="501"/>
                      <a:pt x="1370" y="500"/>
                    </a:cubicBezTo>
                    <a:cubicBezTo>
                      <a:pt x="1370" y="396"/>
                      <a:pt x="1370" y="396"/>
                      <a:pt x="1370" y="396"/>
                    </a:cubicBezTo>
                    <a:cubicBezTo>
                      <a:pt x="1373" y="397"/>
                      <a:pt x="1375" y="398"/>
                      <a:pt x="1377" y="399"/>
                    </a:cubicBezTo>
                    <a:cubicBezTo>
                      <a:pt x="1377" y="381"/>
                      <a:pt x="1377" y="363"/>
                      <a:pt x="1377" y="344"/>
                    </a:cubicBezTo>
                    <a:cubicBezTo>
                      <a:pt x="1370" y="340"/>
                      <a:pt x="1370" y="340"/>
                      <a:pt x="1370" y="340"/>
                    </a:cubicBezTo>
                    <a:lnTo>
                      <a:pt x="1370" y="311"/>
                    </a:lnTo>
                    <a:close/>
                    <a:moveTo>
                      <a:pt x="1339" y="291"/>
                    </a:moveTo>
                    <a:cubicBezTo>
                      <a:pt x="1370" y="311"/>
                      <a:pt x="1370" y="311"/>
                      <a:pt x="1370" y="311"/>
                    </a:cubicBezTo>
                    <a:cubicBezTo>
                      <a:pt x="1370" y="340"/>
                      <a:pt x="1370" y="340"/>
                      <a:pt x="1370" y="340"/>
                    </a:cubicBezTo>
                    <a:cubicBezTo>
                      <a:pt x="1363" y="336"/>
                      <a:pt x="1363" y="336"/>
                      <a:pt x="1363" y="336"/>
                    </a:cubicBezTo>
                    <a:cubicBezTo>
                      <a:pt x="1363" y="354"/>
                      <a:pt x="1363" y="373"/>
                      <a:pt x="1363" y="392"/>
                    </a:cubicBezTo>
                    <a:cubicBezTo>
                      <a:pt x="1365" y="393"/>
                      <a:pt x="1368" y="394"/>
                      <a:pt x="1370" y="396"/>
                    </a:cubicBezTo>
                    <a:cubicBezTo>
                      <a:pt x="1370" y="500"/>
                      <a:pt x="1370" y="500"/>
                      <a:pt x="1370" y="500"/>
                    </a:cubicBezTo>
                    <a:cubicBezTo>
                      <a:pt x="1368" y="499"/>
                      <a:pt x="1365" y="498"/>
                      <a:pt x="1363" y="497"/>
                    </a:cubicBezTo>
                    <a:cubicBezTo>
                      <a:pt x="1363" y="515"/>
                      <a:pt x="1363" y="534"/>
                      <a:pt x="1363" y="553"/>
                    </a:cubicBezTo>
                    <a:cubicBezTo>
                      <a:pt x="1370" y="555"/>
                      <a:pt x="1370" y="555"/>
                      <a:pt x="1370" y="555"/>
                    </a:cubicBezTo>
                    <a:cubicBezTo>
                      <a:pt x="1370" y="579"/>
                      <a:pt x="1370" y="579"/>
                      <a:pt x="1370" y="579"/>
                    </a:cubicBezTo>
                    <a:cubicBezTo>
                      <a:pt x="1368" y="579"/>
                      <a:pt x="1365" y="578"/>
                      <a:pt x="1363" y="577"/>
                    </a:cubicBezTo>
                    <a:cubicBezTo>
                      <a:pt x="1363" y="596"/>
                      <a:pt x="1363" y="614"/>
                      <a:pt x="1363" y="633"/>
                    </a:cubicBezTo>
                    <a:cubicBezTo>
                      <a:pt x="1365" y="634"/>
                      <a:pt x="1368" y="634"/>
                      <a:pt x="1370" y="635"/>
                    </a:cubicBezTo>
                    <a:cubicBezTo>
                      <a:pt x="1370" y="659"/>
                      <a:pt x="1370" y="659"/>
                      <a:pt x="1370" y="659"/>
                    </a:cubicBezTo>
                    <a:cubicBezTo>
                      <a:pt x="1368" y="659"/>
                      <a:pt x="1365" y="658"/>
                      <a:pt x="1363" y="657"/>
                    </a:cubicBezTo>
                    <a:cubicBezTo>
                      <a:pt x="1363" y="676"/>
                      <a:pt x="1363" y="695"/>
                      <a:pt x="1363" y="714"/>
                    </a:cubicBezTo>
                    <a:cubicBezTo>
                      <a:pt x="1370" y="715"/>
                      <a:pt x="1370" y="715"/>
                      <a:pt x="1370" y="715"/>
                    </a:cubicBezTo>
                    <a:cubicBezTo>
                      <a:pt x="1370" y="739"/>
                      <a:pt x="1370" y="739"/>
                      <a:pt x="1370" y="739"/>
                    </a:cubicBezTo>
                    <a:cubicBezTo>
                      <a:pt x="1368" y="738"/>
                      <a:pt x="1365" y="738"/>
                      <a:pt x="1363" y="738"/>
                    </a:cubicBezTo>
                    <a:cubicBezTo>
                      <a:pt x="1363" y="757"/>
                      <a:pt x="1363" y="775"/>
                      <a:pt x="1363" y="794"/>
                    </a:cubicBezTo>
                    <a:cubicBezTo>
                      <a:pt x="1365" y="794"/>
                      <a:pt x="1368" y="794"/>
                      <a:pt x="1370" y="794"/>
                    </a:cubicBezTo>
                    <a:cubicBezTo>
                      <a:pt x="1370" y="829"/>
                      <a:pt x="1370" y="829"/>
                      <a:pt x="1370" y="829"/>
                    </a:cubicBezTo>
                    <a:cubicBezTo>
                      <a:pt x="1339" y="829"/>
                      <a:pt x="1339" y="829"/>
                      <a:pt x="1339" y="829"/>
                    </a:cubicBezTo>
                    <a:cubicBezTo>
                      <a:pt x="1339" y="793"/>
                      <a:pt x="1339" y="793"/>
                      <a:pt x="1339" y="793"/>
                    </a:cubicBezTo>
                    <a:cubicBezTo>
                      <a:pt x="1341" y="793"/>
                      <a:pt x="1343" y="793"/>
                      <a:pt x="1346" y="793"/>
                    </a:cubicBezTo>
                    <a:cubicBezTo>
                      <a:pt x="1346" y="774"/>
                      <a:pt x="1346" y="755"/>
                      <a:pt x="1346" y="736"/>
                    </a:cubicBezTo>
                    <a:cubicBezTo>
                      <a:pt x="1343" y="736"/>
                      <a:pt x="1341" y="735"/>
                      <a:pt x="1339" y="735"/>
                    </a:cubicBezTo>
                    <a:cubicBezTo>
                      <a:pt x="1339" y="627"/>
                      <a:pt x="1339" y="627"/>
                      <a:pt x="1339" y="627"/>
                    </a:cubicBezTo>
                    <a:cubicBezTo>
                      <a:pt x="1341" y="628"/>
                      <a:pt x="1343" y="628"/>
                      <a:pt x="1346" y="629"/>
                    </a:cubicBezTo>
                    <a:cubicBezTo>
                      <a:pt x="1346" y="610"/>
                      <a:pt x="1346" y="591"/>
                      <a:pt x="1346" y="572"/>
                    </a:cubicBezTo>
                    <a:cubicBezTo>
                      <a:pt x="1343" y="571"/>
                      <a:pt x="1341" y="570"/>
                      <a:pt x="1339" y="570"/>
                    </a:cubicBezTo>
                    <a:cubicBezTo>
                      <a:pt x="1339" y="544"/>
                      <a:pt x="1339" y="544"/>
                      <a:pt x="1339" y="544"/>
                    </a:cubicBezTo>
                    <a:cubicBezTo>
                      <a:pt x="1341" y="545"/>
                      <a:pt x="1343" y="546"/>
                      <a:pt x="1346" y="547"/>
                    </a:cubicBezTo>
                    <a:cubicBezTo>
                      <a:pt x="1346" y="528"/>
                      <a:pt x="1346" y="509"/>
                      <a:pt x="1346" y="490"/>
                    </a:cubicBezTo>
                    <a:cubicBezTo>
                      <a:pt x="1343" y="489"/>
                      <a:pt x="1341" y="488"/>
                      <a:pt x="1339" y="487"/>
                    </a:cubicBezTo>
                    <a:cubicBezTo>
                      <a:pt x="1339" y="462"/>
                      <a:pt x="1339" y="462"/>
                      <a:pt x="1339" y="462"/>
                    </a:cubicBezTo>
                    <a:cubicBezTo>
                      <a:pt x="1346" y="465"/>
                      <a:pt x="1346" y="465"/>
                      <a:pt x="1346" y="465"/>
                    </a:cubicBezTo>
                    <a:cubicBezTo>
                      <a:pt x="1346" y="446"/>
                      <a:pt x="1346" y="427"/>
                      <a:pt x="1346" y="407"/>
                    </a:cubicBezTo>
                    <a:cubicBezTo>
                      <a:pt x="1339" y="404"/>
                      <a:pt x="1339" y="404"/>
                      <a:pt x="1339" y="404"/>
                    </a:cubicBezTo>
                    <a:lnTo>
                      <a:pt x="1339" y="291"/>
                    </a:lnTo>
                    <a:close/>
                    <a:moveTo>
                      <a:pt x="1307" y="270"/>
                    </a:moveTo>
                    <a:cubicBezTo>
                      <a:pt x="1339" y="291"/>
                      <a:pt x="1339" y="291"/>
                      <a:pt x="1339" y="291"/>
                    </a:cubicBezTo>
                    <a:cubicBezTo>
                      <a:pt x="1339" y="404"/>
                      <a:pt x="1339" y="404"/>
                      <a:pt x="1339" y="404"/>
                    </a:cubicBezTo>
                    <a:cubicBezTo>
                      <a:pt x="1332" y="400"/>
                      <a:pt x="1332" y="400"/>
                      <a:pt x="1332" y="400"/>
                    </a:cubicBezTo>
                    <a:cubicBezTo>
                      <a:pt x="1332" y="420"/>
                      <a:pt x="1332" y="439"/>
                      <a:pt x="1332" y="458"/>
                    </a:cubicBezTo>
                    <a:cubicBezTo>
                      <a:pt x="1339" y="462"/>
                      <a:pt x="1339" y="462"/>
                      <a:pt x="1339" y="462"/>
                    </a:cubicBezTo>
                    <a:cubicBezTo>
                      <a:pt x="1339" y="487"/>
                      <a:pt x="1339" y="487"/>
                      <a:pt x="1339" y="487"/>
                    </a:cubicBezTo>
                    <a:cubicBezTo>
                      <a:pt x="1336" y="486"/>
                      <a:pt x="1334" y="485"/>
                      <a:pt x="1332" y="484"/>
                    </a:cubicBezTo>
                    <a:cubicBezTo>
                      <a:pt x="1332" y="503"/>
                      <a:pt x="1332" y="523"/>
                      <a:pt x="1332" y="542"/>
                    </a:cubicBezTo>
                    <a:cubicBezTo>
                      <a:pt x="1334" y="543"/>
                      <a:pt x="1336" y="544"/>
                      <a:pt x="1339" y="544"/>
                    </a:cubicBezTo>
                    <a:cubicBezTo>
                      <a:pt x="1339" y="570"/>
                      <a:pt x="1339" y="570"/>
                      <a:pt x="1339" y="570"/>
                    </a:cubicBezTo>
                    <a:cubicBezTo>
                      <a:pt x="1336" y="569"/>
                      <a:pt x="1334" y="568"/>
                      <a:pt x="1332" y="567"/>
                    </a:cubicBezTo>
                    <a:cubicBezTo>
                      <a:pt x="1332" y="587"/>
                      <a:pt x="1332" y="606"/>
                      <a:pt x="1332" y="626"/>
                    </a:cubicBezTo>
                    <a:cubicBezTo>
                      <a:pt x="1334" y="626"/>
                      <a:pt x="1336" y="627"/>
                      <a:pt x="1339" y="627"/>
                    </a:cubicBezTo>
                    <a:cubicBezTo>
                      <a:pt x="1339" y="735"/>
                      <a:pt x="1339" y="735"/>
                      <a:pt x="1339" y="735"/>
                    </a:cubicBezTo>
                    <a:cubicBezTo>
                      <a:pt x="1336" y="735"/>
                      <a:pt x="1334" y="735"/>
                      <a:pt x="1332" y="734"/>
                    </a:cubicBezTo>
                    <a:cubicBezTo>
                      <a:pt x="1332" y="754"/>
                      <a:pt x="1332" y="773"/>
                      <a:pt x="1332" y="793"/>
                    </a:cubicBezTo>
                    <a:cubicBezTo>
                      <a:pt x="1334" y="793"/>
                      <a:pt x="1336" y="793"/>
                      <a:pt x="1339" y="793"/>
                    </a:cubicBezTo>
                    <a:cubicBezTo>
                      <a:pt x="1339" y="829"/>
                      <a:pt x="1339" y="829"/>
                      <a:pt x="1339" y="829"/>
                    </a:cubicBezTo>
                    <a:cubicBezTo>
                      <a:pt x="1307" y="829"/>
                      <a:pt x="1307" y="829"/>
                      <a:pt x="1307" y="829"/>
                    </a:cubicBezTo>
                    <a:cubicBezTo>
                      <a:pt x="1307" y="706"/>
                      <a:pt x="1307" y="706"/>
                      <a:pt x="1307" y="706"/>
                    </a:cubicBezTo>
                    <a:cubicBezTo>
                      <a:pt x="1314" y="707"/>
                      <a:pt x="1314" y="707"/>
                      <a:pt x="1314" y="707"/>
                    </a:cubicBezTo>
                    <a:cubicBezTo>
                      <a:pt x="1314" y="687"/>
                      <a:pt x="1314" y="667"/>
                      <a:pt x="1314" y="647"/>
                    </a:cubicBezTo>
                    <a:cubicBezTo>
                      <a:pt x="1307" y="646"/>
                      <a:pt x="1307" y="646"/>
                      <a:pt x="1307" y="646"/>
                    </a:cubicBezTo>
                    <a:cubicBezTo>
                      <a:pt x="1307" y="534"/>
                      <a:pt x="1307" y="534"/>
                      <a:pt x="1307" y="534"/>
                    </a:cubicBezTo>
                    <a:cubicBezTo>
                      <a:pt x="1310" y="534"/>
                      <a:pt x="1312" y="535"/>
                      <a:pt x="1314" y="536"/>
                    </a:cubicBezTo>
                    <a:cubicBezTo>
                      <a:pt x="1314" y="516"/>
                      <a:pt x="1314" y="497"/>
                      <a:pt x="1314" y="477"/>
                    </a:cubicBezTo>
                    <a:cubicBezTo>
                      <a:pt x="1312" y="476"/>
                      <a:pt x="1310" y="475"/>
                      <a:pt x="1307" y="474"/>
                    </a:cubicBezTo>
                    <a:cubicBezTo>
                      <a:pt x="1307" y="448"/>
                      <a:pt x="1307" y="448"/>
                      <a:pt x="1307" y="448"/>
                    </a:cubicBezTo>
                    <a:cubicBezTo>
                      <a:pt x="1310" y="449"/>
                      <a:pt x="1312" y="450"/>
                      <a:pt x="1314" y="451"/>
                    </a:cubicBezTo>
                    <a:cubicBezTo>
                      <a:pt x="1314" y="431"/>
                      <a:pt x="1314" y="411"/>
                      <a:pt x="1314" y="391"/>
                    </a:cubicBezTo>
                    <a:cubicBezTo>
                      <a:pt x="1307" y="388"/>
                      <a:pt x="1307" y="388"/>
                      <a:pt x="1307" y="388"/>
                    </a:cubicBezTo>
                    <a:lnTo>
                      <a:pt x="1307" y="270"/>
                    </a:lnTo>
                    <a:close/>
                    <a:moveTo>
                      <a:pt x="1276" y="250"/>
                    </a:moveTo>
                    <a:cubicBezTo>
                      <a:pt x="1307" y="270"/>
                      <a:pt x="1307" y="270"/>
                      <a:pt x="1307" y="270"/>
                    </a:cubicBezTo>
                    <a:cubicBezTo>
                      <a:pt x="1307" y="388"/>
                      <a:pt x="1307" y="388"/>
                      <a:pt x="1307" y="388"/>
                    </a:cubicBezTo>
                    <a:cubicBezTo>
                      <a:pt x="1300" y="384"/>
                      <a:pt x="1300" y="384"/>
                      <a:pt x="1300" y="384"/>
                    </a:cubicBezTo>
                    <a:cubicBezTo>
                      <a:pt x="1300" y="404"/>
                      <a:pt x="1300" y="425"/>
                      <a:pt x="1300" y="445"/>
                    </a:cubicBezTo>
                    <a:cubicBezTo>
                      <a:pt x="1303" y="446"/>
                      <a:pt x="1305" y="447"/>
                      <a:pt x="1307" y="448"/>
                    </a:cubicBezTo>
                    <a:cubicBezTo>
                      <a:pt x="1307" y="474"/>
                      <a:pt x="1307" y="474"/>
                      <a:pt x="1307" y="474"/>
                    </a:cubicBezTo>
                    <a:cubicBezTo>
                      <a:pt x="1305" y="473"/>
                      <a:pt x="1303" y="472"/>
                      <a:pt x="1300" y="471"/>
                    </a:cubicBezTo>
                    <a:cubicBezTo>
                      <a:pt x="1300" y="491"/>
                      <a:pt x="1300" y="511"/>
                      <a:pt x="1300" y="531"/>
                    </a:cubicBezTo>
                    <a:cubicBezTo>
                      <a:pt x="1303" y="532"/>
                      <a:pt x="1305" y="533"/>
                      <a:pt x="1307" y="534"/>
                    </a:cubicBezTo>
                    <a:cubicBezTo>
                      <a:pt x="1307" y="646"/>
                      <a:pt x="1307" y="646"/>
                      <a:pt x="1307" y="646"/>
                    </a:cubicBezTo>
                    <a:cubicBezTo>
                      <a:pt x="1300" y="644"/>
                      <a:pt x="1300" y="644"/>
                      <a:pt x="1300" y="644"/>
                    </a:cubicBezTo>
                    <a:cubicBezTo>
                      <a:pt x="1300" y="664"/>
                      <a:pt x="1300" y="684"/>
                      <a:pt x="1300" y="705"/>
                    </a:cubicBezTo>
                    <a:cubicBezTo>
                      <a:pt x="1307" y="706"/>
                      <a:pt x="1307" y="706"/>
                      <a:pt x="1307" y="706"/>
                    </a:cubicBezTo>
                    <a:cubicBezTo>
                      <a:pt x="1307" y="829"/>
                      <a:pt x="1307" y="829"/>
                      <a:pt x="1307" y="829"/>
                    </a:cubicBezTo>
                    <a:cubicBezTo>
                      <a:pt x="1276" y="829"/>
                      <a:pt x="1276" y="829"/>
                      <a:pt x="1276" y="829"/>
                    </a:cubicBezTo>
                    <a:cubicBezTo>
                      <a:pt x="1276" y="701"/>
                      <a:pt x="1276" y="701"/>
                      <a:pt x="1276" y="701"/>
                    </a:cubicBezTo>
                    <a:cubicBezTo>
                      <a:pt x="1283" y="702"/>
                      <a:pt x="1283" y="702"/>
                      <a:pt x="1283" y="702"/>
                    </a:cubicBezTo>
                    <a:cubicBezTo>
                      <a:pt x="1283" y="682"/>
                      <a:pt x="1283" y="661"/>
                      <a:pt x="1283" y="641"/>
                    </a:cubicBezTo>
                    <a:cubicBezTo>
                      <a:pt x="1276" y="639"/>
                      <a:pt x="1276" y="639"/>
                      <a:pt x="1276" y="639"/>
                    </a:cubicBezTo>
                    <a:cubicBezTo>
                      <a:pt x="1276" y="523"/>
                      <a:pt x="1276" y="523"/>
                      <a:pt x="1276" y="523"/>
                    </a:cubicBezTo>
                    <a:cubicBezTo>
                      <a:pt x="1278" y="524"/>
                      <a:pt x="1281" y="525"/>
                      <a:pt x="1283" y="525"/>
                    </a:cubicBezTo>
                    <a:cubicBezTo>
                      <a:pt x="1283" y="505"/>
                      <a:pt x="1283" y="484"/>
                      <a:pt x="1283" y="464"/>
                    </a:cubicBezTo>
                    <a:cubicBezTo>
                      <a:pt x="1281" y="463"/>
                      <a:pt x="1278" y="462"/>
                      <a:pt x="1276" y="461"/>
                    </a:cubicBezTo>
                    <a:cubicBezTo>
                      <a:pt x="1276" y="434"/>
                      <a:pt x="1276" y="434"/>
                      <a:pt x="1276" y="434"/>
                    </a:cubicBezTo>
                    <a:cubicBezTo>
                      <a:pt x="1278" y="435"/>
                      <a:pt x="1281" y="436"/>
                      <a:pt x="1283" y="437"/>
                    </a:cubicBezTo>
                    <a:cubicBezTo>
                      <a:pt x="1283" y="416"/>
                      <a:pt x="1283" y="396"/>
                      <a:pt x="1283" y="375"/>
                    </a:cubicBezTo>
                    <a:cubicBezTo>
                      <a:pt x="1281" y="374"/>
                      <a:pt x="1278" y="373"/>
                      <a:pt x="1276" y="372"/>
                    </a:cubicBezTo>
                    <a:cubicBezTo>
                      <a:pt x="1276" y="345"/>
                      <a:pt x="1276" y="345"/>
                      <a:pt x="1276" y="345"/>
                    </a:cubicBezTo>
                    <a:cubicBezTo>
                      <a:pt x="1278" y="346"/>
                      <a:pt x="1281" y="347"/>
                      <a:pt x="1283" y="349"/>
                    </a:cubicBezTo>
                    <a:cubicBezTo>
                      <a:pt x="1283" y="328"/>
                      <a:pt x="1283" y="308"/>
                      <a:pt x="1283" y="287"/>
                    </a:cubicBezTo>
                    <a:cubicBezTo>
                      <a:pt x="1281" y="286"/>
                      <a:pt x="1278" y="284"/>
                      <a:pt x="1276" y="283"/>
                    </a:cubicBezTo>
                    <a:lnTo>
                      <a:pt x="1276" y="250"/>
                    </a:lnTo>
                    <a:close/>
                    <a:moveTo>
                      <a:pt x="1244" y="230"/>
                    </a:moveTo>
                    <a:cubicBezTo>
                      <a:pt x="1276" y="250"/>
                      <a:pt x="1276" y="250"/>
                      <a:pt x="1276" y="250"/>
                    </a:cubicBezTo>
                    <a:cubicBezTo>
                      <a:pt x="1276" y="283"/>
                      <a:pt x="1276" y="283"/>
                      <a:pt x="1276" y="283"/>
                    </a:cubicBezTo>
                    <a:cubicBezTo>
                      <a:pt x="1273" y="281"/>
                      <a:pt x="1271" y="280"/>
                      <a:pt x="1269" y="278"/>
                    </a:cubicBezTo>
                    <a:cubicBezTo>
                      <a:pt x="1269" y="299"/>
                      <a:pt x="1269" y="320"/>
                      <a:pt x="1269" y="341"/>
                    </a:cubicBezTo>
                    <a:cubicBezTo>
                      <a:pt x="1271" y="342"/>
                      <a:pt x="1273" y="344"/>
                      <a:pt x="1276" y="345"/>
                    </a:cubicBezTo>
                    <a:cubicBezTo>
                      <a:pt x="1276" y="372"/>
                      <a:pt x="1276" y="372"/>
                      <a:pt x="1276" y="372"/>
                    </a:cubicBezTo>
                    <a:cubicBezTo>
                      <a:pt x="1273" y="371"/>
                      <a:pt x="1271" y="369"/>
                      <a:pt x="1269" y="368"/>
                    </a:cubicBezTo>
                    <a:cubicBezTo>
                      <a:pt x="1269" y="389"/>
                      <a:pt x="1269" y="410"/>
                      <a:pt x="1269" y="431"/>
                    </a:cubicBezTo>
                    <a:cubicBezTo>
                      <a:pt x="1271" y="432"/>
                      <a:pt x="1273" y="433"/>
                      <a:pt x="1276" y="434"/>
                    </a:cubicBezTo>
                    <a:cubicBezTo>
                      <a:pt x="1276" y="461"/>
                      <a:pt x="1276" y="461"/>
                      <a:pt x="1276" y="461"/>
                    </a:cubicBezTo>
                    <a:cubicBezTo>
                      <a:pt x="1273" y="460"/>
                      <a:pt x="1271" y="459"/>
                      <a:pt x="1269" y="458"/>
                    </a:cubicBezTo>
                    <a:cubicBezTo>
                      <a:pt x="1269" y="479"/>
                      <a:pt x="1269" y="500"/>
                      <a:pt x="1269" y="520"/>
                    </a:cubicBezTo>
                    <a:cubicBezTo>
                      <a:pt x="1271" y="521"/>
                      <a:pt x="1273" y="522"/>
                      <a:pt x="1276" y="523"/>
                    </a:cubicBezTo>
                    <a:cubicBezTo>
                      <a:pt x="1276" y="639"/>
                      <a:pt x="1276" y="639"/>
                      <a:pt x="1276" y="639"/>
                    </a:cubicBezTo>
                    <a:cubicBezTo>
                      <a:pt x="1269" y="638"/>
                      <a:pt x="1269" y="638"/>
                      <a:pt x="1269" y="638"/>
                    </a:cubicBezTo>
                    <a:cubicBezTo>
                      <a:pt x="1269" y="658"/>
                      <a:pt x="1269" y="679"/>
                      <a:pt x="1269" y="700"/>
                    </a:cubicBezTo>
                    <a:cubicBezTo>
                      <a:pt x="1276" y="701"/>
                      <a:pt x="1276" y="701"/>
                      <a:pt x="1276" y="701"/>
                    </a:cubicBezTo>
                    <a:cubicBezTo>
                      <a:pt x="1276" y="829"/>
                      <a:pt x="1276" y="829"/>
                      <a:pt x="1276" y="829"/>
                    </a:cubicBezTo>
                    <a:cubicBezTo>
                      <a:pt x="1244" y="829"/>
                      <a:pt x="1244" y="829"/>
                      <a:pt x="1244" y="829"/>
                    </a:cubicBezTo>
                    <a:cubicBezTo>
                      <a:pt x="1244" y="789"/>
                      <a:pt x="1244" y="789"/>
                      <a:pt x="1244" y="789"/>
                    </a:cubicBezTo>
                    <a:cubicBezTo>
                      <a:pt x="1247" y="789"/>
                      <a:pt x="1249" y="789"/>
                      <a:pt x="1251" y="789"/>
                    </a:cubicBezTo>
                    <a:cubicBezTo>
                      <a:pt x="1251" y="768"/>
                      <a:pt x="1251" y="747"/>
                      <a:pt x="1251" y="725"/>
                    </a:cubicBezTo>
                    <a:cubicBezTo>
                      <a:pt x="1249" y="725"/>
                      <a:pt x="1247" y="725"/>
                      <a:pt x="1244" y="725"/>
                    </a:cubicBezTo>
                    <a:cubicBezTo>
                      <a:pt x="1244" y="697"/>
                      <a:pt x="1244" y="697"/>
                      <a:pt x="1244" y="697"/>
                    </a:cubicBezTo>
                    <a:cubicBezTo>
                      <a:pt x="1251" y="698"/>
                      <a:pt x="1251" y="698"/>
                      <a:pt x="1251" y="698"/>
                    </a:cubicBezTo>
                    <a:cubicBezTo>
                      <a:pt x="1251" y="676"/>
                      <a:pt x="1251" y="655"/>
                      <a:pt x="1251" y="634"/>
                    </a:cubicBezTo>
                    <a:cubicBezTo>
                      <a:pt x="1244" y="632"/>
                      <a:pt x="1244" y="632"/>
                      <a:pt x="1244" y="632"/>
                    </a:cubicBezTo>
                    <a:cubicBezTo>
                      <a:pt x="1244" y="604"/>
                      <a:pt x="1244" y="604"/>
                      <a:pt x="1244" y="604"/>
                    </a:cubicBezTo>
                    <a:cubicBezTo>
                      <a:pt x="1247" y="605"/>
                      <a:pt x="1249" y="606"/>
                      <a:pt x="1251" y="606"/>
                    </a:cubicBezTo>
                    <a:cubicBezTo>
                      <a:pt x="1251" y="585"/>
                      <a:pt x="1251" y="564"/>
                      <a:pt x="1251" y="542"/>
                    </a:cubicBezTo>
                    <a:cubicBezTo>
                      <a:pt x="1244" y="540"/>
                      <a:pt x="1244" y="540"/>
                      <a:pt x="1244" y="540"/>
                    </a:cubicBezTo>
                    <a:cubicBezTo>
                      <a:pt x="1244" y="420"/>
                      <a:pt x="1244" y="420"/>
                      <a:pt x="1244" y="420"/>
                    </a:cubicBezTo>
                    <a:cubicBezTo>
                      <a:pt x="1247" y="421"/>
                      <a:pt x="1249" y="422"/>
                      <a:pt x="1251" y="423"/>
                    </a:cubicBezTo>
                    <a:cubicBezTo>
                      <a:pt x="1251" y="402"/>
                      <a:pt x="1251" y="381"/>
                      <a:pt x="1251" y="359"/>
                    </a:cubicBezTo>
                    <a:cubicBezTo>
                      <a:pt x="1244" y="356"/>
                      <a:pt x="1244" y="356"/>
                      <a:pt x="1244" y="356"/>
                    </a:cubicBezTo>
                    <a:lnTo>
                      <a:pt x="1244" y="230"/>
                    </a:lnTo>
                    <a:close/>
                    <a:moveTo>
                      <a:pt x="1092" y="132"/>
                    </a:moveTo>
                    <a:cubicBezTo>
                      <a:pt x="1128" y="155"/>
                      <a:pt x="1128" y="155"/>
                      <a:pt x="1128" y="155"/>
                    </a:cubicBezTo>
                    <a:cubicBezTo>
                      <a:pt x="1128" y="324"/>
                      <a:pt x="1128" y="324"/>
                      <a:pt x="1128" y="324"/>
                    </a:cubicBezTo>
                    <a:cubicBezTo>
                      <a:pt x="1218" y="213"/>
                      <a:pt x="1218" y="213"/>
                      <a:pt x="1218" y="213"/>
                    </a:cubicBezTo>
                    <a:cubicBezTo>
                      <a:pt x="1244" y="230"/>
                      <a:pt x="1244" y="230"/>
                      <a:pt x="1244" y="230"/>
                    </a:cubicBezTo>
                    <a:cubicBezTo>
                      <a:pt x="1244" y="356"/>
                      <a:pt x="1244" y="356"/>
                      <a:pt x="1244" y="356"/>
                    </a:cubicBezTo>
                    <a:cubicBezTo>
                      <a:pt x="1237" y="352"/>
                      <a:pt x="1237" y="352"/>
                      <a:pt x="1237" y="352"/>
                    </a:cubicBezTo>
                    <a:cubicBezTo>
                      <a:pt x="1237" y="374"/>
                      <a:pt x="1237" y="395"/>
                      <a:pt x="1237" y="417"/>
                    </a:cubicBezTo>
                    <a:cubicBezTo>
                      <a:pt x="1240" y="418"/>
                      <a:pt x="1242" y="419"/>
                      <a:pt x="1244" y="420"/>
                    </a:cubicBezTo>
                    <a:cubicBezTo>
                      <a:pt x="1244" y="540"/>
                      <a:pt x="1244" y="540"/>
                      <a:pt x="1244" y="540"/>
                    </a:cubicBezTo>
                    <a:cubicBezTo>
                      <a:pt x="1237" y="538"/>
                      <a:pt x="1237" y="538"/>
                      <a:pt x="1237" y="538"/>
                    </a:cubicBezTo>
                    <a:cubicBezTo>
                      <a:pt x="1237" y="560"/>
                      <a:pt x="1237" y="581"/>
                      <a:pt x="1237" y="603"/>
                    </a:cubicBezTo>
                    <a:cubicBezTo>
                      <a:pt x="1240" y="603"/>
                      <a:pt x="1242" y="604"/>
                      <a:pt x="1244" y="604"/>
                    </a:cubicBezTo>
                    <a:cubicBezTo>
                      <a:pt x="1244" y="632"/>
                      <a:pt x="1244" y="632"/>
                      <a:pt x="1244" y="632"/>
                    </a:cubicBezTo>
                    <a:cubicBezTo>
                      <a:pt x="1237" y="631"/>
                      <a:pt x="1237" y="631"/>
                      <a:pt x="1237" y="631"/>
                    </a:cubicBezTo>
                    <a:cubicBezTo>
                      <a:pt x="1237" y="652"/>
                      <a:pt x="1237" y="674"/>
                      <a:pt x="1237" y="696"/>
                    </a:cubicBezTo>
                    <a:cubicBezTo>
                      <a:pt x="1244" y="697"/>
                      <a:pt x="1244" y="697"/>
                      <a:pt x="1244" y="697"/>
                    </a:cubicBezTo>
                    <a:cubicBezTo>
                      <a:pt x="1244" y="725"/>
                      <a:pt x="1244" y="725"/>
                      <a:pt x="1244" y="725"/>
                    </a:cubicBezTo>
                    <a:cubicBezTo>
                      <a:pt x="1242" y="724"/>
                      <a:pt x="1240" y="724"/>
                      <a:pt x="1237" y="724"/>
                    </a:cubicBezTo>
                    <a:cubicBezTo>
                      <a:pt x="1237" y="745"/>
                      <a:pt x="1237" y="767"/>
                      <a:pt x="1237" y="788"/>
                    </a:cubicBezTo>
                    <a:cubicBezTo>
                      <a:pt x="1240" y="789"/>
                      <a:pt x="1242" y="789"/>
                      <a:pt x="1244" y="789"/>
                    </a:cubicBezTo>
                    <a:cubicBezTo>
                      <a:pt x="1244" y="829"/>
                      <a:pt x="1244" y="829"/>
                      <a:pt x="1244" y="829"/>
                    </a:cubicBezTo>
                    <a:cubicBezTo>
                      <a:pt x="1092" y="829"/>
                      <a:pt x="1092" y="829"/>
                      <a:pt x="1092" y="829"/>
                    </a:cubicBezTo>
                    <a:cubicBezTo>
                      <a:pt x="1092" y="782"/>
                      <a:pt x="1092" y="782"/>
                      <a:pt x="1092" y="782"/>
                    </a:cubicBezTo>
                    <a:cubicBezTo>
                      <a:pt x="1095" y="782"/>
                      <a:pt x="1098" y="782"/>
                      <a:pt x="1102" y="783"/>
                    </a:cubicBezTo>
                    <a:cubicBezTo>
                      <a:pt x="1102" y="758"/>
                      <a:pt x="1102" y="733"/>
                      <a:pt x="1102" y="709"/>
                    </a:cubicBezTo>
                    <a:cubicBezTo>
                      <a:pt x="1098" y="708"/>
                      <a:pt x="1095" y="708"/>
                      <a:pt x="1092" y="707"/>
                    </a:cubicBezTo>
                    <a:cubicBezTo>
                      <a:pt x="1092" y="675"/>
                      <a:pt x="1092" y="675"/>
                      <a:pt x="1092" y="675"/>
                    </a:cubicBezTo>
                    <a:cubicBezTo>
                      <a:pt x="1102" y="676"/>
                      <a:pt x="1102" y="676"/>
                      <a:pt x="1102" y="676"/>
                    </a:cubicBezTo>
                    <a:cubicBezTo>
                      <a:pt x="1102" y="652"/>
                      <a:pt x="1102" y="627"/>
                      <a:pt x="1102" y="602"/>
                    </a:cubicBezTo>
                    <a:cubicBezTo>
                      <a:pt x="1098" y="602"/>
                      <a:pt x="1095" y="601"/>
                      <a:pt x="1092" y="600"/>
                    </a:cubicBezTo>
                    <a:cubicBezTo>
                      <a:pt x="1092" y="568"/>
                      <a:pt x="1092" y="568"/>
                      <a:pt x="1092" y="568"/>
                    </a:cubicBezTo>
                    <a:cubicBezTo>
                      <a:pt x="1095" y="569"/>
                      <a:pt x="1098" y="569"/>
                      <a:pt x="1102" y="570"/>
                    </a:cubicBezTo>
                    <a:cubicBezTo>
                      <a:pt x="1102" y="545"/>
                      <a:pt x="1102" y="521"/>
                      <a:pt x="1102" y="496"/>
                    </a:cubicBezTo>
                    <a:cubicBezTo>
                      <a:pt x="1098" y="495"/>
                      <a:pt x="1095" y="494"/>
                      <a:pt x="1092" y="493"/>
                    </a:cubicBezTo>
                    <a:cubicBezTo>
                      <a:pt x="1092" y="460"/>
                      <a:pt x="1092" y="460"/>
                      <a:pt x="1092" y="460"/>
                    </a:cubicBezTo>
                    <a:cubicBezTo>
                      <a:pt x="1102" y="464"/>
                      <a:pt x="1102" y="464"/>
                      <a:pt x="1102" y="464"/>
                    </a:cubicBezTo>
                    <a:cubicBezTo>
                      <a:pt x="1102" y="439"/>
                      <a:pt x="1102" y="414"/>
                      <a:pt x="1102" y="390"/>
                    </a:cubicBezTo>
                    <a:cubicBezTo>
                      <a:pt x="1098" y="388"/>
                      <a:pt x="1095" y="387"/>
                      <a:pt x="1092" y="386"/>
                    </a:cubicBezTo>
                    <a:cubicBezTo>
                      <a:pt x="1092" y="246"/>
                      <a:pt x="1092" y="246"/>
                      <a:pt x="1092" y="246"/>
                    </a:cubicBezTo>
                    <a:cubicBezTo>
                      <a:pt x="1095" y="248"/>
                      <a:pt x="1098" y="249"/>
                      <a:pt x="1102" y="251"/>
                    </a:cubicBezTo>
                    <a:cubicBezTo>
                      <a:pt x="1102" y="227"/>
                      <a:pt x="1102" y="202"/>
                      <a:pt x="1102" y="177"/>
                    </a:cubicBezTo>
                    <a:cubicBezTo>
                      <a:pt x="1092" y="171"/>
                      <a:pt x="1092" y="171"/>
                      <a:pt x="1092" y="171"/>
                    </a:cubicBezTo>
                    <a:lnTo>
                      <a:pt x="1092" y="132"/>
                    </a:lnTo>
                    <a:close/>
                    <a:moveTo>
                      <a:pt x="1050" y="105"/>
                    </a:moveTo>
                    <a:cubicBezTo>
                      <a:pt x="1092" y="132"/>
                      <a:pt x="1092" y="132"/>
                      <a:pt x="1092" y="132"/>
                    </a:cubicBezTo>
                    <a:cubicBezTo>
                      <a:pt x="1092" y="171"/>
                      <a:pt x="1092" y="171"/>
                      <a:pt x="1092" y="171"/>
                    </a:cubicBezTo>
                    <a:cubicBezTo>
                      <a:pt x="1082" y="165"/>
                      <a:pt x="1082" y="165"/>
                      <a:pt x="1082" y="165"/>
                    </a:cubicBezTo>
                    <a:cubicBezTo>
                      <a:pt x="1082" y="191"/>
                      <a:pt x="1082" y="216"/>
                      <a:pt x="1082" y="241"/>
                    </a:cubicBezTo>
                    <a:cubicBezTo>
                      <a:pt x="1086" y="243"/>
                      <a:pt x="1089" y="244"/>
                      <a:pt x="1092" y="246"/>
                    </a:cubicBezTo>
                    <a:cubicBezTo>
                      <a:pt x="1092" y="386"/>
                      <a:pt x="1092" y="386"/>
                      <a:pt x="1092" y="386"/>
                    </a:cubicBezTo>
                    <a:cubicBezTo>
                      <a:pt x="1089" y="384"/>
                      <a:pt x="1086" y="383"/>
                      <a:pt x="1082" y="382"/>
                    </a:cubicBezTo>
                    <a:cubicBezTo>
                      <a:pt x="1082" y="407"/>
                      <a:pt x="1082" y="432"/>
                      <a:pt x="1082" y="457"/>
                    </a:cubicBezTo>
                    <a:cubicBezTo>
                      <a:pt x="1092" y="460"/>
                      <a:pt x="1092" y="460"/>
                      <a:pt x="1092" y="460"/>
                    </a:cubicBezTo>
                    <a:cubicBezTo>
                      <a:pt x="1092" y="493"/>
                      <a:pt x="1092" y="493"/>
                      <a:pt x="1092" y="493"/>
                    </a:cubicBezTo>
                    <a:cubicBezTo>
                      <a:pt x="1089" y="492"/>
                      <a:pt x="1086" y="491"/>
                      <a:pt x="1082" y="490"/>
                    </a:cubicBezTo>
                    <a:cubicBezTo>
                      <a:pt x="1082" y="515"/>
                      <a:pt x="1082" y="540"/>
                      <a:pt x="1082" y="565"/>
                    </a:cubicBezTo>
                    <a:cubicBezTo>
                      <a:pt x="1086" y="566"/>
                      <a:pt x="1089" y="567"/>
                      <a:pt x="1092" y="568"/>
                    </a:cubicBezTo>
                    <a:cubicBezTo>
                      <a:pt x="1092" y="600"/>
                      <a:pt x="1092" y="600"/>
                      <a:pt x="1092" y="600"/>
                    </a:cubicBezTo>
                    <a:cubicBezTo>
                      <a:pt x="1089" y="600"/>
                      <a:pt x="1086" y="599"/>
                      <a:pt x="1082" y="598"/>
                    </a:cubicBezTo>
                    <a:cubicBezTo>
                      <a:pt x="1082" y="623"/>
                      <a:pt x="1082" y="649"/>
                      <a:pt x="1082" y="674"/>
                    </a:cubicBezTo>
                    <a:cubicBezTo>
                      <a:pt x="1092" y="675"/>
                      <a:pt x="1092" y="675"/>
                      <a:pt x="1092" y="675"/>
                    </a:cubicBezTo>
                    <a:cubicBezTo>
                      <a:pt x="1092" y="707"/>
                      <a:pt x="1092" y="707"/>
                      <a:pt x="1092" y="707"/>
                    </a:cubicBezTo>
                    <a:cubicBezTo>
                      <a:pt x="1089" y="707"/>
                      <a:pt x="1086" y="707"/>
                      <a:pt x="1082" y="706"/>
                    </a:cubicBezTo>
                    <a:cubicBezTo>
                      <a:pt x="1082" y="732"/>
                      <a:pt x="1082" y="757"/>
                      <a:pt x="1082" y="782"/>
                    </a:cubicBezTo>
                    <a:cubicBezTo>
                      <a:pt x="1086" y="782"/>
                      <a:pt x="1089" y="782"/>
                      <a:pt x="1092" y="782"/>
                    </a:cubicBezTo>
                    <a:cubicBezTo>
                      <a:pt x="1092" y="829"/>
                      <a:pt x="1092" y="829"/>
                      <a:pt x="1092" y="829"/>
                    </a:cubicBezTo>
                    <a:cubicBezTo>
                      <a:pt x="1050" y="829"/>
                      <a:pt x="1050" y="829"/>
                      <a:pt x="1050" y="829"/>
                    </a:cubicBezTo>
                    <a:cubicBezTo>
                      <a:pt x="1050" y="669"/>
                      <a:pt x="1050" y="669"/>
                      <a:pt x="1050" y="669"/>
                    </a:cubicBezTo>
                    <a:cubicBezTo>
                      <a:pt x="1059" y="670"/>
                      <a:pt x="1059" y="670"/>
                      <a:pt x="1059" y="670"/>
                    </a:cubicBezTo>
                    <a:cubicBezTo>
                      <a:pt x="1059" y="645"/>
                      <a:pt x="1059" y="619"/>
                      <a:pt x="1059" y="593"/>
                    </a:cubicBezTo>
                    <a:cubicBezTo>
                      <a:pt x="1056" y="593"/>
                      <a:pt x="1053" y="592"/>
                      <a:pt x="1050" y="591"/>
                    </a:cubicBezTo>
                    <a:cubicBezTo>
                      <a:pt x="1050" y="335"/>
                      <a:pt x="1050" y="335"/>
                      <a:pt x="1050" y="335"/>
                    </a:cubicBezTo>
                    <a:cubicBezTo>
                      <a:pt x="1059" y="339"/>
                      <a:pt x="1059" y="339"/>
                      <a:pt x="1059" y="339"/>
                    </a:cubicBezTo>
                    <a:cubicBezTo>
                      <a:pt x="1059" y="313"/>
                      <a:pt x="1059" y="288"/>
                      <a:pt x="1059" y="262"/>
                    </a:cubicBezTo>
                    <a:cubicBezTo>
                      <a:pt x="1050" y="257"/>
                      <a:pt x="1050" y="257"/>
                      <a:pt x="1050" y="257"/>
                    </a:cubicBezTo>
                    <a:lnTo>
                      <a:pt x="1050" y="105"/>
                    </a:lnTo>
                    <a:close/>
                    <a:moveTo>
                      <a:pt x="1007" y="78"/>
                    </a:moveTo>
                    <a:cubicBezTo>
                      <a:pt x="1050" y="105"/>
                      <a:pt x="1050" y="105"/>
                      <a:pt x="1050" y="105"/>
                    </a:cubicBezTo>
                    <a:cubicBezTo>
                      <a:pt x="1050" y="257"/>
                      <a:pt x="1050" y="257"/>
                      <a:pt x="1050" y="257"/>
                    </a:cubicBezTo>
                    <a:cubicBezTo>
                      <a:pt x="1040" y="252"/>
                      <a:pt x="1040" y="252"/>
                      <a:pt x="1040" y="252"/>
                    </a:cubicBezTo>
                    <a:cubicBezTo>
                      <a:pt x="1040" y="278"/>
                      <a:pt x="1040" y="304"/>
                      <a:pt x="1040" y="330"/>
                    </a:cubicBezTo>
                    <a:cubicBezTo>
                      <a:pt x="1050" y="335"/>
                      <a:pt x="1050" y="335"/>
                      <a:pt x="1050" y="335"/>
                    </a:cubicBezTo>
                    <a:cubicBezTo>
                      <a:pt x="1050" y="591"/>
                      <a:pt x="1050" y="591"/>
                      <a:pt x="1050" y="591"/>
                    </a:cubicBezTo>
                    <a:cubicBezTo>
                      <a:pt x="1046" y="591"/>
                      <a:pt x="1043" y="590"/>
                      <a:pt x="1040" y="589"/>
                    </a:cubicBezTo>
                    <a:cubicBezTo>
                      <a:pt x="1040" y="615"/>
                      <a:pt x="1040" y="641"/>
                      <a:pt x="1040" y="668"/>
                    </a:cubicBezTo>
                    <a:cubicBezTo>
                      <a:pt x="1050" y="669"/>
                      <a:pt x="1050" y="669"/>
                      <a:pt x="1050" y="669"/>
                    </a:cubicBezTo>
                    <a:cubicBezTo>
                      <a:pt x="1050" y="829"/>
                      <a:pt x="1050" y="829"/>
                      <a:pt x="1050" y="829"/>
                    </a:cubicBezTo>
                    <a:cubicBezTo>
                      <a:pt x="1007" y="829"/>
                      <a:pt x="1007" y="829"/>
                      <a:pt x="1007" y="829"/>
                    </a:cubicBezTo>
                    <a:cubicBezTo>
                      <a:pt x="1007" y="779"/>
                      <a:pt x="1007" y="779"/>
                      <a:pt x="1007" y="779"/>
                    </a:cubicBezTo>
                    <a:cubicBezTo>
                      <a:pt x="1010" y="779"/>
                      <a:pt x="1014" y="779"/>
                      <a:pt x="1017" y="779"/>
                    </a:cubicBezTo>
                    <a:cubicBezTo>
                      <a:pt x="1017" y="752"/>
                      <a:pt x="1017" y="726"/>
                      <a:pt x="1017" y="699"/>
                    </a:cubicBezTo>
                    <a:cubicBezTo>
                      <a:pt x="1014" y="699"/>
                      <a:pt x="1010" y="698"/>
                      <a:pt x="1007" y="698"/>
                    </a:cubicBezTo>
                    <a:cubicBezTo>
                      <a:pt x="1007" y="663"/>
                      <a:pt x="1007" y="663"/>
                      <a:pt x="1007" y="663"/>
                    </a:cubicBezTo>
                    <a:cubicBezTo>
                      <a:pt x="1017" y="664"/>
                      <a:pt x="1017" y="664"/>
                      <a:pt x="1017" y="664"/>
                    </a:cubicBezTo>
                    <a:cubicBezTo>
                      <a:pt x="1017" y="638"/>
                      <a:pt x="1017" y="611"/>
                      <a:pt x="1017" y="584"/>
                    </a:cubicBezTo>
                    <a:cubicBezTo>
                      <a:pt x="1007" y="582"/>
                      <a:pt x="1007" y="582"/>
                      <a:pt x="1007" y="582"/>
                    </a:cubicBezTo>
                    <a:cubicBezTo>
                      <a:pt x="1007" y="547"/>
                      <a:pt x="1007" y="547"/>
                      <a:pt x="1007" y="547"/>
                    </a:cubicBezTo>
                    <a:cubicBezTo>
                      <a:pt x="1010" y="548"/>
                      <a:pt x="1014" y="549"/>
                      <a:pt x="1017" y="550"/>
                    </a:cubicBezTo>
                    <a:cubicBezTo>
                      <a:pt x="1017" y="523"/>
                      <a:pt x="1017" y="496"/>
                      <a:pt x="1017" y="470"/>
                    </a:cubicBezTo>
                    <a:cubicBezTo>
                      <a:pt x="1007" y="467"/>
                      <a:pt x="1007" y="467"/>
                      <a:pt x="1007" y="467"/>
                    </a:cubicBezTo>
                    <a:cubicBezTo>
                      <a:pt x="1007" y="316"/>
                      <a:pt x="1007" y="316"/>
                      <a:pt x="1007" y="316"/>
                    </a:cubicBezTo>
                    <a:cubicBezTo>
                      <a:pt x="1010" y="317"/>
                      <a:pt x="1014" y="319"/>
                      <a:pt x="1017" y="320"/>
                    </a:cubicBezTo>
                    <a:cubicBezTo>
                      <a:pt x="1017" y="294"/>
                      <a:pt x="1017" y="267"/>
                      <a:pt x="1017" y="240"/>
                    </a:cubicBezTo>
                    <a:cubicBezTo>
                      <a:pt x="1007" y="235"/>
                      <a:pt x="1007" y="235"/>
                      <a:pt x="1007" y="235"/>
                    </a:cubicBezTo>
                    <a:lnTo>
                      <a:pt x="1007" y="78"/>
                    </a:lnTo>
                    <a:close/>
                    <a:moveTo>
                      <a:pt x="965" y="50"/>
                    </a:moveTo>
                    <a:cubicBezTo>
                      <a:pt x="1007" y="78"/>
                      <a:pt x="1007" y="78"/>
                      <a:pt x="1007" y="78"/>
                    </a:cubicBezTo>
                    <a:cubicBezTo>
                      <a:pt x="1007" y="235"/>
                      <a:pt x="1007" y="235"/>
                      <a:pt x="1007" y="235"/>
                    </a:cubicBezTo>
                    <a:cubicBezTo>
                      <a:pt x="998" y="231"/>
                      <a:pt x="998" y="231"/>
                      <a:pt x="998" y="231"/>
                    </a:cubicBezTo>
                    <a:cubicBezTo>
                      <a:pt x="998" y="258"/>
                      <a:pt x="998" y="285"/>
                      <a:pt x="998" y="312"/>
                    </a:cubicBezTo>
                    <a:cubicBezTo>
                      <a:pt x="1001" y="313"/>
                      <a:pt x="1004" y="315"/>
                      <a:pt x="1007" y="316"/>
                    </a:cubicBezTo>
                    <a:cubicBezTo>
                      <a:pt x="1007" y="467"/>
                      <a:pt x="1007" y="467"/>
                      <a:pt x="1007" y="467"/>
                    </a:cubicBezTo>
                    <a:cubicBezTo>
                      <a:pt x="998" y="464"/>
                      <a:pt x="998" y="464"/>
                      <a:pt x="998" y="464"/>
                    </a:cubicBezTo>
                    <a:cubicBezTo>
                      <a:pt x="998" y="491"/>
                      <a:pt x="998" y="518"/>
                      <a:pt x="998" y="545"/>
                    </a:cubicBezTo>
                    <a:cubicBezTo>
                      <a:pt x="1001" y="546"/>
                      <a:pt x="1004" y="547"/>
                      <a:pt x="1007" y="547"/>
                    </a:cubicBezTo>
                    <a:cubicBezTo>
                      <a:pt x="1007" y="582"/>
                      <a:pt x="1007" y="582"/>
                      <a:pt x="1007" y="582"/>
                    </a:cubicBezTo>
                    <a:cubicBezTo>
                      <a:pt x="998" y="580"/>
                      <a:pt x="998" y="580"/>
                      <a:pt x="998" y="580"/>
                    </a:cubicBezTo>
                    <a:cubicBezTo>
                      <a:pt x="998" y="607"/>
                      <a:pt x="998" y="635"/>
                      <a:pt x="998" y="662"/>
                    </a:cubicBezTo>
                    <a:cubicBezTo>
                      <a:pt x="1007" y="663"/>
                      <a:pt x="1007" y="663"/>
                      <a:pt x="1007" y="663"/>
                    </a:cubicBezTo>
                    <a:cubicBezTo>
                      <a:pt x="1007" y="698"/>
                      <a:pt x="1007" y="698"/>
                      <a:pt x="1007" y="698"/>
                    </a:cubicBezTo>
                    <a:cubicBezTo>
                      <a:pt x="1004" y="698"/>
                      <a:pt x="1001" y="697"/>
                      <a:pt x="998" y="697"/>
                    </a:cubicBezTo>
                    <a:cubicBezTo>
                      <a:pt x="998" y="724"/>
                      <a:pt x="998" y="751"/>
                      <a:pt x="998" y="778"/>
                    </a:cubicBezTo>
                    <a:cubicBezTo>
                      <a:pt x="1001" y="778"/>
                      <a:pt x="1004" y="778"/>
                      <a:pt x="1007" y="779"/>
                    </a:cubicBezTo>
                    <a:cubicBezTo>
                      <a:pt x="1007" y="829"/>
                      <a:pt x="1007" y="829"/>
                      <a:pt x="1007" y="829"/>
                    </a:cubicBezTo>
                    <a:cubicBezTo>
                      <a:pt x="965" y="829"/>
                      <a:pt x="965" y="829"/>
                      <a:pt x="965" y="829"/>
                    </a:cubicBezTo>
                    <a:cubicBezTo>
                      <a:pt x="965" y="537"/>
                      <a:pt x="965" y="537"/>
                      <a:pt x="965" y="537"/>
                    </a:cubicBezTo>
                    <a:cubicBezTo>
                      <a:pt x="968" y="538"/>
                      <a:pt x="971" y="539"/>
                      <a:pt x="975" y="539"/>
                    </a:cubicBezTo>
                    <a:cubicBezTo>
                      <a:pt x="975" y="512"/>
                      <a:pt x="975" y="484"/>
                      <a:pt x="975" y="457"/>
                    </a:cubicBezTo>
                    <a:cubicBezTo>
                      <a:pt x="971" y="456"/>
                      <a:pt x="968" y="455"/>
                      <a:pt x="965" y="454"/>
                    </a:cubicBezTo>
                    <a:cubicBezTo>
                      <a:pt x="965" y="417"/>
                      <a:pt x="965" y="417"/>
                      <a:pt x="965" y="417"/>
                    </a:cubicBezTo>
                    <a:cubicBezTo>
                      <a:pt x="968" y="418"/>
                      <a:pt x="971" y="419"/>
                      <a:pt x="975" y="421"/>
                    </a:cubicBezTo>
                    <a:cubicBezTo>
                      <a:pt x="975" y="393"/>
                      <a:pt x="975" y="365"/>
                      <a:pt x="975" y="338"/>
                    </a:cubicBezTo>
                    <a:cubicBezTo>
                      <a:pt x="971" y="336"/>
                      <a:pt x="968" y="335"/>
                      <a:pt x="965" y="334"/>
                    </a:cubicBezTo>
                    <a:cubicBezTo>
                      <a:pt x="965" y="178"/>
                      <a:pt x="965" y="178"/>
                      <a:pt x="965" y="178"/>
                    </a:cubicBezTo>
                    <a:cubicBezTo>
                      <a:pt x="968" y="179"/>
                      <a:pt x="971" y="181"/>
                      <a:pt x="975" y="183"/>
                    </a:cubicBezTo>
                    <a:cubicBezTo>
                      <a:pt x="975" y="155"/>
                      <a:pt x="975" y="128"/>
                      <a:pt x="975" y="100"/>
                    </a:cubicBezTo>
                    <a:cubicBezTo>
                      <a:pt x="971" y="98"/>
                      <a:pt x="968" y="96"/>
                      <a:pt x="965" y="94"/>
                    </a:cubicBezTo>
                    <a:lnTo>
                      <a:pt x="965" y="50"/>
                    </a:lnTo>
                    <a:close/>
                    <a:moveTo>
                      <a:pt x="923" y="23"/>
                    </a:moveTo>
                    <a:cubicBezTo>
                      <a:pt x="965" y="50"/>
                      <a:pt x="965" y="50"/>
                      <a:pt x="965" y="50"/>
                    </a:cubicBezTo>
                    <a:cubicBezTo>
                      <a:pt x="965" y="94"/>
                      <a:pt x="965" y="94"/>
                      <a:pt x="965" y="94"/>
                    </a:cubicBezTo>
                    <a:cubicBezTo>
                      <a:pt x="962" y="92"/>
                      <a:pt x="959" y="90"/>
                      <a:pt x="955" y="88"/>
                    </a:cubicBezTo>
                    <a:cubicBezTo>
                      <a:pt x="955" y="116"/>
                      <a:pt x="955" y="144"/>
                      <a:pt x="955" y="172"/>
                    </a:cubicBezTo>
                    <a:cubicBezTo>
                      <a:pt x="959" y="174"/>
                      <a:pt x="962" y="176"/>
                      <a:pt x="965" y="178"/>
                    </a:cubicBezTo>
                    <a:cubicBezTo>
                      <a:pt x="965" y="334"/>
                      <a:pt x="965" y="334"/>
                      <a:pt x="965" y="334"/>
                    </a:cubicBezTo>
                    <a:cubicBezTo>
                      <a:pt x="962" y="333"/>
                      <a:pt x="959" y="331"/>
                      <a:pt x="955" y="330"/>
                    </a:cubicBezTo>
                    <a:cubicBezTo>
                      <a:pt x="955" y="358"/>
                      <a:pt x="955" y="386"/>
                      <a:pt x="955" y="414"/>
                    </a:cubicBezTo>
                    <a:cubicBezTo>
                      <a:pt x="959" y="415"/>
                      <a:pt x="962" y="416"/>
                      <a:pt x="965" y="417"/>
                    </a:cubicBezTo>
                    <a:cubicBezTo>
                      <a:pt x="965" y="454"/>
                      <a:pt x="965" y="454"/>
                      <a:pt x="965" y="454"/>
                    </a:cubicBezTo>
                    <a:cubicBezTo>
                      <a:pt x="962" y="453"/>
                      <a:pt x="959" y="452"/>
                      <a:pt x="955" y="451"/>
                    </a:cubicBezTo>
                    <a:cubicBezTo>
                      <a:pt x="955" y="479"/>
                      <a:pt x="955" y="507"/>
                      <a:pt x="955" y="535"/>
                    </a:cubicBezTo>
                    <a:cubicBezTo>
                      <a:pt x="959" y="536"/>
                      <a:pt x="962" y="536"/>
                      <a:pt x="965" y="537"/>
                    </a:cubicBezTo>
                    <a:cubicBezTo>
                      <a:pt x="965" y="829"/>
                      <a:pt x="965" y="829"/>
                      <a:pt x="965" y="829"/>
                    </a:cubicBezTo>
                    <a:cubicBezTo>
                      <a:pt x="923" y="829"/>
                      <a:pt x="923" y="829"/>
                      <a:pt x="923" y="829"/>
                    </a:cubicBezTo>
                    <a:cubicBezTo>
                      <a:pt x="923" y="775"/>
                      <a:pt x="923" y="775"/>
                      <a:pt x="923" y="775"/>
                    </a:cubicBezTo>
                    <a:cubicBezTo>
                      <a:pt x="926" y="775"/>
                      <a:pt x="929" y="775"/>
                      <a:pt x="932" y="775"/>
                    </a:cubicBezTo>
                    <a:cubicBezTo>
                      <a:pt x="932" y="747"/>
                      <a:pt x="932" y="718"/>
                      <a:pt x="932" y="690"/>
                    </a:cubicBezTo>
                    <a:cubicBezTo>
                      <a:pt x="929" y="689"/>
                      <a:pt x="926" y="689"/>
                      <a:pt x="923" y="688"/>
                    </a:cubicBezTo>
                    <a:cubicBezTo>
                      <a:pt x="923" y="527"/>
                      <a:pt x="923" y="527"/>
                      <a:pt x="923" y="527"/>
                    </a:cubicBezTo>
                    <a:cubicBezTo>
                      <a:pt x="926" y="528"/>
                      <a:pt x="929" y="528"/>
                      <a:pt x="932" y="529"/>
                    </a:cubicBezTo>
                    <a:cubicBezTo>
                      <a:pt x="932" y="501"/>
                      <a:pt x="932" y="472"/>
                      <a:pt x="932" y="443"/>
                    </a:cubicBezTo>
                    <a:cubicBezTo>
                      <a:pt x="923" y="440"/>
                      <a:pt x="923" y="440"/>
                      <a:pt x="923" y="440"/>
                    </a:cubicBezTo>
                    <a:cubicBezTo>
                      <a:pt x="923" y="279"/>
                      <a:pt x="923" y="279"/>
                      <a:pt x="923" y="279"/>
                    </a:cubicBezTo>
                    <a:cubicBezTo>
                      <a:pt x="926" y="280"/>
                      <a:pt x="929" y="282"/>
                      <a:pt x="932" y="283"/>
                    </a:cubicBezTo>
                    <a:cubicBezTo>
                      <a:pt x="932" y="254"/>
                      <a:pt x="932" y="226"/>
                      <a:pt x="932" y="197"/>
                    </a:cubicBezTo>
                    <a:cubicBezTo>
                      <a:pt x="923" y="192"/>
                      <a:pt x="923" y="192"/>
                      <a:pt x="923" y="192"/>
                    </a:cubicBezTo>
                    <a:lnTo>
                      <a:pt x="923" y="23"/>
                    </a:lnTo>
                    <a:close/>
                    <a:moveTo>
                      <a:pt x="851" y="23"/>
                    </a:moveTo>
                    <a:cubicBezTo>
                      <a:pt x="887" y="0"/>
                      <a:pt x="887" y="0"/>
                      <a:pt x="887" y="0"/>
                    </a:cubicBezTo>
                    <a:cubicBezTo>
                      <a:pt x="923" y="23"/>
                      <a:pt x="923" y="23"/>
                      <a:pt x="923" y="23"/>
                    </a:cubicBezTo>
                    <a:cubicBezTo>
                      <a:pt x="923" y="192"/>
                      <a:pt x="923" y="192"/>
                      <a:pt x="923" y="192"/>
                    </a:cubicBezTo>
                    <a:cubicBezTo>
                      <a:pt x="913" y="188"/>
                      <a:pt x="913" y="188"/>
                      <a:pt x="913" y="188"/>
                    </a:cubicBezTo>
                    <a:cubicBezTo>
                      <a:pt x="913" y="217"/>
                      <a:pt x="913" y="246"/>
                      <a:pt x="913" y="275"/>
                    </a:cubicBezTo>
                    <a:cubicBezTo>
                      <a:pt x="916" y="276"/>
                      <a:pt x="919" y="277"/>
                      <a:pt x="923" y="279"/>
                    </a:cubicBezTo>
                    <a:cubicBezTo>
                      <a:pt x="923" y="440"/>
                      <a:pt x="923" y="440"/>
                      <a:pt x="923" y="440"/>
                    </a:cubicBezTo>
                    <a:cubicBezTo>
                      <a:pt x="913" y="438"/>
                      <a:pt x="913" y="438"/>
                      <a:pt x="913" y="438"/>
                    </a:cubicBezTo>
                    <a:cubicBezTo>
                      <a:pt x="913" y="467"/>
                      <a:pt x="913" y="496"/>
                      <a:pt x="913" y="525"/>
                    </a:cubicBezTo>
                    <a:cubicBezTo>
                      <a:pt x="916" y="525"/>
                      <a:pt x="919" y="526"/>
                      <a:pt x="923" y="527"/>
                    </a:cubicBezTo>
                    <a:cubicBezTo>
                      <a:pt x="923" y="688"/>
                      <a:pt x="923" y="688"/>
                      <a:pt x="923" y="688"/>
                    </a:cubicBezTo>
                    <a:cubicBezTo>
                      <a:pt x="919" y="688"/>
                      <a:pt x="916" y="688"/>
                      <a:pt x="913" y="687"/>
                    </a:cubicBezTo>
                    <a:cubicBezTo>
                      <a:pt x="913" y="716"/>
                      <a:pt x="913" y="745"/>
                      <a:pt x="913" y="774"/>
                    </a:cubicBezTo>
                    <a:cubicBezTo>
                      <a:pt x="916" y="775"/>
                      <a:pt x="919" y="775"/>
                      <a:pt x="923" y="775"/>
                    </a:cubicBezTo>
                    <a:cubicBezTo>
                      <a:pt x="923" y="829"/>
                      <a:pt x="923" y="829"/>
                      <a:pt x="923" y="829"/>
                    </a:cubicBezTo>
                    <a:cubicBezTo>
                      <a:pt x="851" y="829"/>
                      <a:pt x="851" y="829"/>
                      <a:pt x="851" y="829"/>
                    </a:cubicBezTo>
                    <a:cubicBezTo>
                      <a:pt x="851" y="775"/>
                      <a:pt x="851" y="775"/>
                      <a:pt x="851" y="775"/>
                    </a:cubicBezTo>
                    <a:cubicBezTo>
                      <a:pt x="854" y="775"/>
                      <a:pt x="857" y="775"/>
                      <a:pt x="860" y="774"/>
                    </a:cubicBezTo>
                    <a:cubicBezTo>
                      <a:pt x="860" y="745"/>
                      <a:pt x="860" y="716"/>
                      <a:pt x="860" y="687"/>
                    </a:cubicBezTo>
                    <a:cubicBezTo>
                      <a:pt x="857" y="688"/>
                      <a:pt x="854" y="688"/>
                      <a:pt x="851" y="688"/>
                    </a:cubicBezTo>
                    <a:cubicBezTo>
                      <a:pt x="851" y="527"/>
                      <a:pt x="851" y="527"/>
                      <a:pt x="851" y="527"/>
                    </a:cubicBezTo>
                    <a:cubicBezTo>
                      <a:pt x="854" y="526"/>
                      <a:pt x="857" y="525"/>
                      <a:pt x="860" y="525"/>
                    </a:cubicBezTo>
                    <a:cubicBezTo>
                      <a:pt x="860" y="496"/>
                      <a:pt x="860" y="467"/>
                      <a:pt x="860" y="438"/>
                    </a:cubicBezTo>
                    <a:cubicBezTo>
                      <a:pt x="851" y="440"/>
                      <a:pt x="851" y="440"/>
                      <a:pt x="851" y="440"/>
                    </a:cubicBezTo>
                    <a:cubicBezTo>
                      <a:pt x="851" y="403"/>
                      <a:pt x="851" y="403"/>
                      <a:pt x="851" y="403"/>
                    </a:cubicBezTo>
                    <a:cubicBezTo>
                      <a:pt x="854" y="402"/>
                      <a:pt x="857" y="401"/>
                      <a:pt x="860" y="400"/>
                    </a:cubicBezTo>
                    <a:cubicBezTo>
                      <a:pt x="860" y="371"/>
                      <a:pt x="860" y="342"/>
                      <a:pt x="860" y="313"/>
                    </a:cubicBezTo>
                    <a:cubicBezTo>
                      <a:pt x="857" y="314"/>
                      <a:pt x="854" y="315"/>
                      <a:pt x="851" y="316"/>
                    </a:cubicBezTo>
                    <a:lnTo>
                      <a:pt x="851" y="23"/>
                    </a:lnTo>
                    <a:close/>
                    <a:moveTo>
                      <a:pt x="808" y="50"/>
                    </a:moveTo>
                    <a:cubicBezTo>
                      <a:pt x="851" y="23"/>
                      <a:pt x="851" y="23"/>
                      <a:pt x="851" y="23"/>
                    </a:cubicBezTo>
                    <a:cubicBezTo>
                      <a:pt x="851" y="316"/>
                      <a:pt x="851" y="316"/>
                      <a:pt x="851" y="316"/>
                    </a:cubicBezTo>
                    <a:cubicBezTo>
                      <a:pt x="847" y="318"/>
                      <a:pt x="844" y="319"/>
                      <a:pt x="841" y="320"/>
                    </a:cubicBezTo>
                    <a:cubicBezTo>
                      <a:pt x="841" y="349"/>
                      <a:pt x="841" y="378"/>
                      <a:pt x="841" y="406"/>
                    </a:cubicBezTo>
                    <a:cubicBezTo>
                      <a:pt x="844" y="405"/>
                      <a:pt x="847" y="404"/>
                      <a:pt x="851" y="403"/>
                    </a:cubicBezTo>
                    <a:cubicBezTo>
                      <a:pt x="851" y="440"/>
                      <a:pt x="851" y="440"/>
                      <a:pt x="851" y="440"/>
                    </a:cubicBezTo>
                    <a:cubicBezTo>
                      <a:pt x="841" y="443"/>
                      <a:pt x="841" y="443"/>
                      <a:pt x="841" y="443"/>
                    </a:cubicBezTo>
                    <a:cubicBezTo>
                      <a:pt x="841" y="472"/>
                      <a:pt x="841" y="501"/>
                      <a:pt x="841" y="529"/>
                    </a:cubicBezTo>
                    <a:cubicBezTo>
                      <a:pt x="844" y="528"/>
                      <a:pt x="847" y="528"/>
                      <a:pt x="851" y="527"/>
                    </a:cubicBezTo>
                    <a:cubicBezTo>
                      <a:pt x="851" y="688"/>
                      <a:pt x="851" y="688"/>
                      <a:pt x="851" y="688"/>
                    </a:cubicBezTo>
                    <a:cubicBezTo>
                      <a:pt x="847" y="689"/>
                      <a:pt x="844" y="689"/>
                      <a:pt x="841" y="690"/>
                    </a:cubicBezTo>
                    <a:cubicBezTo>
                      <a:pt x="841" y="718"/>
                      <a:pt x="841" y="747"/>
                      <a:pt x="841" y="775"/>
                    </a:cubicBezTo>
                    <a:cubicBezTo>
                      <a:pt x="844" y="775"/>
                      <a:pt x="847" y="775"/>
                      <a:pt x="851" y="775"/>
                    </a:cubicBezTo>
                    <a:cubicBezTo>
                      <a:pt x="851" y="829"/>
                      <a:pt x="851" y="829"/>
                      <a:pt x="851" y="829"/>
                    </a:cubicBezTo>
                    <a:cubicBezTo>
                      <a:pt x="808" y="829"/>
                      <a:pt x="808" y="829"/>
                      <a:pt x="808" y="829"/>
                    </a:cubicBezTo>
                    <a:cubicBezTo>
                      <a:pt x="808" y="657"/>
                      <a:pt x="808" y="657"/>
                      <a:pt x="808" y="657"/>
                    </a:cubicBezTo>
                    <a:cubicBezTo>
                      <a:pt x="818" y="656"/>
                      <a:pt x="818" y="656"/>
                      <a:pt x="818" y="656"/>
                    </a:cubicBezTo>
                    <a:cubicBezTo>
                      <a:pt x="818" y="627"/>
                      <a:pt x="818" y="600"/>
                      <a:pt x="818" y="571"/>
                    </a:cubicBezTo>
                    <a:cubicBezTo>
                      <a:pt x="808" y="573"/>
                      <a:pt x="808" y="573"/>
                      <a:pt x="808" y="573"/>
                    </a:cubicBezTo>
                    <a:cubicBezTo>
                      <a:pt x="808" y="537"/>
                      <a:pt x="808" y="537"/>
                      <a:pt x="808" y="537"/>
                    </a:cubicBezTo>
                    <a:cubicBezTo>
                      <a:pt x="812" y="536"/>
                      <a:pt x="815" y="536"/>
                      <a:pt x="818" y="535"/>
                    </a:cubicBezTo>
                    <a:cubicBezTo>
                      <a:pt x="818" y="507"/>
                      <a:pt x="818" y="479"/>
                      <a:pt x="818" y="451"/>
                    </a:cubicBezTo>
                    <a:cubicBezTo>
                      <a:pt x="815" y="452"/>
                      <a:pt x="812" y="453"/>
                      <a:pt x="808" y="454"/>
                    </a:cubicBezTo>
                    <a:cubicBezTo>
                      <a:pt x="808" y="297"/>
                      <a:pt x="808" y="297"/>
                      <a:pt x="808" y="297"/>
                    </a:cubicBezTo>
                    <a:cubicBezTo>
                      <a:pt x="812" y="296"/>
                      <a:pt x="815" y="295"/>
                      <a:pt x="818" y="293"/>
                    </a:cubicBezTo>
                    <a:cubicBezTo>
                      <a:pt x="818" y="265"/>
                      <a:pt x="818" y="237"/>
                      <a:pt x="818" y="209"/>
                    </a:cubicBezTo>
                    <a:cubicBezTo>
                      <a:pt x="815" y="211"/>
                      <a:pt x="812" y="212"/>
                      <a:pt x="808" y="214"/>
                    </a:cubicBezTo>
                    <a:lnTo>
                      <a:pt x="808" y="50"/>
                    </a:lnTo>
                    <a:close/>
                    <a:moveTo>
                      <a:pt x="766" y="78"/>
                    </a:moveTo>
                    <a:cubicBezTo>
                      <a:pt x="808" y="50"/>
                      <a:pt x="808" y="50"/>
                      <a:pt x="808" y="50"/>
                    </a:cubicBezTo>
                    <a:cubicBezTo>
                      <a:pt x="808" y="214"/>
                      <a:pt x="808" y="214"/>
                      <a:pt x="808" y="214"/>
                    </a:cubicBezTo>
                    <a:cubicBezTo>
                      <a:pt x="805" y="216"/>
                      <a:pt x="802" y="217"/>
                      <a:pt x="799" y="219"/>
                    </a:cubicBezTo>
                    <a:cubicBezTo>
                      <a:pt x="799" y="246"/>
                      <a:pt x="799" y="274"/>
                      <a:pt x="799" y="302"/>
                    </a:cubicBezTo>
                    <a:cubicBezTo>
                      <a:pt x="802" y="300"/>
                      <a:pt x="805" y="299"/>
                      <a:pt x="808" y="297"/>
                    </a:cubicBezTo>
                    <a:cubicBezTo>
                      <a:pt x="808" y="454"/>
                      <a:pt x="808" y="454"/>
                      <a:pt x="808" y="454"/>
                    </a:cubicBezTo>
                    <a:cubicBezTo>
                      <a:pt x="805" y="455"/>
                      <a:pt x="802" y="456"/>
                      <a:pt x="799" y="457"/>
                    </a:cubicBezTo>
                    <a:cubicBezTo>
                      <a:pt x="799" y="484"/>
                      <a:pt x="799" y="512"/>
                      <a:pt x="799" y="539"/>
                    </a:cubicBezTo>
                    <a:cubicBezTo>
                      <a:pt x="802" y="539"/>
                      <a:pt x="805" y="538"/>
                      <a:pt x="808" y="537"/>
                    </a:cubicBezTo>
                    <a:cubicBezTo>
                      <a:pt x="808" y="573"/>
                      <a:pt x="808" y="573"/>
                      <a:pt x="808" y="573"/>
                    </a:cubicBezTo>
                    <a:cubicBezTo>
                      <a:pt x="799" y="575"/>
                      <a:pt x="799" y="575"/>
                      <a:pt x="799" y="575"/>
                    </a:cubicBezTo>
                    <a:cubicBezTo>
                      <a:pt x="799" y="603"/>
                      <a:pt x="799" y="631"/>
                      <a:pt x="799" y="658"/>
                    </a:cubicBezTo>
                    <a:cubicBezTo>
                      <a:pt x="808" y="657"/>
                      <a:pt x="808" y="657"/>
                      <a:pt x="808" y="657"/>
                    </a:cubicBezTo>
                    <a:cubicBezTo>
                      <a:pt x="808" y="829"/>
                      <a:pt x="808" y="829"/>
                      <a:pt x="808" y="829"/>
                    </a:cubicBezTo>
                    <a:cubicBezTo>
                      <a:pt x="766" y="829"/>
                      <a:pt x="766" y="829"/>
                      <a:pt x="766" y="829"/>
                    </a:cubicBezTo>
                    <a:cubicBezTo>
                      <a:pt x="766" y="779"/>
                      <a:pt x="766" y="779"/>
                      <a:pt x="766" y="779"/>
                    </a:cubicBezTo>
                    <a:cubicBezTo>
                      <a:pt x="769" y="778"/>
                      <a:pt x="772" y="778"/>
                      <a:pt x="776" y="778"/>
                    </a:cubicBezTo>
                    <a:cubicBezTo>
                      <a:pt x="776" y="751"/>
                      <a:pt x="776" y="724"/>
                      <a:pt x="776" y="697"/>
                    </a:cubicBezTo>
                    <a:cubicBezTo>
                      <a:pt x="772" y="697"/>
                      <a:pt x="769" y="698"/>
                      <a:pt x="766" y="698"/>
                    </a:cubicBezTo>
                    <a:cubicBezTo>
                      <a:pt x="766" y="316"/>
                      <a:pt x="766" y="316"/>
                      <a:pt x="766" y="316"/>
                    </a:cubicBezTo>
                    <a:cubicBezTo>
                      <a:pt x="769" y="315"/>
                      <a:pt x="772" y="313"/>
                      <a:pt x="776" y="312"/>
                    </a:cubicBezTo>
                    <a:cubicBezTo>
                      <a:pt x="776" y="285"/>
                      <a:pt x="776" y="258"/>
                      <a:pt x="776" y="231"/>
                    </a:cubicBezTo>
                    <a:cubicBezTo>
                      <a:pt x="766" y="235"/>
                      <a:pt x="766" y="235"/>
                      <a:pt x="766" y="235"/>
                    </a:cubicBezTo>
                    <a:cubicBezTo>
                      <a:pt x="766" y="200"/>
                      <a:pt x="766" y="200"/>
                      <a:pt x="766" y="200"/>
                    </a:cubicBezTo>
                    <a:cubicBezTo>
                      <a:pt x="776" y="195"/>
                      <a:pt x="776" y="195"/>
                      <a:pt x="776" y="195"/>
                    </a:cubicBezTo>
                    <a:cubicBezTo>
                      <a:pt x="776" y="168"/>
                      <a:pt x="776" y="141"/>
                      <a:pt x="776" y="114"/>
                    </a:cubicBezTo>
                    <a:cubicBezTo>
                      <a:pt x="772" y="116"/>
                      <a:pt x="769" y="118"/>
                      <a:pt x="766" y="120"/>
                    </a:cubicBezTo>
                    <a:lnTo>
                      <a:pt x="766" y="78"/>
                    </a:lnTo>
                    <a:close/>
                    <a:moveTo>
                      <a:pt x="724" y="105"/>
                    </a:moveTo>
                    <a:cubicBezTo>
                      <a:pt x="766" y="78"/>
                      <a:pt x="766" y="78"/>
                      <a:pt x="766" y="78"/>
                    </a:cubicBezTo>
                    <a:cubicBezTo>
                      <a:pt x="766" y="120"/>
                      <a:pt x="766" y="120"/>
                      <a:pt x="766" y="120"/>
                    </a:cubicBezTo>
                    <a:cubicBezTo>
                      <a:pt x="763" y="122"/>
                      <a:pt x="760" y="124"/>
                      <a:pt x="756" y="126"/>
                    </a:cubicBezTo>
                    <a:cubicBezTo>
                      <a:pt x="756" y="152"/>
                      <a:pt x="756" y="179"/>
                      <a:pt x="756" y="206"/>
                    </a:cubicBezTo>
                    <a:cubicBezTo>
                      <a:pt x="766" y="200"/>
                      <a:pt x="766" y="200"/>
                      <a:pt x="766" y="200"/>
                    </a:cubicBezTo>
                    <a:cubicBezTo>
                      <a:pt x="766" y="235"/>
                      <a:pt x="766" y="235"/>
                      <a:pt x="766" y="235"/>
                    </a:cubicBezTo>
                    <a:cubicBezTo>
                      <a:pt x="756" y="240"/>
                      <a:pt x="756" y="240"/>
                      <a:pt x="756" y="240"/>
                    </a:cubicBezTo>
                    <a:cubicBezTo>
                      <a:pt x="756" y="267"/>
                      <a:pt x="756" y="294"/>
                      <a:pt x="756" y="320"/>
                    </a:cubicBezTo>
                    <a:cubicBezTo>
                      <a:pt x="760" y="319"/>
                      <a:pt x="763" y="317"/>
                      <a:pt x="766" y="316"/>
                    </a:cubicBezTo>
                    <a:cubicBezTo>
                      <a:pt x="766" y="698"/>
                      <a:pt x="766" y="698"/>
                      <a:pt x="766" y="698"/>
                    </a:cubicBezTo>
                    <a:cubicBezTo>
                      <a:pt x="763" y="698"/>
                      <a:pt x="760" y="699"/>
                      <a:pt x="756" y="699"/>
                    </a:cubicBezTo>
                    <a:cubicBezTo>
                      <a:pt x="756" y="726"/>
                      <a:pt x="756" y="752"/>
                      <a:pt x="756" y="779"/>
                    </a:cubicBezTo>
                    <a:cubicBezTo>
                      <a:pt x="760" y="779"/>
                      <a:pt x="763" y="779"/>
                      <a:pt x="766" y="779"/>
                    </a:cubicBezTo>
                    <a:cubicBezTo>
                      <a:pt x="766" y="829"/>
                      <a:pt x="766" y="829"/>
                      <a:pt x="766" y="829"/>
                    </a:cubicBezTo>
                    <a:cubicBezTo>
                      <a:pt x="724" y="829"/>
                      <a:pt x="724" y="829"/>
                      <a:pt x="724" y="829"/>
                    </a:cubicBezTo>
                    <a:cubicBezTo>
                      <a:pt x="724" y="669"/>
                      <a:pt x="724" y="669"/>
                      <a:pt x="724" y="669"/>
                    </a:cubicBezTo>
                    <a:cubicBezTo>
                      <a:pt x="733" y="668"/>
                      <a:pt x="733" y="668"/>
                      <a:pt x="733" y="668"/>
                    </a:cubicBezTo>
                    <a:cubicBezTo>
                      <a:pt x="733" y="641"/>
                      <a:pt x="733" y="615"/>
                      <a:pt x="733" y="589"/>
                    </a:cubicBezTo>
                    <a:cubicBezTo>
                      <a:pt x="730" y="590"/>
                      <a:pt x="727" y="591"/>
                      <a:pt x="724" y="591"/>
                    </a:cubicBezTo>
                    <a:cubicBezTo>
                      <a:pt x="724" y="446"/>
                      <a:pt x="724" y="446"/>
                      <a:pt x="724" y="446"/>
                    </a:cubicBezTo>
                    <a:cubicBezTo>
                      <a:pt x="727" y="445"/>
                      <a:pt x="730" y="444"/>
                      <a:pt x="733" y="443"/>
                    </a:cubicBezTo>
                    <a:cubicBezTo>
                      <a:pt x="733" y="417"/>
                      <a:pt x="733" y="391"/>
                      <a:pt x="733" y="365"/>
                    </a:cubicBezTo>
                    <a:cubicBezTo>
                      <a:pt x="730" y="366"/>
                      <a:pt x="727" y="367"/>
                      <a:pt x="724" y="368"/>
                    </a:cubicBezTo>
                    <a:lnTo>
                      <a:pt x="724" y="105"/>
                    </a:lnTo>
                    <a:close/>
                    <a:moveTo>
                      <a:pt x="681" y="132"/>
                    </a:moveTo>
                    <a:cubicBezTo>
                      <a:pt x="724" y="105"/>
                      <a:pt x="724" y="105"/>
                      <a:pt x="724" y="105"/>
                    </a:cubicBezTo>
                    <a:cubicBezTo>
                      <a:pt x="724" y="368"/>
                      <a:pt x="724" y="368"/>
                      <a:pt x="724" y="368"/>
                    </a:cubicBezTo>
                    <a:cubicBezTo>
                      <a:pt x="720" y="370"/>
                      <a:pt x="717" y="371"/>
                      <a:pt x="714" y="372"/>
                    </a:cubicBezTo>
                    <a:cubicBezTo>
                      <a:pt x="714" y="398"/>
                      <a:pt x="714" y="424"/>
                      <a:pt x="714" y="449"/>
                    </a:cubicBezTo>
                    <a:cubicBezTo>
                      <a:pt x="717" y="448"/>
                      <a:pt x="720" y="447"/>
                      <a:pt x="724" y="446"/>
                    </a:cubicBezTo>
                    <a:cubicBezTo>
                      <a:pt x="724" y="591"/>
                      <a:pt x="724" y="591"/>
                      <a:pt x="724" y="591"/>
                    </a:cubicBezTo>
                    <a:cubicBezTo>
                      <a:pt x="720" y="592"/>
                      <a:pt x="717" y="593"/>
                      <a:pt x="714" y="593"/>
                    </a:cubicBezTo>
                    <a:cubicBezTo>
                      <a:pt x="714" y="619"/>
                      <a:pt x="714" y="645"/>
                      <a:pt x="714" y="670"/>
                    </a:cubicBezTo>
                    <a:cubicBezTo>
                      <a:pt x="724" y="669"/>
                      <a:pt x="724" y="669"/>
                      <a:pt x="724" y="669"/>
                    </a:cubicBezTo>
                    <a:cubicBezTo>
                      <a:pt x="724" y="829"/>
                      <a:pt x="724" y="829"/>
                      <a:pt x="724" y="829"/>
                    </a:cubicBezTo>
                    <a:cubicBezTo>
                      <a:pt x="681" y="829"/>
                      <a:pt x="681" y="829"/>
                      <a:pt x="681" y="829"/>
                    </a:cubicBezTo>
                    <a:cubicBezTo>
                      <a:pt x="681" y="782"/>
                      <a:pt x="681" y="782"/>
                      <a:pt x="681" y="782"/>
                    </a:cubicBezTo>
                    <a:cubicBezTo>
                      <a:pt x="685" y="782"/>
                      <a:pt x="688" y="782"/>
                      <a:pt x="691" y="782"/>
                    </a:cubicBezTo>
                    <a:cubicBezTo>
                      <a:pt x="691" y="757"/>
                      <a:pt x="691" y="732"/>
                      <a:pt x="691" y="706"/>
                    </a:cubicBezTo>
                    <a:cubicBezTo>
                      <a:pt x="688" y="707"/>
                      <a:pt x="685" y="707"/>
                      <a:pt x="681" y="707"/>
                    </a:cubicBezTo>
                    <a:cubicBezTo>
                      <a:pt x="681" y="675"/>
                      <a:pt x="681" y="675"/>
                      <a:pt x="681" y="675"/>
                    </a:cubicBezTo>
                    <a:cubicBezTo>
                      <a:pt x="691" y="674"/>
                      <a:pt x="691" y="674"/>
                      <a:pt x="691" y="674"/>
                    </a:cubicBezTo>
                    <a:cubicBezTo>
                      <a:pt x="691" y="649"/>
                      <a:pt x="691" y="623"/>
                      <a:pt x="691" y="598"/>
                    </a:cubicBezTo>
                    <a:cubicBezTo>
                      <a:pt x="688" y="599"/>
                      <a:pt x="685" y="600"/>
                      <a:pt x="681" y="600"/>
                    </a:cubicBezTo>
                    <a:cubicBezTo>
                      <a:pt x="681" y="568"/>
                      <a:pt x="681" y="568"/>
                      <a:pt x="681" y="568"/>
                    </a:cubicBezTo>
                    <a:cubicBezTo>
                      <a:pt x="685" y="567"/>
                      <a:pt x="688" y="566"/>
                      <a:pt x="691" y="565"/>
                    </a:cubicBezTo>
                    <a:cubicBezTo>
                      <a:pt x="691" y="540"/>
                      <a:pt x="691" y="515"/>
                      <a:pt x="691" y="490"/>
                    </a:cubicBezTo>
                    <a:cubicBezTo>
                      <a:pt x="688" y="491"/>
                      <a:pt x="685" y="492"/>
                      <a:pt x="681" y="493"/>
                    </a:cubicBezTo>
                    <a:cubicBezTo>
                      <a:pt x="681" y="460"/>
                      <a:pt x="681" y="460"/>
                      <a:pt x="681" y="460"/>
                    </a:cubicBezTo>
                    <a:cubicBezTo>
                      <a:pt x="691" y="457"/>
                      <a:pt x="691" y="457"/>
                      <a:pt x="691" y="457"/>
                    </a:cubicBezTo>
                    <a:cubicBezTo>
                      <a:pt x="691" y="432"/>
                      <a:pt x="691" y="407"/>
                      <a:pt x="691" y="382"/>
                    </a:cubicBezTo>
                    <a:cubicBezTo>
                      <a:pt x="688" y="383"/>
                      <a:pt x="685" y="384"/>
                      <a:pt x="681" y="386"/>
                    </a:cubicBezTo>
                    <a:cubicBezTo>
                      <a:pt x="681" y="353"/>
                      <a:pt x="681" y="353"/>
                      <a:pt x="681" y="353"/>
                    </a:cubicBezTo>
                    <a:cubicBezTo>
                      <a:pt x="691" y="349"/>
                      <a:pt x="691" y="349"/>
                      <a:pt x="691" y="349"/>
                    </a:cubicBezTo>
                    <a:cubicBezTo>
                      <a:pt x="691" y="324"/>
                      <a:pt x="691" y="299"/>
                      <a:pt x="691" y="274"/>
                    </a:cubicBezTo>
                    <a:cubicBezTo>
                      <a:pt x="681" y="279"/>
                      <a:pt x="681" y="279"/>
                      <a:pt x="681" y="279"/>
                    </a:cubicBezTo>
                    <a:cubicBezTo>
                      <a:pt x="681" y="246"/>
                      <a:pt x="681" y="246"/>
                      <a:pt x="681" y="246"/>
                    </a:cubicBezTo>
                    <a:cubicBezTo>
                      <a:pt x="685" y="244"/>
                      <a:pt x="688" y="243"/>
                      <a:pt x="691" y="241"/>
                    </a:cubicBezTo>
                    <a:cubicBezTo>
                      <a:pt x="691" y="216"/>
                      <a:pt x="691" y="191"/>
                      <a:pt x="691" y="165"/>
                    </a:cubicBezTo>
                    <a:cubicBezTo>
                      <a:pt x="681" y="171"/>
                      <a:pt x="681" y="171"/>
                      <a:pt x="681" y="171"/>
                    </a:cubicBezTo>
                    <a:lnTo>
                      <a:pt x="681" y="132"/>
                    </a:lnTo>
                    <a:close/>
                    <a:moveTo>
                      <a:pt x="529" y="230"/>
                    </a:moveTo>
                    <a:cubicBezTo>
                      <a:pt x="556" y="213"/>
                      <a:pt x="556" y="213"/>
                      <a:pt x="556" y="213"/>
                    </a:cubicBezTo>
                    <a:cubicBezTo>
                      <a:pt x="645" y="257"/>
                      <a:pt x="645" y="257"/>
                      <a:pt x="645" y="257"/>
                    </a:cubicBezTo>
                    <a:cubicBezTo>
                      <a:pt x="645" y="155"/>
                      <a:pt x="645" y="155"/>
                      <a:pt x="645" y="155"/>
                    </a:cubicBezTo>
                    <a:cubicBezTo>
                      <a:pt x="681" y="132"/>
                      <a:pt x="681" y="132"/>
                      <a:pt x="681" y="132"/>
                    </a:cubicBezTo>
                    <a:cubicBezTo>
                      <a:pt x="681" y="171"/>
                      <a:pt x="681" y="171"/>
                      <a:pt x="681" y="171"/>
                    </a:cubicBezTo>
                    <a:cubicBezTo>
                      <a:pt x="672" y="177"/>
                      <a:pt x="672" y="177"/>
                      <a:pt x="672" y="177"/>
                    </a:cubicBezTo>
                    <a:cubicBezTo>
                      <a:pt x="672" y="202"/>
                      <a:pt x="672" y="227"/>
                      <a:pt x="672" y="251"/>
                    </a:cubicBezTo>
                    <a:cubicBezTo>
                      <a:pt x="675" y="249"/>
                      <a:pt x="678" y="248"/>
                      <a:pt x="681" y="246"/>
                    </a:cubicBezTo>
                    <a:cubicBezTo>
                      <a:pt x="681" y="279"/>
                      <a:pt x="681" y="279"/>
                      <a:pt x="681" y="279"/>
                    </a:cubicBezTo>
                    <a:cubicBezTo>
                      <a:pt x="672" y="283"/>
                      <a:pt x="672" y="283"/>
                      <a:pt x="672" y="283"/>
                    </a:cubicBezTo>
                    <a:cubicBezTo>
                      <a:pt x="672" y="308"/>
                      <a:pt x="672" y="333"/>
                      <a:pt x="672" y="357"/>
                    </a:cubicBezTo>
                    <a:cubicBezTo>
                      <a:pt x="681" y="353"/>
                      <a:pt x="681" y="353"/>
                      <a:pt x="681" y="353"/>
                    </a:cubicBezTo>
                    <a:cubicBezTo>
                      <a:pt x="681" y="386"/>
                      <a:pt x="681" y="386"/>
                      <a:pt x="681" y="386"/>
                    </a:cubicBezTo>
                    <a:cubicBezTo>
                      <a:pt x="678" y="387"/>
                      <a:pt x="675" y="388"/>
                      <a:pt x="672" y="390"/>
                    </a:cubicBezTo>
                    <a:cubicBezTo>
                      <a:pt x="672" y="414"/>
                      <a:pt x="672" y="439"/>
                      <a:pt x="672" y="464"/>
                    </a:cubicBezTo>
                    <a:cubicBezTo>
                      <a:pt x="681" y="460"/>
                      <a:pt x="681" y="460"/>
                      <a:pt x="681" y="460"/>
                    </a:cubicBezTo>
                    <a:cubicBezTo>
                      <a:pt x="681" y="493"/>
                      <a:pt x="681" y="493"/>
                      <a:pt x="681" y="493"/>
                    </a:cubicBezTo>
                    <a:cubicBezTo>
                      <a:pt x="678" y="494"/>
                      <a:pt x="675" y="495"/>
                      <a:pt x="672" y="496"/>
                    </a:cubicBezTo>
                    <a:cubicBezTo>
                      <a:pt x="672" y="521"/>
                      <a:pt x="672" y="545"/>
                      <a:pt x="672" y="570"/>
                    </a:cubicBezTo>
                    <a:cubicBezTo>
                      <a:pt x="675" y="569"/>
                      <a:pt x="678" y="569"/>
                      <a:pt x="681" y="568"/>
                    </a:cubicBezTo>
                    <a:cubicBezTo>
                      <a:pt x="681" y="600"/>
                      <a:pt x="681" y="600"/>
                      <a:pt x="681" y="600"/>
                    </a:cubicBezTo>
                    <a:cubicBezTo>
                      <a:pt x="678" y="601"/>
                      <a:pt x="675" y="602"/>
                      <a:pt x="672" y="602"/>
                    </a:cubicBezTo>
                    <a:cubicBezTo>
                      <a:pt x="672" y="627"/>
                      <a:pt x="672" y="652"/>
                      <a:pt x="672" y="676"/>
                    </a:cubicBezTo>
                    <a:cubicBezTo>
                      <a:pt x="681" y="675"/>
                      <a:pt x="681" y="675"/>
                      <a:pt x="681" y="675"/>
                    </a:cubicBezTo>
                    <a:cubicBezTo>
                      <a:pt x="681" y="707"/>
                      <a:pt x="681" y="707"/>
                      <a:pt x="681" y="707"/>
                    </a:cubicBezTo>
                    <a:cubicBezTo>
                      <a:pt x="678" y="708"/>
                      <a:pt x="675" y="708"/>
                      <a:pt x="672" y="709"/>
                    </a:cubicBezTo>
                    <a:cubicBezTo>
                      <a:pt x="672" y="733"/>
                      <a:pt x="672" y="758"/>
                      <a:pt x="672" y="783"/>
                    </a:cubicBezTo>
                    <a:cubicBezTo>
                      <a:pt x="675" y="782"/>
                      <a:pt x="678" y="782"/>
                      <a:pt x="681" y="782"/>
                    </a:cubicBezTo>
                    <a:cubicBezTo>
                      <a:pt x="681" y="829"/>
                      <a:pt x="681" y="829"/>
                      <a:pt x="681" y="829"/>
                    </a:cubicBezTo>
                    <a:cubicBezTo>
                      <a:pt x="529" y="829"/>
                      <a:pt x="529" y="829"/>
                      <a:pt x="529" y="829"/>
                    </a:cubicBezTo>
                    <a:cubicBezTo>
                      <a:pt x="529" y="789"/>
                      <a:pt x="529" y="789"/>
                      <a:pt x="529" y="789"/>
                    </a:cubicBezTo>
                    <a:cubicBezTo>
                      <a:pt x="531" y="789"/>
                      <a:pt x="534" y="789"/>
                      <a:pt x="536" y="788"/>
                    </a:cubicBezTo>
                    <a:cubicBezTo>
                      <a:pt x="536" y="767"/>
                      <a:pt x="536" y="745"/>
                      <a:pt x="536" y="724"/>
                    </a:cubicBezTo>
                    <a:cubicBezTo>
                      <a:pt x="534" y="724"/>
                      <a:pt x="531" y="724"/>
                      <a:pt x="529" y="725"/>
                    </a:cubicBezTo>
                    <a:cubicBezTo>
                      <a:pt x="529" y="697"/>
                      <a:pt x="529" y="697"/>
                      <a:pt x="529" y="697"/>
                    </a:cubicBezTo>
                    <a:cubicBezTo>
                      <a:pt x="536" y="696"/>
                      <a:pt x="536" y="696"/>
                      <a:pt x="536" y="696"/>
                    </a:cubicBezTo>
                    <a:cubicBezTo>
                      <a:pt x="536" y="674"/>
                      <a:pt x="536" y="652"/>
                      <a:pt x="536" y="631"/>
                    </a:cubicBezTo>
                    <a:cubicBezTo>
                      <a:pt x="529" y="632"/>
                      <a:pt x="529" y="632"/>
                      <a:pt x="529" y="632"/>
                    </a:cubicBezTo>
                    <a:cubicBezTo>
                      <a:pt x="529" y="604"/>
                      <a:pt x="529" y="604"/>
                      <a:pt x="529" y="604"/>
                    </a:cubicBezTo>
                    <a:cubicBezTo>
                      <a:pt x="531" y="604"/>
                      <a:pt x="534" y="603"/>
                      <a:pt x="536" y="603"/>
                    </a:cubicBezTo>
                    <a:cubicBezTo>
                      <a:pt x="536" y="581"/>
                      <a:pt x="536" y="560"/>
                      <a:pt x="536" y="538"/>
                    </a:cubicBezTo>
                    <a:cubicBezTo>
                      <a:pt x="529" y="540"/>
                      <a:pt x="529" y="540"/>
                      <a:pt x="529" y="540"/>
                    </a:cubicBezTo>
                    <a:cubicBezTo>
                      <a:pt x="529" y="512"/>
                      <a:pt x="529" y="512"/>
                      <a:pt x="529" y="512"/>
                    </a:cubicBezTo>
                    <a:cubicBezTo>
                      <a:pt x="531" y="511"/>
                      <a:pt x="534" y="511"/>
                      <a:pt x="536" y="510"/>
                    </a:cubicBezTo>
                    <a:cubicBezTo>
                      <a:pt x="536" y="488"/>
                      <a:pt x="536" y="467"/>
                      <a:pt x="536" y="445"/>
                    </a:cubicBezTo>
                    <a:cubicBezTo>
                      <a:pt x="534" y="446"/>
                      <a:pt x="531" y="447"/>
                      <a:pt x="529" y="448"/>
                    </a:cubicBezTo>
                    <a:cubicBezTo>
                      <a:pt x="529" y="420"/>
                      <a:pt x="529" y="420"/>
                      <a:pt x="529" y="420"/>
                    </a:cubicBezTo>
                    <a:cubicBezTo>
                      <a:pt x="531" y="419"/>
                      <a:pt x="534" y="418"/>
                      <a:pt x="536" y="417"/>
                    </a:cubicBezTo>
                    <a:cubicBezTo>
                      <a:pt x="536" y="395"/>
                      <a:pt x="536" y="374"/>
                      <a:pt x="536" y="352"/>
                    </a:cubicBezTo>
                    <a:cubicBezTo>
                      <a:pt x="529" y="356"/>
                      <a:pt x="529" y="356"/>
                      <a:pt x="529" y="356"/>
                    </a:cubicBezTo>
                    <a:cubicBezTo>
                      <a:pt x="529" y="328"/>
                      <a:pt x="529" y="328"/>
                      <a:pt x="529" y="328"/>
                    </a:cubicBezTo>
                    <a:cubicBezTo>
                      <a:pt x="531" y="327"/>
                      <a:pt x="534" y="325"/>
                      <a:pt x="536" y="324"/>
                    </a:cubicBezTo>
                    <a:cubicBezTo>
                      <a:pt x="536" y="302"/>
                      <a:pt x="536" y="281"/>
                      <a:pt x="536" y="259"/>
                    </a:cubicBezTo>
                    <a:cubicBezTo>
                      <a:pt x="534" y="261"/>
                      <a:pt x="531" y="262"/>
                      <a:pt x="529" y="264"/>
                    </a:cubicBezTo>
                    <a:lnTo>
                      <a:pt x="529" y="230"/>
                    </a:lnTo>
                    <a:close/>
                    <a:moveTo>
                      <a:pt x="498" y="250"/>
                    </a:moveTo>
                    <a:cubicBezTo>
                      <a:pt x="529" y="230"/>
                      <a:pt x="529" y="230"/>
                      <a:pt x="529" y="230"/>
                    </a:cubicBezTo>
                    <a:cubicBezTo>
                      <a:pt x="529" y="264"/>
                      <a:pt x="529" y="264"/>
                      <a:pt x="529" y="264"/>
                    </a:cubicBezTo>
                    <a:cubicBezTo>
                      <a:pt x="527" y="265"/>
                      <a:pt x="524" y="267"/>
                      <a:pt x="522" y="268"/>
                    </a:cubicBezTo>
                    <a:cubicBezTo>
                      <a:pt x="522" y="289"/>
                      <a:pt x="522" y="310"/>
                      <a:pt x="522" y="332"/>
                    </a:cubicBezTo>
                    <a:cubicBezTo>
                      <a:pt x="524" y="330"/>
                      <a:pt x="527" y="329"/>
                      <a:pt x="529" y="328"/>
                    </a:cubicBezTo>
                    <a:cubicBezTo>
                      <a:pt x="529" y="356"/>
                      <a:pt x="529" y="356"/>
                      <a:pt x="529" y="356"/>
                    </a:cubicBezTo>
                    <a:cubicBezTo>
                      <a:pt x="522" y="359"/>
                      <a:pt x="522" y="359"/>
                      <a:pt x="522" y="359"/>
                    </a:cubicBezTo>
                    <a:cubicBezTo>
                      <a:pt x="522" y="381"/>
                      <a:pt x="522" y="402"/>
                      <a:pt x="522" y="423"/>
                    </a:cubicBezTo>
                    <a:cubicBezTo>
                      <a:pt x="524" y="422"/>
                      <a:pt x="527" y="421"/>
                      <a:pt x="529" y="420"/>
                    </a:cubicBezTo>
                    <a:cubicBezTo>
                      <a:pt x="529" y="448"/>
                      <a:pt x="529" y="448"/>
                      <a:pt x="529" y="448"/>
                    </a:cubicBezTo>
                    <a:cubicBezTo>
                      <a:pt x="527" y="449"/>
                      <a:pt x="524" y="450"/>
                      <a:pt x="522" y="451"/>
                    </a:cubicBezTo>
                    <a:cubicBezTo>
                      <a:pt x="522" y="472"/>
                      <a:pt x="522" y="493"/>
                      <a:pt x="522" y="515"/>
                    </a:cubicBezTo>
                    <a:cubicBezTo>
                      <a:pt x="524" y="514"/>
                      <a:pt x="527" y="513"/>
                      <a:pt x="529" y="512"/>
                    </a:cubicBezTo>
                    <a:cubicBezTo>
                      <a:pt x="529" y="540"/>
                      <a:pt x="529" y="540"/>
                      <a:pt x="529" y="540"/>
                    </a:cubicBezTo>
                    <a:cubicBezTo>
                      <a:pt x="522" y="542"/>
                      <a:pt x="522" y="542"/>
                      <a:pt x="522" y="542"/>
                    </a:cubicBezTo>
                    <a:cubicBezTo>
                      <a:pt x="522" y="564"/>
                      <a:pt x="522" y="585"/>
                      <a:pt x="522" y="606"/>
                    </a:cubicBezTo>
                    <a:cubicBezTo>
                      <a:pt x="524" y="606"/>
                      <a:pt x="527" y="605"/>
                      <a:pt x="529" y="604"/>
                    </a:cubicBezTo>
                    <a:cubicBezTo>
                      <a:pt x="529" y="632"/>
                      <a:pt x="529" y="632"/>
                      <a:pt x="529" y="632"/>
                    </a:cubicBezTo>
                    <a:cubicBezTo>
                      <a:pt x="522" y="634"/>
                      <a:pt x="522" y="634"/>
                      <a:pt x="522" y="634"/>
                    </a:cubicBezTo>
                    <a:cubicBezTo>
                      <a:pt x="522" y="655"/>
                      <a:pt x="522" y="676"/>
                      <a:pt x="522" y="698"/>
                    </a:cubicBezTo>
                    <a:cubicBezTo>
                      <a:pt x="529" y="697"/>
                      <a:pt x="529" y="697"/>
                      <a:pt x="529" y="697"/>
                    </a:cubicBezTo>
                    <a:cubicBezTo>
                      <a:pt x="529" y="725"/>
                      <a:pt x="529" y="725"/>
                      <a:pt x="529" y="725"/>
                    </a:cubicBezTo>
                    <a:cubicBezTo>
                      <a:pt x="527" y="725"/>
                      <a:pt x="524" y="725"/>
                      <a:pt x="522" y="725"/>
                    </a:cubicBezTo>
                    <a:cubicBezTo>
                      <a:pt x="522" y="747"/>
                      <a:pt x="522" y="768"/>
                      <a:pt x="522" y="789"/>
                    </a:cubicBezTo>
                    <a:cubicBezTo>
                      <a:pt x="524" y="789"/>
                      <a:pt x="527" y="789"/>
                      <a:pt x="529" y="789"/>
                    </a:cubicBezTo>
                    <a:cubicBezTo>
                      <a:pt x="529" y="829"/>
                      <a:pt x="529" y="829"/>
                      <a:pt x="529" y="829"/>
                    </a:cubicBezTo>
                    <a:cubicBezTo>
                      <a:pt x="498" y="829"/>
                      <a:pt x="498" y="829"/>
                      <a:pt x="498" y="829"/>
                    </a:cubicBezTo>
                    <a:cubicBezTo>
                      <a:pt x="498" y="790"/>
                      <a:pt x="498" y="790"/>
                      <a:pt x="498" y="790"/>
                    </a:cubicBezTo>
                    <a:cubicBezTo>
                      <a:pt x="500" y="790"/>
                      <a:pt x="502" y="790"/>
                      <a:pt x="505" y="790"/>
                    </a:cubicBezTo>
                    <a:cubicBezTo>
                      <a:pt x="505" y="769"/>
                      <a:pt x="505" y="748"/>
                      <a:pt x="505" y="727"/>
                    </a:cubicBezTo>
                    <a:cubicBezTo>
                      <a:pt x="502" y="728"/>
                      <a:pt x="500" y="728"/>
                      <a:pt x="498" y="728"/>
                    </a:cubicBezTo>
                    <a:cubicBezTo>
                      <a:pt x="498" y="701"/>
                      <a:pt x="498" y="701"/>
                      <a:pt x="498" y="701"/>
                    </a:cubicBezTo>
                    <a:cubicBezTo>
                      <a:pt x="505" y="700"/>
                      <a:pt x="505" y="700"/>
                      <a:pt x="505" y="700"/>
                    </a:cubicBezTo>
                    <a:cubicBezTo>
                      <a:pt x="505" y="679"/>
                      <a:pt x="505" y="658"/>
                      <a:pt x="505" y="638"/>
                    </a:cubicBezTo>
                    <a:cubicBezTo>
                      <a:pt x="498" y="639"/>
                      <a:pt x="498" y="639"/>
                      <a:pt x="498" y="639"/>
                    </a:cubicBezTo>
                    <a:cubicBezTo>
                      <a:pt x="498" y="612"/>
                      <a:pt x="498" y="612"/>
                      <a:pt x="498" y="612"/>
                    </a:cubicBezTo>
                    <a:cubicBezTo>
                      <a:pt x="500" y="611"/>
                      <a:pt x="502" y="611"/>
                      <a:pt x="505" y="610"/>
                    </a:cubicBezTo>
                    <a:cubicBezTo>
                      <a:pt x="505" y="589"/>
                      <a:pt x="505" y="569"/>
                      <a:pt x="505" y="548"/>
                    </a:cubicBezTo>
                    <a:cubicBezTo>
                      <a:pt x="502" y="549"/>
                      <a:pt x="500" y="549"/>
                      <a:pt x="498" y="550"/>
                    </a:cubicBezTo>
                    <a:cubicBezTo>
                      <a:pt x="498" y="434"/>
                      <a:pt x="498" y="434"/>
                      <a:pt x="498" y="434"/>
                    </a:cubicBezTo>
                    <a:cubicBezTo>
                      <a:pt x="500" y="433"/>
                      <a:pt x="502" y="432"/>
                      <a:pt x="505" y="431"/>
                    </a:cubicBezTo>
                    <a:cubicBezTo>
                      <a:pt x="505" y="410"/>
                      <a:pt x="505" y="389"/>
                      <a:pt x="505" y="368"/>
                    </a:cubicBezTo>
                    <a:cubicBezTo>
                      <a:pt x="502" y="369"/>
                      <a:pt x="500" y="371"/>
                      <a:pt x="498" y="372"/>
                    </a:cubicBezTo>
                    <a:lnTo>
                      <a:pt x="498" y="250"/>
                    </a:lnTo>
                    <a:close/>
                    <a:moveTo>
                      <a:pt x="466" y="270"/>
                    </a:moveTo>
                    <a:cubicBezTo>
                      <a:pt x="498" y="250"/>
                      <a:pt x="498" y="250"/>
                      <a:pt x="498" y="250"/>
                    </a:cubicBezTo>
                    <a:cubicBezTo>
                      <a:pt x="498" y="372"/>
                      <a:pt x="498" y="372"/>
                      <a:pt x="498" y="372"/>
                    </a:cubicBezTo>
                    <a:cubicBezTo>
                      <a:pt x="495" y="373"/>
                      <a:pt x="493" y="374"/>
                      <a:pt x="490" y="375"/>
                    </a:cubicBezTo>
                    <a:cubicBezTo>
                      <a:pt x="490" y="396"/>
                      <a:pt x="490" y="416"/>
                      <a:pt x="490" y="437"/>
                    </a:cubicBezTo>
                    <a:cubicBezTo>
                      <a:pt x="493" y="436"/>
                      <a:pt x="495" y="435"/>
                      <a:pt x="498" y="434"/>
                    </a:cubicBezTo>
                    <a:cubicBezTo>
                      <a:pt x="498" y="550"/>
                      <a:pt x="498" y="550"/>
                      <a:pt x="498" y="550"/>
                    </a:cubicBezTo>
                    <a:cubicBezTo>
                      <a:pt x="495" y="551"/>
                      <a:pt x="493" y="551"/>
                      <a:pt x="490" y="552"/>
                    </a:cubicBezTo>
                    <a:cubicBezTo>
                      <a:pt x="490" y="573"/>
                      <a:pt x="490" y="593"/>
                      <a:pt x="490" y="614"/>
                    </a:cubicBezTo>
                    <a:cubicBezTo>
                      <a:pt x="493" y="613"/>
                      <a:pt x="495" y="613"/>
                      <a:pt x="498" y="612"/>
                    </a:cubicBezTo>
                    <a:cubicBezTo>
                      <a:pt x="498" y="639"/>
                      <a:pt x="498" y="639"/>
                      <a:pt x="498" y="639"/>
                    </a:cubicBezTo>
                    <a:cubicBezTo>
                      <a:pt x="490" y="641"/>
                      <a:pt x="490" y="641"/>
                      <a:pt x="490" y="641"/>
                    </a:cubicBezTo>
                    <a:cubicBezTo>
                      <a:pt x="490" y="661"/>
                      <a:pt x="490" y="682"/>
                      <a:pt x="490" y="702"/>
                    </a:cubicBezTo>
                    <a:cubicBezTo>
                      <a:pt x="498" y="701"/>
                      <a:pt x="498" y="701"/>
                      <a:pt x="498" y="701"/>
                    </a:cubicBezTo>
                    <a:cubicBezTo>
                      <a:pt x="498" y="728"/>
                      <a:pt x="498" y="728"/>
                      <a:pt x="498" y="728"/>
                    </a:cubicBezTo>
                    <a:cubicBezTo>
                      <a:pt x="495" y="728"/>
                      <a:pt x="493" y="729"/>
                      <a:pt x="490" y="729"/>
                    </a:cubicBezTo>
                    <a:cubicBezTo>
                      <a:pt x="490" y="749"/>
                      <a:pt x="490" y="770"/>
                      <a:pt x="490" y="790"/>
                    </a:cubicBezTo>
                    <a:cubicBezTo>
                      <a:pt x="493" y="790"/>
                      <a:pt x="495" y="790"/>
                      <a:pt x="498" y="790"/>
                    </a:cubicBezTo>
                    <a:cubicBezTo>
                      <a:pt x="498" y="829"/>
                      <a:pt x="498" y="829"/>
                      <a:pt x="498" y="829"/>
                    </a:cubicBezTo>
                    <a:cubicBezTo>
                      <a:pt x="466" y="829"/>
                      <a:pt x="466" y="829"/>
                      <a:pt x="466" y="829"/>
                    </a:cubicBezTo>
                    <a:cubicBezTo>
                      <a:pt x="466" y="620"/>
                      <a:pt x="466" y="620"/>
                      <a:pt x="466" y="620"/>
                    </a:cubicBezTo>
                    <a:cubicBezTo>
                      <a:pt x="468" y="619"/>
                      <a:pt x="471" y="619"/>
                      <a:pt x="473" y="618"/>
                    </a:cubicBezTo>
                    <a:cubicBezTo>
                      <a:pt x="473" y="598"/>
                      <a:pt x="473" y="578"/>
                      <a:pt x="473" y="558"/>
                    </a:cubicBezTo>
                    <a:cubicBezTo>
                      <a:pt x="466" y="560"/>
                      <a:pt x="466" y="560"/>
                      <a:pt x="466" y="560"/>
                    </a:cubicBezTo>
                    <a:cubicBezTo>
                      <a:pt x="466" y="534"/>
                      <a:pt x="466" y="534"/>
                      <a:pt x="466" y="534"/>
                    </a:cubicBezTo>
                    <a:cubicBezTo>
                      <a:pt x="468" y="533"/>
                      <a:pt x="471" y="532"/>
                      <a:pt x="473" y="531"/>
                    </a:cubicBezTo>
                    <a:cubicBezTo>
                      <a:pt x="473" y="511"/>
                      <a:pt x="473" y="491"/>
                      <a:pt x="473" y="471"/>
                    </a:cubicBezTo>
                    <a:cubicBezTo>
                      <a:pt x="471" y="472"/>
                      <a:pt x="468" y="473"/>
                      <a:pt x="466" y="474"/>
                    </a:cubicBezTo>
                    <a:cubicBezTo>
                      <a:pt x="466" y="362"/>
                      <a:pt x="466" y="362"/>
                      <a:pt x="466" y="362"/>
                    </a:cubicBezTo>
                    <a:cubicBezTo>
                      <a:pt x="473" y="358"/>
                      <a:pt x="473" y="358"/>
                      <a:pt x="473" y="358"/>
                    </a:cubicBezTo>
                    <a:cubicBezTo>
                      <a:pt x="473" y="338"/>
                      <a:pt x="473" y="318"/>
                      <a:pt x="473" y="298"/>
                    </a:cubicBezTo>
                    <a:cubicBezTo>
                      <a:pt x="471" y="299"/>
                      <a:pt x="468" y="300"/>
                      <a:pt x="466" y="302"/>
                    </a:cubicBezTo>
                    <a:lnTo>
                      <a:pt x="466" y="270"/>
                    </a:lnTo>
                    <a:close/>
                    <a:moveTo>
                      <a:pt x="435" y="291"/>
                    </a:moveTo>
                    <a:cubicBezTo>
                      <a:pt x="466" y="270"/>
                      <a:pt x="466" y="270"/>
                      <a:pt x="466" y="270"/>
                    </a:cubicBezTo>
                    <a:cubicBezTo>
                      <a:pt x="466" y="302"/>
                      <a:pt x="466" y="302"/>
                      <a:pt x="466" y="302"/>
                    </a:cubicBezTo>
                    <a:cubicBezTo>
                      <a:pt x="464" y="303"/>
                      <a:pt x="461" y="305"/>
                      <a:pt x="459" y="306"/>
                    </a:cubicBezTo>
                    <a:cubicBezTo>
                      <a:pt x="459" y="326"/>
                      <a:pt x="459" y="346"/>
                      <a:pt x="459" y="366"/>
                    </a:cubicBezTo>
                    <a:cubicBezTo>
                      <a:pt x="466" y="362"/>
                      <a:pt x="466" y="362"/>
                      <a:pt x="466" y="362"/>
                    </a:cubicBezTo>
                    <a:cubicBezTo>
                      <a:pt x="466" y="474"/>
                      <a:pt x="466" y="474"/>
                      <a:pt x="466" y="474"/>
                    </a:cubicBezTo>
                    <a:cubicBezTo>
                      <a:pt x="464" y="475"/>
                      <a:pt x="461" y="476"/>
                      <a:pt x="459" y="477"/>
                    </a:cubicBezTo>
                    <a:cubicBezTo>
                      <a:pt x="459" y="497"/>
                      <a:pt x="459" y="516"/>
                      <a:pt x="459" y="536"/>
                    </a:cubicBezTo>
                    <a:cubicBezTo>
                      <a:pt x="461" y="535"/>
                      <a:pt x="464" y="534"/>
                      <a:pt x="466" y="534"/>
                    </a:cubicBezTo>
                    <a:cubicBezTo>
                      <a:pt x="466" y="560"/>
                      <a:pt x="466" y="560"/>
                      <a:pt x="466" y="560"/>
                    </a:cubicBezTo>
                    <a:cubicBezTo>
                      <a:pt x="459" y="562"/>
                      <a:pt x="459" y="562"/>
                      <a:pt x="459" y="562"/>
                    </a:cubicBezTo>
                    <a:cubicBezTo>
                      <a:pt x="459" y="582"/>
                      <a:pt x="459" y="602"/>
                      <a:pt x="459" y="621"/>
                    </a:cubicBezTo>
                    <a:cubicBezTo>
                      <a:pt x="461" y="621"/>
                      <a:pt x="464" y="620"/>
                      <a:pt x="466" y="620"/>
                    </a:cubicBezTo>
                    <a:cubicBezTo>
                      <a:pt x="466" y="829"/>
                      <a:pt x="466" y="829"/>
                      <a:pt x="466" y="829"/>
                    </a:cubicBezTo>
                    <a:cubicBezTo>
                      <a:pt x="435" y="829"/>
                      <a:pt x="435" y="829"/>
                      <a:pt x="435" y="829"/>
                    </a:cubicBezTo>
                    <a:cubicBezTo>
                      <a:pt x="435" y="793"/>
                      <a:pt x="435" y="793"/>
                      <a:pt x="435" y="793"/>
                    </a:cubicBezTo>
                    <a:cubicBezTo>
                      <a:pt x="437" y="793"/>
                      <a:pt x="439" y="793"/>
                      <a:pt x="442" y="793"/>
                    </a:cubicBezTo>
                    <a:cubicBezTo>
                      <a:pt x="442" y="773"/>
                      <a:pt x="442" y="754"/>
                      <a:pt x="442" y="734"/>
                    </a:cubicBezTo>
                    <a:cubicBezTo>
                      <a:pt x="439" y="735"/>
                      <a:pt x="437" y="735"/>
                      <a:pt x="435" y="735"/>
                    </a:cubicBezTo>
                    <a:cubicBezTo>
                      <a:pt x="435" y="710"/>
                      <a:pt x="435" y="710"/>
                      <a:pt x="435" y="710"/>
                    </a:cubicBezTo>
                    <a:cubicBezTo>
                      <a:pt x="442" y="709"/>
                      <a:pt x="442" y="709"/>
                      <a:pt x="442" y="709"/>
                    </a:cubicBezTo>
                    <a:cubicBezTo>
                      <a:pt x="442" y="690"/>
                      <a:pt x="442" y="670"/>
                      <a:pt x="442" y="651"/>
                    </a:cubicBezTo>
                    <a:cubicBezTo>
                      <a:pt x="439" y="651"/>
                      <a:pt x="437" y="652"/>
                      <a:pt x="435" y="652"/>
                    </a:cubicBezTo>
                    <a:cubicBezTo>
                      <a:pt x="435" y="627"/>
                      <a:pt x="435" y="627"/>
                      <a:pt x="435" y="627"/>
                    </a:cubicBezTo>
                    <a:cubicBezTo>
                      <a:pt x="437" y="627"/>
                      <a:pt x="439" y="626"/>
                      <a:pt x="442" y="626"/>
                    </a:cubicBezTo>
                    <a:cubicBezTo>
                      <a:pt x="442" y="606"/>
                      <a:pt x="442" y="587"/>
                      <a:pt x="442" y="567"/>
                    </a:cubicBezTo>
                    <a:cubicBezTo>
                      <a:pt x="439" y="568"/>
                      <a:pt x="437" y="569"/>
                      <a:pt x="435" y="570"/>
                    </a:cubicBezTo>
                    <a:lnTo>
                      <a:pt x="435" y="291"/>
                    </a:lnTo>
                    <a:close/>
                    <a:moveTo>
                      <a:pt x="403" y="311"/>
                    </a:moveTo>
                    <a:cubicBezTo>
                      <a:pt x="435" y="291"/>
                      <a:pt x="435" y="291"/>
                      <a:pt x="435" y="291"/>
                    </a:cubicBezTo>
                    <a:cubicBezTo>
                      <a:pt x="435" y="570"/>
                      <a:pt x="435" y="570"/>
                      <a:pt x="435" y="570"/>
                    </a:cubicBezTo>
                    <a:cubicBezTo>
                      <a:pt x="432" y="570"/>
                      <a:pt x="430" y="571"/>
                      <a:pt x="427" y="572"/>
                    </a:cubicBezTo>
                    <a:cubicBezTo>
                      <a:pt x="427" y="591"/>
                      <a:pt x="427" y="610"/>
                      <a:pt x="427" y="629"/>
                    </a:cubicBezTo>
                    <a:cubicBezTo>
                      <a:pt x="430" y="628"/>
                      <a:pt x="432" y="628"/>
                      <a:pt x="435" y="627"/>
                    </a:cubicBezTo>
                    <a:cubicBezTo>
                      <a:pt x="435" y="652"/>
                      <a:pt x="435" y="652"/>
                      <a:pt x="435" y="652"/>
                    </a:cubicBezTo>
                    <a:cubicBezTo>
                      <a:pt x="432" y="653"/>
                      <a:pt x="430" y="653"/>
                      <a:pt x="427" y="654"/>
                    </a:cubicBezTo>
                    <a:cubicBezTo>
                      <a:pt x="427" y="673"/>
                      <a:pt x="427" y="692"/>
                      <a:pt x="427" y="711"/>
                    </a:cubicBezTo>
                    <a:cubicBezTo>
                      <a:pt x="435" y="710"/>
                      <a:pt x="435" y="710"/>
                      <a:pt x="435" y="710"/>
                    </a:cubicBezTo>
                    <a:cubicBezTo>
                      <a:pt x="435" y="735"/>
                      <a:pt x="435" y="735"/>
                      <a:pt x="435" y="735"/>
                    </a:cubicBezTo>
                    <a:cubicBezTo>
                      <a:pt x="432" y="735"/>
                      <a:pt x="430" y="736"/>
                      <a:pt x="427" y="736"/>
                    </a:cubicBezTo>
                    <a:cubicBezTo>
                      <a:pt x="427" y="755"/>
                      <a:pt x="427" y="774"/>
                      <a:pt x="427" y="793"/>
                    </a:cubicBezTo>
                    <a:cubicBezTo>
                      <a:pt x="430" y="793"/>
                      <a:pt x="432" y="793"/>
                      <a:pt x="435" y="793"/>
                    </a:cubicBezTo>
                    <a:cubicBezTo>
                      <a:pt x="435" y="829"/>
                      <a:pt x="435" y="829"/>
                      <a:pt x="435" y="829"/>
                    </a:cubicBezTo>
                    <a:cubicBezTo>
                      <a:pt x="403" y="829"/>
                      <a:pt x="403" y="829"/>
                      <a:pt x="403" y="829"/>
                    </a:cubicBezTo>
                    <a:cubicBezTo>
                      <a:pt x="403" y="715"/>
                      <a:pt x="403" y="715"/>
                      <a:pt x="403" y="715"/>
                    </a:cubicBezTo>
                    <a:cubicBezTo>
                      <a:pt x="410" y="714"/>
                      <a:pt x="410" y="714"/>
                      <a:pt x="410" y="714"/>
                    </a:cubicBezTo>
                    <a:cubicBezTo>
                      <a:pt x="410" y="695"/>
                      <a:pt x="410" y="676"/>
                      <a:pt x="410" y="657"/>
                    </a:cubicBezTo>
                    <a:cubicBezTo>
                      <a:pt x="408" y="658"/>
                      <a:pt x="405" y="659"/>
                      <a:pt x="403" y="659"/>
                    </a:cubicBezTo>
                    <a:cubicBezTo>
                      <a:pt x="403" y="555"/>
                      <a:pt x="403" y="555"/>
                      <a:pt x="403" y="555"/>
                    </a:cubicBezTo>
                    <a:cubicBezTo>
                      <a:pt x="410" y="553"/>
                      <a:pt x="410" y="553"/>
                      <a:pt x="410" y="553"/>
                    </a:cubicBezTo>
                    <a:cubicBezTo>
                      <a:pt x="410" y="534"/>
                      <a:pt x="410" y="515"/>
                      <a:pt x="410" y="497"/>
                    </a:cubicBezTo>
                    <a:cubicBezTo>
                      <a:pt x="408" y="498"/>
                      <a:pt x="405" y="499"/>
                      <a:pt x="403" y="500"/>
                    </a:cubicBezTo>
                    <a:cubicBezTo>
                      <a:pt x="403" y="475"/>
                      <a:pt x="403" y="475"/>
                      <a:pt x="403" y="475"/>
                    </a:cubicBezTo>
                    <a:cubicBezTo>
                      <a:pt x="410" y="472"/>
                      <a:pt x="410" y="472"/>
                      <a:pt x="410" y="472"/>
                    </a:cubicBezTo>
                    <a:cubicBezTo>
                      <a:pt x="410" y="454"/>
                      <a:pt x="410" y="435"/>
                      <a:pt x="410" y="416"/>
                    </a:cubicBezTo>
                    <a:cubicBezTo>
                      <a:pt x="403" y="420"/>
                      <a:pt x="403" y="420"/>
                      <a:pt x="403" y="420"/>
                    </a:cubicBezTo>
                    <a:cubicBezTo>
                      <a:pt x="403" y="396"/>
                      <a:pt x="403" y="396"/>
                      <a:pt x="403" y="396"/>
                    </a:cubicBezTo>
                    <a:cubicBezTo>
                      <a:pt x="405" y="394"/>
                      <a:pt x="408" y="393"/>
                      <a:pt x="410" y="392"/>
                    </a:cubicBezTo>
                    <a:cubicBezTo>
                      <a:pt x="410" y="373"/>
                      <a:pt x="410" y="354"/>
                      <a:pt x="410" y="336"/>
                    </a:cubicBezTo>
                    <a:cubicBezTo>
                      <a:pt x="403" y="340"/>
                      <a:pt x="403" y="340"/>
                      <a:pt x="403" y="340"/>
                    </a:cubicBezTo>
                    <a:lnTo>
                      <a:pt x="403" y="311"/>
                    </a:lnTo>
                    <a:close/>
                    <a:moveTo>
                      <a:pt x="337" y="95"/>
                    </a:moveTo>
                    <a:cubicBezTo>
                      <a:pt x="376" y="95"/>
                      <a:pt x="376" y="95"/>
                      <a:pt x="376" y="95"/>
                    </a:cubicBezTo>
                    <a:cubicBezTo>
                      <a:pt x="376" y="328"/>
                      <a:pt x="376" y="328"/>
                      <a:pt x="376" y="328"/>
                    </a:cubicBezTo>
                    <a:cubicBezTo>
                      <a:pt x="403" y="311"/>
                      <a:pt x="403" y="311"/>
                      <a:pt x="403" y="311"/>
                    </a:cubicBezTo>
                    <a:cubicBezTo>
                      <a:pt x="403" y="340"/>
                      <a:pt x="403" y="340"/>
                      <a:pt x="403" y="340"/>
                    </a:cubicBezTo>
                    <a:cubicBezTo>
                      <a:pt x="396" y="344"/>
                      <a:pt x="396" y="344"/>
                      <a:pt x="396" y="344"/>
                    </a:cubicBezTo>
                    <a:cubicBezTo>
                      <a:pt x="396" y="363"/>
                      <a:pt x="396" y="381"/>
                      <a:pt x="396" y="399"/>
                    </a:cubicBezTo>
                    <a:cubicBezTo>
                      <a:pt x="398" y="398"/>
                      <a:pt x="401" y="397"/>
                      <a:pt x="403" y="396"/>
                    </a:cubicBezTo>
                    <a:cubicBezTo>
                      <a:pt x="403" y="420"/>
                      <a:pt x="403" y="420"/>
                      <a:pt x="403" y="420"/>
                    </a:cubicBezTo>
                    <a:cubicBezTo>
                      <a:pt x="396" y="423"/>
                      <a:pt x="396" y="423"/>
                      <a:pt x="396" y="423"/>
                    </a:cubicBezTo>
                    <a:cubicBezTo>
                      <a:pt x="396" y="442"/>
                      <a:pt x="396" y="460"/>
                      <a:pt x="396" y="479"/>
                    </a:cubicBezTo>
                    <a:cubicBezTo>
                      <a:pt x="403" y="475"/>
                      <a:pt x="403" y="475"/>
                      <a:pt x="403" y="475"/>
                    </a:cubicBezTo>
                    <a:cubicBezTo>
                      <a:pt x="403" y="500"/>
                      <a:pt x="403" y="500"/>
                      <a:pt x="403" y="500"/>
                    </a:cubicBezTo>
                    <a:cubicBezTo>
                      <a:pt x="401" y="501"/>
                      <a:pt x="398" y="502"/>
                      <a:pt x="396" y="502"/>
                    </a:cubicBezTo>
                    <a:cubicBezTo>
                      <a:pt x="396" y="521"/>
                      <a:pt x="396" y="539"/>
                      <a:pt x="396" y="557"/>
                    </a:cubicBezTo>
                    <a:cubicBezTo>
                      <a:pt x="403" y="555"/>
                      <a:pt x="403" y="555"/>
                      <a:pt x="403" y="555"/>
                    </a:cubicBezTo>
                    <a:cubicBezTo>
                      <a:pt x="403" y="659"/>
                      <a:pt x="403" y="659"/>
                      <a:pt x="403" y="659"/>
                    </a:cubicBezTo>
                    <a:cubicBezTo>
                      <a:pt x="401" y="660"/>
                      <a:pt x="398" y="660"/>
                      <a:pt x="396" y="660"/>
                    </a:cubicBezTo>
                    <a:cubicBezTo>
                      <a:pt x="396" y="679"/>
                      <a:pt x="396" y="697"/>
                      <a:pt x="396" y="716"/>
                    </a:cubicBezTo>
                    <a:cubicBezTo>
                      <a:pt x="403" y="715"/>
                      <a:pt x="403" y="715"/>
                      <a:pt x="403" y="715"/>
                    </a:cubicBezTo>
                    <a:cubicBezTo>
                      <a:pt x="403" y="829"/>
                      <a:pt x="403" y="829"/>
                      <a:pt x="403" y="829"/>
                    </a:cubicBezTo>
                    <a:cubicBezTo>
                      <a:pt x="337" y="829"/>
                      <a:pt x="337" y="829"/>
                      <a:pt x="337" y="829"/>
                    </a:cubicBezTo>
                    <a:cubicBezTo>
                      <a:pt x="337" y="795"/>
                      <a:pt x="337" y="795"/>
                      <a:pt x="337" y="795"/>
                    </a:cubicBezTo>
                    <a:cubicBezTo>
                      <a:pt x="347" y="795"/>
                      <a:pt x="347" y="795"/>
                      <a:pt x="347" y="795"/>
                    </a:cubicBezTo>
                    <a:cubicBezTo>
                      <a:pt x="347" y="742"/>
                      <a:pt x="347" y="742"/>
                      <a:pt x="347" y="742"/>
                    </a:cubicBezTo>
                    <a:cubicBezTo>
                      <a:pt x="337" y="742"/>
                      <a:pt x="337" y="742"/>
                      <a:pt x="337" y="742"/>
                    </a:cubicBezTo>
                    <a:cubicBezTo>
                      <a:pt x="337" y="718"/>
                      <a:pt x="337" y="718"/>
                      <a:pt x="337" y="718"/>
                    </a:cubicBezTo>
                    <a:cubicBezTo>
                      <a:pt x="347" y="718"/>
                      <a:pt x="347" y="718"/>
                      <a:pt x="347" y="718"/>
                    </a:cubicBezTo>
                    <a:cubicBezTo>
                      <a:pt x="347" y="665"/>
                      <a:pt x="347" y="665"/>
                      <a:pt x="347" y="665"/>
                    </a:cubicBezTo>
                    <a:cubicBezTo>
                      <a:pt x="337" y="665"/>
                      <a:pt x="337" y="665"/>
                      <a:pt x="337" y="665"/>
                    </a:cubicBezTo>
                    <a:cubicBezTo>
                      <a:pt x="337" y="641"/>
                      <a:pt x="337" y="641"/>
                      <a:pt x="337" y="641"/>
                    </a:cubicBezTo>
                    <a:cubicBezTo>
                      <a:pt x="347" y="641"/>
                      <a:pt x="347" y="641"/>
                      <a:pt x="347" y="641"/>
                    </a:cubicBezTo>
                    <a:cubicBezTo>
                      <a:pt x="347" y="588"/>
                      <a:pt x="347" y="588"/>
                      <a:pt x="347" y="588"/>
                    </a:cubicBezTo>
                    <a:cubicBezTo>
                      <a:pt x="337" y="588"/>
                      <a:pt x="337" y="588"/>
                      <a:pt x="337" y="588"/>
                    </a:cubicBezTo>
                    <a:cubicBezTo>
                      <a:pt x="337" y="487"/>
                      <a:pt x="337" y="487"/>
                      <a:pt x="337" y="487"/>
                    </a:cubicBezTo>
                    <a:cubicBezTo>
                      <a:pt x="347" y="487"/>
                      <a:pt x="347" y="487"/>
                      <a:pt x="347" y="487"/>
                    </a:cubicBezTo>
                    <a:cubicBezTo>
                      <a:pt x="347" y="433"/>
                      <a:pt x="347" y="433"/>
                      <a:pt x="347" y="433"/>
                    </a:cubicBezTo>
                    <a:cubicBezTo>
                      <a:pt x="337" y="433"/>
                      <a:pt x="337" y="433"/>
                      <a:pt x="337" y="433"/>
                    </a:cubicBezTo>
                    <a:cubicBezTo>
                      <a:pt x="337" y="410"/>
                      <a:pt x="337" y="410"/>
                      <a:pt x="337" y="410"/>
                    </a:cubicBezTo>
                    <a:cubicBezTo>
                      <a:pt x="347" y="410"/>
                      <a:pt x="347" y="410"/>
                      <a:pt x="347" y="410"/>
                    </a:cubicBezTo>
                    <a:cubicBezTo>
                      <a:pt x="347" y="356"/>
                      <a:pt x="347" y="356"/>
                      <a:pt x="347" y="356"/>
                    </a:cubicBezTo>
                    <a:cubicBezTo>
                      <a:pt x="337" y="356"/>
                      <a:pt x="337" y="356"/>
                      <a:pt x="337" y="356"/>
                    </a:cubicBezTo>
                    <a:cubicBezTo>
                      <a:pt x="337" y="333"/>
                      <a:pt x="337" y="333"/>
                      <a:pt x="337" y="333"/>
                    </a:cubicBezTo>
                    <a:cubicBezTo>
                      <a:pt x="347" y="333"/>
                      <a:pt x="347" y="333"/>
                      <a:pt x="347" y="333"/>
                    </a:cubicBezTo>
                    <a:cubicBezTo>
                      <a:pt x="347" y="279"/>
                      <a:pt x="347" y="279"/>
                      <a:pt x="347" y="279"/>
                    </a:cubicBezTo>
                    <a:cubicBezTo>
                      <a:pt x="337" y="279"/>
                      <a:pt x="337" y="279"/>
                      <a:pt x="337" y="279"/>
                    </a:cubicBezTo>
                    <a:cubicBezTo>
                      <a:pt x="337" y="256"/>
                      <a:pt x="337" y="256"/>
                      <a:pt x="337" y="256"/>
                    </a:cubicBezTo>
                    <a:cubicBezTo>
                      <a:pt x="347" y="256"/>
                      <a:pt x="347" y="256"/>
                      <a:pt x="347" y="256"/>
                    </a:cubicBezTo>
                    <a:cubicBezTo>
                      <a:pt x="347" y="202"/>
                      <a:pt x="347" y="202"/>
                      <a:pt x="347" y="202"/>
                    </a:cubicBezTo>
                    <a:cubicBezTo>
                      <a:pt x="337" y="202"/>
                      <a:pt x="337" y="202"/>
                      <a:pt x="337" y="202"/>
                    </a:cubicBezTo>
                    <a:cubicBezTo>
                      <a:pt x="337" y="179"/>
                      <a:pt x="337" y="179"/>
                      <a:pt x="337" y="179"/>
                    </a:cubicBezTo>
                    <a:cubicBezTo>
                      <a:pt x="347" y="179"/>
                      <a:pt x="347" y="179"/>
                      <a:pt x="347" y="179"/>
                    </a:cubicBezTo>
                    <a:cubicBezTo>
                      <a:pt x="347" y="125"/>
                      <a:pt x="347" y="125"/>
                      <a:pt x="347" y="125"/>
                    </a:cubicBezTo>
                    <a:cubicBezTo>
                      <a:pt x="337" y="125"/>
                      <a:pt x="337" y="125"/>
                      <a:pt x="337" y="125"/>
                    </a:cubicBezTo>
                    <a:lnTo>
                      <a:pt x="337" y="95"/>
                    </a:lnTo>
                    <a:close/>
                    <a:moveTo>
                      <a:pt x="244" y="95"/>
                    </a:moveTo>
                    <a:cubicBezTo>
                      <a:pt x="337" y="95"/>
                      <a:pt x="337" y="95"/>
                      <a:pt x="337" y="95"/>
                    </a:cubicBezTo>
                    <a:cubicBezTo>
                      <a:pt x="337" y="125"/>
                      <a:pt x="337" y="125"/>
                      <a:pt x="337" y="125"/>
                    </a:cubicBezTo>
                    <a:cubicBezTo>
                      <a:pt x="244" y="125"/>
                      <a:pt x="244" y="125"/>
                      <a:pt x="244" y="125"/>
                    </a:cubicBezTo>
                    <a:cubicBezTo>
                      <a:pt x="244" y="95"/>
                      <a:pt x="244" y="95"/>
                      <a:pt x="244" y="95"/>
                    </a:cubicBezTo>
                    <a:close/>
                    <a:moveTo>
                      <a:pt x="337" y="829"/>
                    </a:moveTo>
                    <a:cubicBezTo>
                      <a:pt x="244" y="829"/>
                      <a:pt x="244" y="829"/>
                      <a:pt x="244" y="829"/>
                    </a:cubicBezTo>
                    <a:cubicBezTo>
                      <a:pt x="244" y="795"/>
                      <a:pt x="244" y="795"/>
                      <a:pt x="244" y="795"/>
                    </a:cubicBezTo>
                    <a:cubicBezTo>
                      <a:pt x="337" y="795"/>
                      <a:pt x="337" y="795"/>
                      <a:pt x="337" y="795"/>
                    </a:cubicBezTo>
                    <a:cubicBezTo>
                      <a:pt x="337" y="829"/>
                      <a:pt x="337" y="829"/>
                      <a:pt x="337" y="829"/>
                    </a:cubicBezTo>
                    <a:close/>
                    <a:moveTo>
                      <a:pt x="337" y="179"/>
                    </a:moveTo>
                    <a:cubicBezTo>
                      <a:pt x="337" y="202"/>
                      <a:pt x="337" y="202"/>
                      <a:pt x="337" y="202"/>
                    </a:cubicBezTo>
                    <a:cubicBezTo>
                      <a:pt x="326" y="202"/>
                      <a:pt x="326" y="202"/>
                      <a:pt x="326" y="202"/>
                    </a:cubicBezTo>
                    <a:cubicBezTo>
                      <a:pt x="326" y="256"/>
                      <a:pt x="326" y="256"/>
                      <a:pt x="326" y="256"/>
                    </a:cubicBezTo>
                    <a:cubicBezTo>
                      <a:pt x="337" y="256"/>
                      <a:pt x="337" y="256"/>
                      <a:pt x="337" y="256"/>
                    </a:cubicBezTo>
                    <a:cubicBezTo>
                      <a:pt x="337" y="279"/>
                      <a:pt x="337" y="279"/>
                      <a:pt x="337" y="279"/>
                    </a:cubicBezTo>
                    <a:cubicBezTo>
                      <a:pt x="280" y="279"/>
                      <a:pt x="280" y="279"/>
                      <a:pt x="280" y="279"/>
                    </a:cubicBezTo>
                    <a:cubicBezTo>
                      <a:pt x="280" y="333"/>
                      <a:pt x="280" y="333"/>
                      <a:pt x="280" y="333"/>
                    </a:cubicBezTo>
                    <a:cubicBezTo>
                      <a:pt x="337" y="333"/>
                      <a:pt x="337" y="333"/>
                      <a:pt x="337" y="333"/>
                    </a:cubicBezTo>
                    <a:cubicBezTo>
                      <a:pt x="337" y="356"/>
                      <a:pt x="337" y="356"/>
                      <a:pt x="337" y="356"/>
                    </a:cubicBezTo>
                    <a:cubicBezTo>
                      <a:pt x="326" y="356"/>
                      <a:pt x="326" y="356"/>
                      <a:pt x="326" y="356"/>
                    </a:cubicBezTo>
                    <a:cubicBezTo>
                      <a:pt x="326" y="410"/>
                      <a:pt x="326" y="410"/>
                      <a:pt x="326" y="410"/>
                    </a:cubicBezTo>
                    <a:cubicBezTo>
                      <a:pt x="337" y="410"/>
                      <a:pt x="337" y="410"/>
                      <a:pt x="337" y="410"/>
                    </a:cubicBezTo>
                    <a:cubicBezTo>
                      <a:pt x="337" y="433"/>
                      <a:pt x="337" y="433"/>
                      <a:pt x="337" y="433"/>
                    </a:cubicBezTo>
                    <a:cubicBezTo>
                      <a:pt x="244" y="433"/>
                      <a:pt x="244" y="433"/>
                      <a:pt x="244" y="433"/>
                    </a:cubicBezTo>
                    <a:cubicBezTo>
                      <a:pt x="244" y="410"/>
                      <a:pt x="244" y="410"/>
                      <a:pt x="244" y="410"/>
                    </a:cubicBezTo>
                    <a:cubicBezTo>
                      <a:pt x="301" y="410"/>
                      <a:pt x="301" y="410"/>
                      <a:pt x="301" y="410"/>
                    </a:cubicBezTo>
                    <a:cubicBezTo>
                      <a:pt x="301" y="356"/>
                      <a:pt x="301" y="356"/>
                      <a:pt x="301" y="356"/>
                    </a:cubicBezTo>
                    <a:cubicBezTo>
                      <a:pt x="244" y="356"/>
                      <a:pt x="244" y="356"/>
                      <a:pt x="244" y="356"/>
                    </a:cubicBezTo>
                    <a:cubicBezTo>
                      <a:pt x="244" y="333"/>
                      <a:pt x="244" y="333"/>
                      <a:pt x="244" y="333"/>
                    </a:cubicBezTo>
                    <a:cubicBezTo>
                      <a:pt x="254" y="333"/>
                      <a:pt x="254" y="333"/>
                      <a:pt x="254" y="333"/>
                    </a:cubicBezTo>
                    <a:cubicBezTo>
                      <a:pt x="254" y="279"/>
                      <a:pt x="254" y="279"/>
                      <a:pt x="254" y="279"/>
                    </a:cubicBezTo>
                    <a:cubicBezTo>
                      <a:pt x="244" y="279"/>
                      <a:pt x="244" y="279"/>
                      <a:pt x="244" y="279"/>
                    </a:cubicBezTo>
                    <a:cubicBezTo>
                      <a:pt x="244" y="256"/>
                      <a:pt x="244" y="256"/>
                      <a:pt x="244" y="256"/>
                    </a:cubicBezTo>
                    <a:cubicBezTo>
                      <a:pt x="301" y="256"/>
                      <a:pt x="301" y="256"/>
                      <a:pt x="301" y="256"/>
                    </a:cubicBezTo>
                    <a:cubicBezTo>
                      <a:pt x="301" y="202"/>
                      <a:pt x="301" y="202"/>
                      <a:pt x="301" y="202"/>
                    </a:cubicBezTo>
                    <a:cubicBezTo>
                      <a:pt x="244" y="202"/>
                      <a:pt x="244" y="202"/>
                      <a:pt x="244" y="202"/>
                    </a:cubicBezTo>
                    <a:cubicBezTo>
                      <a:pt x="244" y="179"/>
                      <a:pt x="244" y="179"/>
                      <a:pt x="244" y="179"/>
                    </a:cubicBezTo>
                    <a:cubicBezTo>
                      <a:pt x="337" y="179"/>
                      <a:pt x="337" y="179"/>
                      <a:pt x="337" y="179"/>
                    </a:cubicBezTo>
                    <a:close/>
                    <a:moveTo>
                      <a:pt x="337" y="487"/>
                    </a:moveTo>
                    <a:cubicBezTo>
                      <a:pt x="337" y="588"/>
                      <a:pt x="337" y="588"/>
                      <a:pt x="337" y="588"/>
                    </a:cubicBezTo>
                    <a:cubicBezTo>
                      <a:pt x="280" y="588"/>
                      <a:pt x="280" y="588"/>
                      <a:pt x="280" y="588"/>
                    </a:cubicBezTo>
                    <a:cubicBezTo>
                      <a:pt x="280" y="641"/>
                      <a:pt x="280" y="641"/>
                      <a:pt x="280" y="641"/>
                    </a:cubicBezTo>
                    <a:cubicBezTo>
                      <a:pt x="337" y="641"/>
                      <a:pt x="337" y="641"/>
                      <a:pt x="337" y="641"/>
                    </a:cubicBezTo>
                    <a:cubicBezTo>
                      <a:pt x="337" y="665"/>
                      <a:pt x="337" y="665"/>
                      <a:pt x="337" y="665"/>
                    </a:cubicBezTo>
                    <a:cubicBezTo>
                      <a:pt x="326" y="665"/>
                      <a:pt x="326" y="665"/>
                      <a:pt x="326" y="665"/>
                    </a:cubicBezTo>
                    <a:cubicBezTo>
                      <a:pt x="326" y="718"/>
                      <a:pt x="326" y="718"/>
                      <a:pt x="326" y="718"/>
                    </a:cubicBezTo>
                    <a:cubicBezTo>
                      <a:pt x="337" y="718"/>
                      <a:pt x="337" y="718"/>
                      <a:pt x="337" y="718"/>
                    </a:cubicBezTo>
                    <a:cubicBezTo>
                      <a:pt x="337" y="742"/>
                      <a:pt x="337" y="742"/>
                      <a:pt x="337" y="742"/>
                    </a:cubicBezTo>
                    <a:cubicBezTo>
                      <a:pt x="244" y="742"/>
                      <a:pt x="244" y="742"/>
                      <a:pt x="244" y="742"/>
                    </a:cubicBezTo>
                    <a:cubicBezTo>
                      <a:pt x="244" y="718"/>
                      <a:pt x="244" y="718"/>
                      <a:pt x="244" y="718"/>
                    </a:cubicBezTo>
                    <a:cubicBezTo>
                      <a:pt x="254" y="718"/>
                      <a:pt x="254" y="718"/>
                      <a:pt x="254" y="718"/>
                    </a:cubicBezTo>
                    <a:cubicBezTo>
                      <a:pt x="254" y="665"/>
                      <a:pt x="254" y="665"/>
                      <a:pt x="254" y="665"/>
                    </a:cubicBezTo>
                    <a:cubicBezTo>
                      <a:pt x="244" y="665"/>
                      <a:pt x="244" y="665"/>
                      <a:pt x="244" y="665"/>
                    </a:cubicBezTo>
                    <a:cubicBezTo>
                      <a:pt x="244" y="564"/>
                      <a:pt x="244" y="564"/>
                      <a:pt x="244" y="564"/>
                    </a:cubicBezTo>
                    <a:cubicBezTo>
                      <a:pt x="301" y="564"/>
                      <a:pt x="301" y="564"/>
                      <a:pt x="301" y="564"/>
                    </a:cubicBezTo>
                    <a:cubicBezTo>
                      <a:pt x="301" y="510"/>
                      <a:pt x="301" y="510"/>
                      <a:pt x="301" y="510"/>
                    </a:cubicBezTo>
                    <a:cubicBezTo>
                      <a:pt x="244" y="510"/>
                      <a:pt x="244" y="510"/>
                      <a:pt x="244" y="510"/>
                    </a:cubicBezTo>
                    <a:cubicBezTo>
                      <a:pt x="244" y="487"/>
                      <a:pt x="244" y="487"/>
                      <a:pt x="244" y="487"/>
                    </a:cubicBezTo>
                    <a:lnTo>
                      <a:pt x="337" y="487"/>
                    </a:lnTo>
                    <a:close/>
                    <a:moveTo>
                      <a:pt x="220" y="95"/>
                    </a:moveTo>
                    <a:cubicBezTo>
                      <a:pt x="244" y="95"/>
                      <a:pt x="244" y="95"/>
                      <a:pt x="244" y="95"/>
                    </a:cubicBezTo>
                    <a:cubicBezTo>
                      <a:pt x="244" y="125"/>
                      <a:pt x="244" y="125"/>
                      <a:pt x="244" y="125"/>
                    </a:cubicBezTo>
                    <a:cubicBezTo>
                      <a:pt x="233" y="125"/>
                      <a:pt x="233" y="125"/>
                      <a:pt x="233" y="125"/>
                    </a:cubicBezTo>
                    <a:cubicBezTo>
                      <a:pt x="233" y="179"/>
                      <a:pt x="233" y="179"/>
                      <a:pt x="233" y="179"/>
                    </a:cubicBezTo>
                    <a:cubicBezTo>
                      <a:pt x="244" y="179"/>
                      <a:pt x="244" y="179"/>
                      <a:pt x="244" y="179"/>
                    </a:cubicBezTo>
                    <a:cubicBezTo>
                      <a:pt x="244" y="202"/>
                      <a:pt x="244" y="202"/>
                      <a:pt x="244" y="202"/>
                    </a:cubicBezTo>
                    <a:cubicBezTo>
                      <a:pt x="220" y="202"/>
                      <a:pt x="220" y="202"/>
                      <a:pt x="220" y="202"/>
                    </a:cubicBezTo>
                    <a:cubicBezTo>
                      <a:pt x="220" y="95"/>
                      <a:pt x="220" y="95"/>
                      <a:pt x="220" y="95"/>
                    </a:cubicBezTo>
                    <a:close/>
                    <a:moveTo>
                      <a:pt x="244" y="829"/>
                    </a:moveTo>
                    <a:cubicBezTo>
                      <a:pt x="220" y="829"/>
                      <a:pt x="220" y="829"/>
                      <a:pt x="220" y="829"/>
                    </a:cubicBezTo>
                    <a:cubicBezTo>
                      <a:pt x="220" y="795"/>
                      <a:pt x="220" y="795"/>
                      <a:pt x="220" y="795"/>
                    </a:cubicBezTo>
                    <a:cubicBezTo>
                      <a:pt x="244" y="795"/>
                      <a:pt x="244" y="795"/>
                      <a:pt x="244" y="795"/>
                    </a:cubicBezTo>
                    <a:cubicBezTo>
                      <a:pt x="244" y="829"/>
                      <a:pt x="244" y="829"/>
                      <a:pt x="244" y="829"/>
                    </a:cubicBezTo>
                    <a:close/>
                    <a:moveTo>
                      <a:pt x="244" y="256"/>
                    </a:moveTo>
                    <a:cubicBezTo>
                      <a:pt x="244" y="279"/>
                      <a:pt x="244" y="279"/>
                      <a:pt x="244" y="279"/>
                    </a:cubicBezTo>
                    <a:cubicBezTo>
                      <a:pt x="233" y="279"/>
                      <a:pt x="233" y="279"/>
                      <a:pt x="233" y="279"/>
                    </a:cubicBezTo>
                    <a:cubicBezTo>
                      <a:pt x="233" y="333"/>
                      <a:pt x="233" y="333"/>
                      <a:pt x="233" y="333"/>
                    </a:cubicBezTo>
                    <a:cubicBezTo>
                      <a:pt x="244" y="333"/>
                      <a:pt x="244" y="333"/>
                      <a:pt x="244" y="333"/>
                    </a:cubicBezTo>
                    <a:cubicBezTo>
                      <a:pt x="244" y="356"/>
                      <a:pt x="244" y="356"/>
                      <a:pt x="244" y="356"/>
                    </a:cubicBezTo>
                    <a:cubicBezTo>
                      <a:pt x="220" y="356"/>
                      <a:pt x="220" y="356"/>
                      <a:pt x="220" y="356"/>
                    </a:cubicBezTo>
                    <a:cubicBezTo>
                      <a:pt x="220" y="256"/>
                      <a:pt x="220" y="256"/>
                      <a:pt x="220" y="256"/>
                    </a:cubicBezTo>
                    <a:cubicBezTo>
                      <a:pt x="244" y="256"/>
                      <a:pt x="244" y="256"/>
                      <a:pt x="244" y="256"/>
                    </a:cubicBezTo>
                    <a:close/>
                    <a:moveTo>
                      <a:pt x="244" y="410"/>
                    </a:moveTo>
                    <a:cubicBezTo>
                      <a:pt x="244" y="433"/>
                      <a:pt x="244" y="433"/>
                      <a:pt x="244" y="433"/>
                    </a:cubicBezTo>
                    <a:cubicBezTo>
                      <a:pt x="233" y="433"/>
                      <a:pt x="233" y="433"/>
                      <a:pt x="233" y="433"/>
                    </a:cubicBezTo>
                    <a:cubicBezTo>
                      <a:pt x="233" y="487"/>
                      <a:pt x="233" y="487"/>
                      <a:pt x="233" y="487"/>
                    </a:cubicBezTo>
                    <a:cubicBezTo>
                      <a:pt x="244" y="487"/>
                      <a:pt x="244" y="487"/>
                      <a:pt x="244" y="487"/>
                    </a:cubicBezTo>
                    <a:cubicBezTo>
                      <a:pt x="244" y="510"/>
                      <a:pt x="244" y="510"/>
                      <a:pt x="244" y="510"/>
                    </a:cubicBezTo>
                    <a:cubicBezTo>
                      <a:pt x="220" y="510"/>
                      <a:pt x="220" y="510"/>
                      <a:pt x="220" y="510"/>
                    </a:cubicBezTo>
                    <a:cubicBezTo>
                      <a:pt x="220" y="410"/>
                      <a:pt x="220" y="410"/>
                      <a:pt x="220" y="410"/>
                    </a:cubicBezTo>
                    <a:cubicBezTo>
                      <a:pt x="244" y="410"/>
                      <a:pt x="244" y="410"/>
                      <a:pt x="244" y="410"/>
                    </a:cubicBezTo>
                    <a:close/>
                    <a:moveTo>
                      <a:pt x="244" y="564"/>
                    </a:moveTo>
                    <a:cubicBezTo>
                      <a:pt x="244" y="665"/>
                      <a:pt x="244" y="665"/>
                      <a:pt x="244" y="665"/>
                    </a:cubicBezTo>
                    <a:cubicBezTo>
                      <a:pt x="220" y="665"/>
                      <a:pt x="220" y="665"/>
                      <a:pt x="220" y="665"/>
                    </a:cubicBezTo>
                    <a:cubicBezTo>
                      <a:pt x="220" y="564"/>
                      <a:pt x="220" y="564"/>
                      <a:pt x="220" y="564"/>
                    </a:cubicBezTo>
                    <a:cubicBezTo>
                      <a:pt x="244" y="564"/>
                      <a:pt x="244" y="564"/>
                      <a:pt x="244" y="564"/>
                    </a:cubicBezTo>
                    <a:close/>
                    <a:moveTo>
                      <a:pt x="244" y="718"/>
                    </a:moveTo>
                    <a:cubicBezTo>
                      <a:pt x="244" y="742"/>
                      <a:pt x="244" y="742"/>
                      <a:pt x="244" y="742"/>
                    </a:cubicBezTo>
                    <a:cubicBezTo>
                      <a:pt x="220" y="742"/>
                      <a:pt x="220" y="742"/>
                      <a:pt x="220" y="742"/>
                    </a:cubicBezTo>
                    <a:cubicBezTo>
                      <a:pt x="220" y="718"/>
                      <a:pt x="220" y="718"/>
                      <a:pt x="220" y="718"/>
                    </a:cubicBezTo>
                    <a:lnTo>
                      <a:pt x="244" y="718"/>
                    </a:lnTo>
                    <a:close/>
                    <a:moveTo>
                      <a:pt x="197" y="95"/>
                    </a:moveTo>
                    <a:cubicBezTo>
                      <a:pt x="220" y="95"/>
                      <a:pt x="220" y="95"/>
                      <a:pt x="220" y="95"/>
                    </a:cubicBezTo>
                    <a:cubicBezTo>
                      <a:pt x="220" y="202"/>
                      <a:pt x="220" y="202"/>
                      <a:pt x="220" y="202"/>
                    </a:cubicBezTo>
                    <a:cubicBezTo>
                      <a:pt x="197" y="202"/>
                      <a:pt x="197" y="202"/>
                      <a:pt x="197" y="202"/>
                    </a:cubicBezTo>
                    <a:cubicBezTo>
                      <a:pt x="197" y="95"/>
                      <a:pt x="197" y="95"/>
                      <a:pt x="197" y="95"/>
                    </a:cubicBezTo>
                    <a:close/>
                    <a:moveTo>
                      <a:pt x="220" y="829"/>
                    </a:moveTo>
                    <a:cubicBezTo>
                      <a:pt x="197" y="829"/>
                      <a:pt x="197" y="829"/>
                      <a:pt x="197" y="829"/>
                    </a:cubicBezTo>
                    <a:cubicBezTo>
                      <a:pt x="197" y="795"/>
                      <a:pt x="197" y="795"/>
                      <a:pt x="197" y="795"/>
                    </a:cubicBezTo>
                    <a:cubicBezTo>
                      <a:pt x="220" y="795"/>
                      <a:pt x="220" y="795"/>
                      <a:pt x="220" y="795"/>
                    </a:cubicBezTo>
                    <a:cubicBezTo>
                      <a:pt x="220" y="829"/>
                      <a:pt x="220" y="829"/>
                      <a:pt x="220" y="829"/>
                    </a:cubicBezTo>
                    <a:close/>
                    <a:moveTo>
                      <a:pt x="220" y="256"/>
                    </a:moveTo>
                    <a:cubicBezTo>
                      <a:pt x="197" y="256"/>
                      <a:pt x="197" y="256"/>
                      <a:pt x="197" y="256"/>
                    </a:cubicBezTo>
                    <a:cubicBezTo>
                      <a:pt x="197" y="202"/>
                      <a:pt x="197" y="202"/>
                      <a:pt x="197" y="202"/>
                    </a:cubicBezTo>
                    <a:cubicBezTo>
                      <a:pt x="208" y="202"/>
                      <a:pt x="208" y="202"/>
                      <a:pt x="208" y="202"/>
                    </a:cubicBezTo>
                    <a:cubicBezTo>
                      <a:pt x="208" y="256"/>
                      <a:pt x="208" y="256"/>
                      <a:pt x="208" y="256"/>
                    </a:cubicBezTo>
                    <a:cubicBezTo>
                      <a:pt x="197" y="256"/>
                      <a:pt x="197" y="256"/>
                      <a:pt x="197" y="256"/>
                    </a:cubicBezTo>
                    <a:cubicBezTo>
                      <a:pt x="197" y="356"/>
                      <a:pt x="197" y="356"/>
                      <a:pt x="197" y="356"/>
                    </a:cubicBezTo>
                    <a:cubicBezTo>
                      <a:pt x="220" y="356"/>
                      <a:pt x="220" y="356"/>
                      <a:pt x="220" y="356"/>
                    </a:cubicBezTo>
                    <a:cubicBezTo>
                      <a:pt x="220" y="256"/>
                      <a:pt x="220" y="256"/>
                      <a:pt x="220" y="256"/>
                    </a:cubicBezTo>
                    <a:close/>
                    <a:moveTo>
                      <a:pt x="220" y="410"/>
                    </a:moveTo>
                    <a:cubicBezTo>
                      <a:pt x="220" y="510"/>
                      <a:pt x="220" y="510"/>
                      <a:pt x="220" y="510"/>
                    </a:cubicBezTo>
                    <a:cubicBezTo>
                      <a:pt x="197" y="510"/>
                      <a:pt x="197" y="510"/>
                      <a:pt x="197" y="510"/>
                    </a:cubicBezTo>
                    <a:cubicBezTo>
                      <a:pt x="197" y="410"/>
                      <a:pt x="197" y="410"/>
                      <a:pt x="197" y="410"/>
                    </a:cubicBezTo>
                    <a:cubicBezTo>
                      <a:pt x="220" y="410"/>
                      <a:pt x="220" y="410"/>
                      <a:pt x="220" y="410"/>
                    </a:cubicBezTo>
                    <a:close/>
                    <a:moveTo>
                      <a:pt x="220" y="564"/>
                    </a:moveTo>
                    <a:cubicBezTo>
                      <a:pt x="220" y="665"/>
                      <a:pt x="220" y="665"/>
                      <a:pt x="220" y="665"/>
                    </a:cubicBezTo>
                    <a:cubicBezTo>
                      <a:pt x="197" y="665"/>
                      <a:pt x="197" y="665"/>
                      <a:pt x="197" y="665"/>
                    </a:cubicBezTo>
                    <a:cubicBezTo>
                      <a:pt x="197" y="641"/>
                      <a:pt x="197" y="641"/>
                      <a:pt x="197" y="641"/>
                    </a:cubicBezTo>
                    <a:cubicBezTo>
                      <a:pt x="208" y="641"/>
                      <a:pt x="208" y="641"/>
                      <a:pt x="208" y="641"/>
                    </a:cubicBezTo>
                    <a:cubicBezTo>
                      <a:pt x="208" y="588"/>
                      <a:pt x="208" y="588"/>
                      <a:pt x="208" y="588"/>
                    </a:cubicBezTo>
                    <a:cubicBezTo>
                      <a:pt x="197" y="588"/>
                      <a:pt x="197" y="588"/>
                      <a:pt x="197" y="588"/>
                    </a:cubicBezTo>
                    <a:cubicBezTo>
                      <a:pt x="197" y="564"/>
                      <a:pt x="197" y="564"/>
                      <a:pt x="197" y="564"/>
                    </a:cubicBezTo>
                    <a:cubicBezTo>
                      <a:pt x="220" y="564"/>
                      <a:pt x="220" y="564"/>
                      <a:pt x="220" y="564"/>
                    </a:cubicBezTo>
                    <a:close/>
                    <a:moveTo>
                      <a:pt x="220" y="718"/>
                    </a:moveTo>
                    <a:cubicBezTo>
                      <a:pt x="220" y="742"/>
                      <a:pt x="220" y="742"/>
                      <a:pt x="220" y="742"/>
                    </a:cubicBezTo>
                    <a:cubicBezTo>
                      <a:pt x="197" y="742"/>
                      <a:pt x="197" y="742"/>
                      <a:pt x="197" y="742"/>
                    </a:cubicBezTo>
                    <a:cubicBezTo>
                      <a:pt x="197" y="718"/>
                      <a:pt x="197" y="718"/>
                      <a:pt x="197" y="718"/>
                    </a:cubicBezTo>
                    <a:lnTo>
                      <a:pt x="220" y="718"/>
                    </a:lnTo>
                    <a:close/>
                    <a:moveTo>
                      <a:pt x="150" y="95"/>
                    </a:moveTo>
                    <a:cubicBezTo>
                      <a:pt x="197" y="95"/>
                      <a:pt x="197" y="95"/>
                      <a:pt x="197" y="95"/>
                    </a:cubicBezTo>
                    <a:cubicBezTo>
                      <a:pt x="197" y="202"/>
                      <a:pt x="197" y="202"/>
                      <a:pt x="197" y="202"/>
                    </a:cubicBezTo>
                    <a:cubicBezTo>
                      <a:pt x="186" y="202"/>
                      <a:pt x="186" y="202"/>
                      <a:pt x="186" y="202"/>
                    </a:cubicBezTo>
                    <a:cubicBezTo>
                      <a:pt x="186" y="256"/>
                      <a:pt x="186" y="256"/>
                      <a:pt x="186" y="256"/>
                    </a:cubicBezTo>
                    <a:cubicBezTo>
                      <a:pt x="197" y="256"/>
                      <a:pt x="197" y="256"/>
                      <a:pt x="197" y="256"/>
                    </a:cubicBezTo>
                    <a:cubicBezTo>
                      <a:pt x="197" y="356"/>
                      <a:pt x="197" y="356"/>
                      <a:pt x="197" y="356"/>
                    </a:cubicBezTo>
                    <a:cubicBezTo>
                      <a:pt x="150" y="356"/>
                      <a:pt x="150" y="356"/>
                      <a:pt x="150" y="356"/>
                    </a:cubicBezTo>
                    <a:cubicBezTo>
                      <a:pt x="150" y="256"/>
                      <a:pt x="150" y="256"/>
                      <a:pt x="150" y="256"/>
                    </a:cubicBezTo>
                    <a:cubicBezTo>
                      <a:pt x="161" y="256"/>
                      <a:pt x="161" y="256"/>
                      <a:pt x="161" y="256"/>
                    </a:cubicBezTo>
                    <a:cubicBezTo>
                      <a:pt x="161" y="202"/>
                      <a:pt x="161" y="202"/>
                      <a:pt x="161" y="202"/>
                    </a:cubicBezTo>
                    <a:cubicBezTo>
                      <a:pt x="150" y="202"/>
                      <a:pt x="150" y="202"/>
                      <a:pt x="150" y="202"/>
                    </a:cubicBezTo>
                    <a:cubicBezTo>
                      <a:pt x="150" y="179"/>
                      <a:pt x="150" y="179"/>
                      <a:pt x="150" y="179"/>
                    </a:cubicBezTo>
                    <a:cubicBezTo>
                      <a:pt x="161" y="179"/>
                      <a:pt x="161" y="179"/>
                      <a:pt x="161" y="179"/>
                    </a:cubicBezTo>
                    <a:cubicBezTo>
                      <a:pt x="161" y="125"/>
                      <a:pt x="161" y="125"/>
                      <a:pt x="161" y="125"/>
                    </a:cubicBezTo>
                    <a:cubicBezTo>
                      <a:pt x="150" y="125"/>
                      <a:pt x="150" y="125"/>
                      <a:pt x="150" y="125"/>
                    </a:cubicBezTo>
                    <a:cubicBezTo>
                      <a:pt x="150" y="95"/>
                      <a:pt x="150" y="95"/>
                      <a:pt x="150" y="95"/>
                    </a:cubicBezTo>
                    <a:close/>
                    <a:moveTo>
                      <a:pt x="197" y="829"/>
                    </a:moveTo>
                    <a:cubicBezTo>
                      <a:pt x="150" y="829"/>
                      <a:pt x="150" y="829"/>
                      <a:pt x="150" y="829"/>
                    </a:cubicBezTo>
                    <a:cubicBezTo>
                      <a:pt x="150" y="795"/>
                      <a:pt x="150" y="795"/>
                      <a:pt x="150" y="795"/>
                    </a:cubicBezTo>
                    <a:cubicBezTo>
                      <a:pt x="161" y="795"/>
                      <a:pt x="161" y="795"/>
                      <a:pt x="161" y="795"/>
                    </a:cubicBezTo>
                    <a:cubicBezTo>
                      <a:pt x="161" y="742"/>
                      <a:pt x="161" y="742"/>
                      <a:pt x="161" y="742"/>
                    </a:cubicBezTo>
                    <a:cubicBezTo>
                      <a:pt x="150" y="742"/>
                      <a:pt x="150" y="742"/>
                      <a:pt x="150" y="742"/>
                    </a:cubicBezTo>
                    <a:cubicBezTo>
                      <a:pt x="150" y="718"/>
                      <a:pt x="150" y="718"/>
                      <a:pt x="150" y="718"/>
                    </a:cubicBezTo>
                    <a:cubicBezTo>
                      <a:pt x="197" y="718"/>
                      <a:pt x="197" y="718"/>
                      <a:pt x="197" y="718"/>
                    </a:cubicBezTo>
                    <a:cubicBezTo>
                      <a:pt x="197" y="742"/>
                      <a:pt x="197" y="742"/>
                      <a:pt x="197" y="742"/>
                    </a:cubicBezTo>
                    <a:cubicBezTo>
                      <a:pt x="186" y="742"/>
                      <a:pt x="186" y="742"/>
                      <a:pt x="186" y="742"/>
                    </a:cubicBezTo>
                    <a:cubicBezTo>
                      <a:pt x="186" y="795"/>
                      <a:pt x="186" y="795"/>
                      <a:pt x="186" y="795"/>
                    </a:cubicBezTo>
                    <a:cubicBezTo>
                      <a:pt x="197" y="795"/>
                      <a:pt x="197" y="795"/>
                      <a:pt x="197" y="795"/>
                    </a:cubicBezTo>
                    <a:cubicBezTo>
                      <a:pt x="197" y="829"/>
                      <a:pt x="197" y="829"/>
                      <a:pt x="197" y="829"/>
                    </a:cubicBezTo>
                    <a:close/>
                    <a:moveTo>
                      <a:pt x="197" y="202"/>
                    </a:moveTo>
                    <a:cubicBezTo>
                      <a:pt x="186" y="202"/>
                      <a:pt x="186" y="202"/>
                      <a:pt x="186" y="202"/>
                    </a:cubicBezTo>
                    <a:cubicBezTo>
                      <a:pt x="186" y="256"/>
                      <a:pt x="186" y="256"/>
                      <a:pt x="186" y="256"/>
                    </a:cubicBezTo>
                    <a:cubicBezTo>
                      <a:pt x="197" y="256"/>
                      <a:pt x="197" y="256"/>
                      <a:pt x="197" y="256"/>
                    </a:cubicBezTo>
                    <a:cubicBezTo>
                      <a:pt x="197" y="202"/>
                      <a:pt x="197" y="202"/>
                      <a:pt x="197" y="202"/>
                    </a:cubicBezTo>
                    <a:close/>
                    <a:moveTo>
                      <a:pt x="197" y="410"/>
                    </a:moveTo>
                    <a:cubicBezTo>
                      <a:pt x="197" y="510"/>
                      <a:pt x="197" y="510"/>
                      <a:pt x="197" y="510"/>
                    </a:cubicBezTo>
                    <a:cubicBezTo>
                      <a:pt x="186" y="510"/>
                      <a:pt x="186" y="510"/>
                      <a:pt x="186" y="510"/>
                    </a:cubicBezTo>
                    <a:cubicBezTo>
                      <a:pt x="186" y="564"/>
                      <a:pt x="186" y="564"/>
                      <a:pt x="186" y="564"/>
                    </a:cubicBezTo>
                    <a:cubicBezTo>
                      <a:pt x="197" y="564"/>
                      <a:pt x="197" y="564"/>
                      <a:pt x="197" y="564"/>
                    </a:cubicBezTo>
                    <a:cubicBezTo>
                      <a:pt x="197" y="588"/>
                      <a:pt x="197" y="588"/>
                      <a:pt x="197" y="588"/>
                    </a:cubicBezTo>
                    <a:cubicBezTo>
                      <a:pt x="186" y="588"/>
                      <a:pt x="186" y="588"/>
                      <a:pt x="186" y="588"/>
                    </a:cubicBezTo>
                    <a:cubicBezTo>
                      <a:pt x="186" y="641"/>
                      <a:pt x="186" y="641"/>
                      <a:pt x="186" y="641"/>
                    </a:cubicBezTo>
                    <a:cubicBezTo>
                      <a:pt x="197" y="641"/>
                      <a:pt x="197" y="641"/>
                      <a:pt x="197" y="641"/>
                    </a:cubicBezTo>
                    <a:cubicBezTo>
                      <a:pt x="197" y="665"/>
                      <a:pt x="197" y="665"/>
                      <a:pt x="197" y="665"/>
                    </a:cubicBezTo>
                    <a:cubicBezTo>
                      <a:pt x="150" y="665"/>
                      <a:pt x="150" y="665"/>
                      <a:pt x="150" y="665"/>
                    </a:cubicBezTo>
                    <a:cubicBezTo>
                      <a:pt x="150" y="564"/>
                      <a:pt x="150" y="564"/>
                      <a:pt x="150" y="564"/>
                    </a:cubicBezTo>
                    <a:cubicBezTo>
                      <a:pt x="161" y="564"/>
                      <a:pt x="161" y="564"/>
                      <a:pt x="161" y="564"/>
                    </a:cubicBezTo>
                    <a:cubicBezTo>
                      <a:pt x="161" y="510"/>
                      <a:pt x="161" y="510"/>
                      <a:pt x="161" y="510"/>
                    </a:cubicBezTo>
                    <a:cubicBezTo>
                      <a:pt x="150" y="510"/>
                      <a:pt x="150" y="510"/>
                      <a:pt x="150" y="510"/>
                    </a:cubicBezTo>
                    <a:cubicBezTo>
                      <a:pt x="150" y="487"/>
                      <a:pt x="150" y="487"/>
                      <a:pt x="150" y="487"/>
                    </a:cubicBezTo>
                    <a:cubicBezTo>
                      <a:pt x="161" y="487"/>
                      <a:pt x="161" y="487"/>
                      <a:pt x="161" y="487"/>
                    </a:cubicBezTo>
                    <a:cubicBezTo>
                      <a:pt x="161" y="433"/>
                      <a:pt x="161" y="433"/>
                      <a:pt x="161" y="433"/>
                    </a:cubicBezTo>
                    <a:cubicBezTo>
                      <a:pt x="150" y="433"/>
                      <a:pt x="150" y="433"/>
                      <a:pt x="150" y="433"/>
                    </a:cubicBezTo>
                    <a:cubicBezTo>
                      <a:pt x="150" y="410"/>
                      <a:pt x="150" y="410"/>
                      <a:pt x="150" y="410"/>
                    </a:cubicBezTo>
                    <a:lnTo>
                      <a:pt x="197" y="410"/>
                    </a:lnTo>
                    <a:close/>
                    <a:moveTo>
                      <a:pt x="0" y="471"/>
                    </a:moveTo>
                    <a:cubicBezTo>
                      <a:pt x="111" y="471"/>
                      <a:pt x="111" y="471"/>
                      <a:pt x="111" y="471"/>
                    </a:cubicBezTo>
                    <a:cubicBezTo>
                      <a:pt x="111" y="95"/>
                      <a:pt x="111" y="95"/>
                      <a:pt x="111" y="95"/>
                    </a:cubicBezTo>
                    <a:cubicBezTo>
                      <a:pt x="150" y="95"/>
                      <a:pt x="150" y="95"/>
                      <a:pt x="150" y="95"/>
                    </a:cubicBezTo>
                    <a:cubicBezTo>
                      <a:pt x="150" y="125"/>
                      <a:pt x="150" y="125"/>
                      <a:pt x="150" y="125"/>
                    </a:cubicBezTo>
                    <a:cubicBezTo>
                      <a:pt x="140" y="125"/>
                      <a:pt x="140" y="125"/>
                      <a:pt x="140" y="125"/>
                    </a:cubicBezTo>
                    <a:cubicBezTo>
                      <a:pt x="140" y="179"/>
                      <a:pt x="140" y="179"/>
                      <a:pt x="140" y="179"/>
                    </a:cubicBezTo>
                    <a:cubicBezTo>
                      <a:pt x="150" y="179"/>
                      <a:pt x="150" y="179"/>
                      <a:pt x="150" y="179"/>
                    </a:cubicBezTo>
                    <a:cubicBezTo>
                      <a:pt x="150" y="202"/>
                      <a:pt x="150" y="202"/>
                      <a:pt x="150" y="202"/>
                    </a:cubicBezTo>
                    <a:cubicBezTo>
                      <a:pt x="140" y="202"/>
                      <a:pt x="140" y="202"/>
                      <a:pt x="140" y="202"/>
                    </a:cubicBezTo>
                    <a:cubicBezTo>
                      <a:pt x="140" y="256"/>
                      <a:pt x="140" y="256"/>
                      <a:pt x="140" y="256"/>
                    </a:cubicBezTo>
                    <a:cubicBezTo>
                      <a:pt x="150" y="256"/>
                      <a:pt x="150" y="256"/>
                      <a:pt x="150" y="256"/>
                    </a:cubicBezTo>
                    <a:cubicBezTo>
                      <a:pt x="150" y="356"/>
                      <a:pt x="150" y="356"/>
                      <a:pt x="150" y="356"/>
                    </a:cubicBezTo>
                    <a:cubicBezTo>
                      <a:pt x="140" y="356"/>
                      <a:pt x="140" y="356"/>
                      <a:pt x="140" y="356"/>
                    </a:cubicBezTo>
                    <a:cubicBezTo>
                      <a:pt x="140" y="410"/>
                      <a:pt x="140" y="410"/>
                      <a:pt x="140" y="410"/>
                    </a:cubicBezTo>
                    <a:cubicBezTo>
                      <a:pt x="150" y="410"/>
                      <a:pt x="150" y="410"/>
                      <a:pt x="150" y="410"/>
                    </a:cubicBezTo>
                    <a:cubicBezTo>
                      <a:pt x="150" y="433"/>
                      <a:pt x="150" y="433"/>
                      <a:pt x="150" y="433"/>
                    </a:cubicBezTo>
                    <a:cubicBezTo>
                      <a:pt x="140" y="433"/>
                      <a:pt x="140" y="433"/>
                      <a:pt x="140" y="433"/>
                    </a:cubicBezTo>
                    <a:cubicBezTo>
                      <a:pt x="140" y="487"/>
                      <a:pt x="140" y="487"/>
                      <a:pt x="140" y="487"/>
                    </a:cubicBezTo>
                    <a:cubicBezTo>
                      <a:pt x="150" y="487"/>
                      <a:pt x="150" y="487"/>
                      <a:pt x="150" y="487"/>
                    </a:cubicBezTo>
                    <a:cubicBezTo>
                      <a:pt x="150" y="510"/>
                      <a:pt x="150" y="510"/>
                      <a:pt x="150" y="510"/>
                    </a:cubicBezTo>
                    <a:cubicBezTo>
                      <a:pt x="140" y="510"/>
                      <a:pt x="140" y="510"/>
                      <a:pt x="140" y="510"/>
                    </a:cubicBezTo>
                    <a:cubicBezTo>
                      <a:pt x="140" y="564"/>
                      <a:pt x="140" y="564"/>
                      <a:pt x="140" y="564"/>
                    </a:cubicBezTo>
                    <a:cubicBezTo>
                      <a:pt x="150" y="564"/>
                      <a:pt x="150" y="564"/>
                      <a:pt x="150" y="564"/>
                    </a:cubicBezTo>
                    <a:cubicBezTo>
                      <a:pt x="150" y="665"/>
                      <a:pt x="150" y="665"/>
                      <a:pt x="150" y="665"/>
                    </a:cubicBezTo>
                    <a:cubicBezTo>
                      <a:pt x="140" y="665"/>
                      <a:pt x="140" y="665"/>
                      <a:pt x="140" y="665"/>
                    </a:cubicBezTo>
                    <a:cubicBezTo>
                      <a:pt x="140" y="718"/>
                      <a:pt x="140" y="718"/>
                      <a:pt x="140" y="718"/>
                    </a:cubicBezTo>
                    <a:cubicBezTo>
                      <a:pt x="150" y="718"/>
                      <a:pt x="150" y="718"/>
                      <a:pt x="150" y="718"/>
                    </a:cubicBezTo>
                    <a:cubicBezTo>
                      <a:pt x="150" y="742"/>
                      <a:pt x="150" y="742"/>
                      <a:pt x="150" y="742"/>
                    </a:cubicBezTo>
                    <a:cubicBezTo>
                      <a:pt x="140" y="742"/>
                      <a:pt x="140" y="742"/>
                      <a:pt x="140" y="742"/>
                    </a:cubicBezTo>
                    <a:cubicBezTo>
                      <a:pt x="140" y="795"/>
                      <a:pt x="140" y="795"/>
                      <a:pt x="140" y="795"/>
                    </a:cubicBezTo>
                    <a:cubicBezTo>
                      <a:pt x="150" y="795"/>
                      <a:pt x="150" y="795"/>
                      <a:pt x="150" y="795"/>
                    </a:cubicBezTo>
                    <a:cubicBezTo>
                      <a:pt x="150" y="829"/>
                      <a:pt x="150" y="829"/>
                      <a:pt x="150" y="829"/>
                    </a:cubicBezTo>
                    <a:cubicBezTo>
                      <a:pt x="0" y="829"/>
                      <a:pt x="0" y="829"/>
                      <a:pt x="0" y="829"/>
                    </a:cubicBezTo>
                    <a:cubicBezTo>
                      <a:pt x="0" y="795"/>
                      <a:pt x="0" y="795"/>
                      <a:pt x="0" y="795"/>
                    </a:cubicBezTo>
                    <a:cubicBezTo>
                      <a:pt x="86" y="795"/>
                      <a:pt x="86" y="795"/>
                      <a:pt x="86" y="795"/>
                    </a:cubicBezTo>
                    <a:cubicBezTo>
                      <a:pt x="86" y="770"/>
                      <a:pt x="86" y="770"/>
                      <a:pt x="86" y="770"/>
                    </a:cubicBezTo>
                    <a:cubicBezTo>
                      <a:pt x="0" y="770"/>
                      <a:pt x="0" y="770"/>
                      <a:pt x="0" y="770"/>
                    </a:cubicBezTo>
                    <a:cubicBezTo>
                      <a:pt x="0" y="744"/>
                      <a:pt x="0" y="744"/>
                      <a:pt x="0" y="744"/>
                    </a:cubicBezTo>
                    <a:cubicBezTo>
                      <a:pt x="86" y="744"/>
                      <a:pt x="86" y="744"/>
                      <a:pt x="86" y="744"/>
                    </a:cubicBezTo>
                    <a:cubicBezTo>
                      <a:pt x="86" y="718"/>
                      <a:pt x="86" y="718"/>
                      <a:pt x="86" y="718"/>
                    </a:cubicBezTo>
                    <a:cubicBezTo>
                      <a:pt x="0" y="718"/>
                      <a:pt x="0" y="718"/>
                      <a:pt x="0" y="718"/>
                    </a:cubicBezTo>
                    <a:cubicBezTo>
                      <a:pt x="0" y="588"/>
                      <a:pt x="0" y="588"/>
                      <a:pt x="0" y="588"/>
                    </a:cubicBezTo>
                    <a:cubicBezTo>
                      <a:pt x="86" y="588"/>
                      <a:pt x="86" y="588"/>
                      <a:pt x="86" y="588"/>
                    </a:cubicBezTo>
                    <a:cubicBezTo>
                      <a:pt x="86" y="562"/>
                      <a:pt x="86" y="562"/>
                      <a:pt x="86" y="562"/>
                    </a:cubicBezTo>
                    <a:cubicBezTo>
                      <a:pt x="0" y="562"/>
                      <a:pt x="0" y="562"/>
                      <a:pt x="0" y="562"/>
                    </a:cubicBezTo>
                    <a:lnTo>
                      <a:pt x="0" y="471"/>
                    </a:lnTo>
                    <a:close/>
                  </a:path>
                </a:pathLst>
              </a:custGeom>
              <a:solidFill>
                <a:srgbClr val="E4E9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ṡḻíḍe">
                <a:extLst>
                  <a:ext uri="{FF2B5EF4-FFF2-40B4-BE49-F238E27FC236}">
                    <a16:creationId xmlns:a16="http://schemas.microsoft.com/office/drawing/2014/main" id="{BAECC18A-2B24-6947-95DA-43D4A3B4AEFE}"/>
                  </a:ext>
                </a:extLst>
              </p:cNvPr>
              <p:cNvSpPr/>
              <p:nvPr/>
            </p:nvSpPr>
            <p:spPr bwMode="auto">
              <a:xfrm>
                <a:off x="5356226"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ïṣľîďè">
                <a:extLst>
                  <a:ext uri="{FF2B5EF4-FFF2-40B4-BE49-F238E27FC236}">
                    <a16:creationId xmlns:a16="http://schemas.microsoft.com/office/drawing/2014/main" id="{7CA1E214-3D86-CD43-8F0D-36D6FDEE1941}"/>
                  </a:ext>
                </a:extLst>
              </p:cNvPr>
              <p:cNvSpPr/>
              <p:nvPr/>
            </p:nvSpPr>
            <p:spPr bwMode="auto">
              <a:xfrm>
                <a:off x="6884988" y="1233449"/>
                <a:ext cx="30163"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 name="îṧḻîďè">
                <a:extLst>
                  <a:ext uri="{FF2B5EF4-FFF2-40B4-BE49-F238E27FC236}">
                    <a16:creationId xmlns:a16="http://schemas.microsoft.com/office/drawing/2014/main" id="{F9BEE0B4-F9BD-574B-90CD-A3C9F9AF2AC5}"/>
                  </a:ext>
                </a:extLst>
              </p:cNvPr>
              <p:cNvSpPr/>
              <p:nvPr/>
            </p:nvSpPr>
            <p:spPr bwMode="auto">
              <a:xfrm>
                <a:off x="3827463" y="2055774"/>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 name="îŝlîďê">
                <a:extLst>
                  <a:ext uri="{FF2B5EF4-FFF2-40B4-BE49-F238E27FC236}">
                    <a16:creationId xmlns:a16="http://schemas.microsoft.com/office/drawing/2014/main" id="{70F2E906-AEED-9944-A076-7B274ACB38A3}"/>
                  </a:ext>
                </a:extLst>
              </p:cNvPr>
              <p:cNvSpPr/>
              <p:nvPr/>
            </p:nvSpPr>
            <p:spPr bwMode="auto">
              <a:xfrm>
                <a:off x="3827463" y="2930487"/>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ïṣ1îḍe">
                <a:extLst>
                  <a:ext uri="{FF2B5EF4-FFF2-40B4-BE49-F238E27FC236}">
                    <a16:creationId xmlns:a16="http://schemas.microsoft.com/office/drawing/2014/main" id="{E8C76FC1-88E3-FC40-ABC2-41467D4F261D}"/>
                  </a:ext>
                </a:extLst>
              </p:cNvPr>
              <p:cNvSpPr/>
              <p:nvPr/>
            </p:nvSpPr>
            <p:spPr bwMode="auto">
              <a:xfrm>
                <a:off x="3827463" y="1233449"/>
                <a:ext cx="4619625" cy="31750"/>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iśḻïdé">
                <a:extLst>
                  <a:ext uri="{FF2B5EF4-FFF2-40B4-BE49-F238E27FC236}">
                    <a16:creationId xmlns:a16="http://schemas.microsoft.com/office/drawing/2014/main" id="{EE2F917D-83B7-3443-B46B-87088E8C099D}"/>
                  </a:ext>
                </a:extLst>
              </p:cNvPr>
              <p:cNvSpPr/>
              <p:nvPr/>
            </p:nvSpPr>
            <p:spPr bwMode="auto">
              <a:xfrm>
                <a:off x="3827463"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 name="îśḷïḋê">
                <a:extLst>
                  <a:ext uri="{FF2B5EF4-FFF2-40B4-BE49-F238E27FC236}">
                    <a16:creationId xmlns:a16="http://schemas.microsoft.com/office/drawing/2014/main" id="{4C70F4B8-C2D6-2041-B4D9-0F3FB0327E29}"/>
                  </a:ext>
                </a:extLst>
              </p:cNvPr>
              <p:cNvSpPr/>
              <p:nvPr/>
            </p:nvSpPr>
            <p:spPr bwMode="auto">
              <a:xfrm>
                <a:off x="8415338" y="1233449"/>
                <a:ext cx="31750" cy="2670175"/>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5" name="ïS1íďe">
                <a:extLst>
                  <a:ext uri="{FF2B5EF4-FFF2-40B4-BE49-F238E27FC236}">
                    <a16:creationId xmlns:a16="http://schemas.microsoft.com/office/drawing/2014/main" id="{FFEC07DD-5639-0142-8F2A-885D1960313B}"/>
                  </a:ext>
                </a:extLst>
              </p:cNvPr>
              <p:cNvSpPr/>
              <p:nvPr/>
            </p:nvSpPr>
            <p:spPr bwMode="auto">
              <a:xfrm>
                <a:off x="3827463" y="3873462"/>
                <a:ext cx="4619625" cy="30163"/>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 name="iS1îḋè">
                <a:extLst>
                  <a:ext uri="{FF2B5EF4-FFF2-40B4-BE49-F238E27FC236}">
                    <a16:creationId xmlns:a16="http://schemas.microsoft.com/office/drawing/2014/main" id="{030EB0C0-A228-BB4D-A43E-933B19FB535E}"/>
                  </a:ext>
                </a:extLst>
              </p:cNvPr>
              <p:cNvSpPr/>
              <p:nvPr/>
            </p:nvSpPr>
            <p:spPr bwMode="auto">
              <a:xfrm>
                <a:off x="7004051" y="3643274"/>
                <a:ext cx="641350" cy="457200"/>
              </a:xfrm>
              <a:custGeom>
                <a:avLst/>
                <a:gdLst>
                  <a:gd name="T0" fmla="*/ 5 w 248"/>
                  <a:gd name="T1" fmla="*/ 119 h 177"/>
                  <a:gd name="T2" fmla="*/ 0 w 248"/>
                  <a:gd name="T3" fmla="*/ 35 h 177"/>
                  <a:gd name="T4" fmla="*/ 149 w 248"/>
                  <a:gd name="T5" fmla="*/ 85 h 177"/>
                  <a:gd name="T6" fmla="*/ 176 w 248"/>
                  <a:gd name="T7" fmla="*/ 0 h 177"/>
                  <a:gd name="T8" fmla="*/ 176 w 248"/>
                  <a:gd name="T9" fmla="*/ 0 h 177"/>
                  <a:gd name="T10" fmla="*/ 248 w 248"/>
                  <a:gd name="T11" fmla="*/ 23 h 177"/>
                  <a:gd name="T12" fmla="*/ 248 w 248"/>
                  <a:gd name="T13" fmla="*/ 23 h 177"/>
                  <a:gd name="T14" fmla="*/ 207 w 248"/>
                  <a:gd name="T15" fmla="*/ 153 h 177"/>
                  <a:gd name="T16" fmla="*/ 169 w 248"/>
                  <a:gd name="T17" fmla="*/ 171 h 177"/>
                  <a:gd name="T18" fmla="*/ 5 w 248"/>
                  <a:gd name="T19" fmla="*/ 119 h 177"/>
                  <a:gd name="T20" fmla="*/ 5 w 248"/>
                  <a:gd name="T21" fmla="*/ 1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77">
                    <a:moveTo>
                      <a:pt x="5" y="119"/>
                    </a:moveTo>
                    <a:cubicBezTo>
                      <a:pt x="0" y="35"/>
                      <a:pt x="0" y="35"/>
                      <a:pt x="0" y="35"/>
                    </a:cubicBezTo>
                    <a:cubicBezTo>
                      <a:pt x="0" y="35"/>
                      <a:pt x="131" y="80"/>
                      <a:pt x="149" y="85"/>
                    </a:cubicBezTo>
                    <a:cubicBezTo>
                      <a:pt x="176" y="0"/>
                      <a:pt x="176" y="0"/>
                      <a:pt x="176" y="0"/>
                    </a:cubicBezTo>
                    <a:cubicBezTo>
                      <a:pt x="176" y="0"/>
                      <a:pt x="176" y="0"/>
                      <a:pt x="176" y="0"/>
                    </a:cubicBezTo>
                    <a:cubicBezTo>
                      <a:pt x="248" y="23"/>
                      <a:pt x="248" y="23"/>
                      <a:pt x="248" y="23"/>
                    </a:cubicBezTo>
                    <a:cubicBezTo>
                      <a:pt x="248" y="23"/>
                      <a:pt x="248" y="23"/>
                      <a:pt x="248" y="23"/>
                    </a:cubicBezTo>
                    <a:cubicBezTo>
                      <a:pt x="207" y="153"/>
                      <a:pt x="207" y="153"/>
                      <a:pt x="207" y="153"/>
                    </a:cubicBezTo>
                    <a:cubicBezTo>
                      <a:pt x="199" y="177"/>
                      <a:pt x="178" y="174"/>
                      <a:pt x="169" y="171"/>
                    </a:cubicBezTo>
                    <a:cubicBezTo>
                      <a:pt x="114" y="153"/>
                      <a:pt x="60" y="136"/>
                      <a:pt x="5" y="119"/>
                    </a:cubicBezTo>
                    <a:cubicBezTo>
                      <a:pt x="5" y="119"/>
                      <a:pt x="5" y="119"/>
                      <a:pt x="5" y="119"/>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ľiḍé">
                <a:extLst>
                  <a:ext uri="{FF2B5EF4-FFF2-40B4-BE49-F238E27FC236}">
                    <a16:creationId xmlns:a16="http://schemas.microsoft.com/office/drawing/2014/main" id="{CEC38337-F7B6-C749-A654-6C4D20E71522}"/>
                  </a:ext>
                </a:extLst>
              </p:cNvPr>
              <p:cNvSpPr/>
              <p:nvPr/>
            </p:nvSpPr>
            <p:spPr bwMode="auto">
              <a:xfrm>
                <a:off x="6502401" y="4444962"/>
                <a:ext cx="481013" cy="28575"/>
              </a:xfrm>
              <a:custGeom>
                <a:avLst/>
                <a:gdLst>
                  <a:gd name="T0" fmla="*/ 1 w 186"/>
                  <a:gd name="T1" fmla="*/ 0 h 11"/>
                  <a:gd name="T2" fmla="*/ 0 w 186"/>
                  <a:gd name="T3" fmla="*/ 3 h 11"/>
                  <a:gd name="T4" fmla="*/ 186 w 186"/>
                  <a:gd name="T5" fmla="*/ 4 h 11"/>
                  <a:gd name="T6" fmla="*/ 185 w 186"/>
                  <a:gd name="T7" fmla="*/ 0 h 11"/>
                  <a:gd name="T8" fmla="*/ 1 w 186"/>
                  <a:gd name="T9" fmla="*/ 0 h 11"/>
                </a:gdLst>
                <a:ahLst/>
                <a:cxnLst>
                  <a:cxn ang="0">
                    <a:pos x="T0" y="T1"/>
                  </a:cxn>
                  <a:cxn ang="0">
                    <a:pos x="T2" y="T3"/>
                  </a:cxn>
                  <a:cxn ang="0">
                    <a:pos x="T4" y="T5"/>
                  </a:cxn>
                  <a:cxn ang="0">
                    <a:pos x="T6" y="T7"/>
                  </a:cxn>
                  <a:cxn ang="0">
                    <a:pos x="T8" y="T9"/>
                  </a:cxn>
                </a:cxnLst>
                <a:rect l="0" t="0" r="r" b="b"/>
                <a:pathLst>
                  <a:path w="186" h="11">
                    <a:moveTo>
                      <a:pt x="1" y="0"/>
                    </a:moveTo>
                    <a:cubicBezTo>
                      <a:pt x="0" y="3"/>
                      <a:pt x="0" y="3"/>
                      <a:pt x="0" y="3"/>
                    </a:cubicBezTo>
                    <a:cubicBezTo>
                      <a:pt x="58" y="10"/>
                      <a:pt x="129" y="11"/>
                      <a:pt x="186" y="4"/>
                    </a:cubicBezTo>
                    <a:cubicBezTo>
                      <a:pt x="186" y="2"/>
                      <a:pt x="185" y="1"/>
                      <a:pt x="185" y="0"/>
                    </a:cubicBezTo>
                    <a:lnTo>
                      <a:pt x="1"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Slíḍé">
                <a:extLst>
                  <a:ext uri="{FF2B5EF4-FFF2-40B4-BE49-F238E27FC236}">
                    <a16:creationId xmlns:a16="http://schemas.microsoft.com/office/drawing/2014/main" id="{7BE04C53-921C-C54E-9F65-876B86C72AF1}"/>
                  </a:ext>
                </a:extLst>
              </p:cNvPr>
              <p:cNvSpPr/>
              <p:nvPr/>
            </p:nvSpPr>
            <p:spPr bwMode="auto">
              <a:xfrm>
                <a:off x="6359526" y="3665499"/>
                <a:ext cx="714375" cy="811213"/>
              </a:xfrm>
              <a:custGeom>
                <a:avLst/>
                <a:gdLst>
                  <a:gd name="T0" fmla="*/ 33 w 276"/>
                  <a:gd name="T1" fmla="*/ 301 h 313"/>
                  <a:gd name="T2" fmla="*/ 0 w 276"/>
                  <a:gd name="T3" fmla="*/ 59 h 313"/>
                  <a:gd name="T4" fmla="*/ 118 w 276"/>
                  <a:gd name="T5" fmla="*/ 1 h 313"/>
                  <a:gd name="T6" fmla="*/ 148 w 276"/>
                  <a:gd name="T7" fmla="*/ 12 h 313"/>
                  <a:gd name="T8" fmla="*/ 180 w 276"/>
                  <a:gd name="T9" fmla="*/ 0 h 313"/>
                  <a:gd name="T10" fmla="*/ 276 w 276"/>
                  <a:gd name="T11" fmla="*/ 35 h 313"/>
                  <a:gd name="T12" fmla="*/ 267 w 276"/>
                  <a:gd name="T13" fmla="*/ 113 h 313"/>
                  <a:gd name="T14" fmla="*/ 265 w 276"/>
                  <a:gd name="T15" fmla="*/ 301 h 313"/>
                  <a:gd name="T16" fmla="*/ 33 w 276"/>
                  <a:gd name="T17" fmla="*/ 30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313">
                    <a:moveTo>
                      <a:pt x="33" y="301"/>
                    </a:moveTo>
                    <a:cubicBezTo>
                      <a:pt x="46" y="264"/>
                      <a:pt x="16" y="91"/>
                      <a:pt x="0" y="59"/>
                    </a:cubicBezTo>
                    <a:cubicBezTo>
                      <a:pt x="9" y="26"/>
                      <a:pt x="95" y="19"/>
                      <a:pt x="118" y="1"/>
                    </a:cubicBezTo>
                    <a:cubicBezTo>
                      <a:pt x="129" y="10"/>
                      <a:pt x="136" y="12"/>
                      <a:pt x="148" y="12"/>
                    </a:cubicBezTo>
                    <a:cubicBezTo>
                      <a:pt x="161" y="12"/>
                      <a:pt x="169" y="10"/>
                      <a:pt x="180" y="0"/>
                    </a:cubicBezTo>
                    <a:cubicBezTo>
                      <a:pt x="192" y="11"/>
                      <a:pt x="245" y="17"/>
                      <a:pt x="276" y="35"/>
                    </a:cubicBezTo>
                    <a:cubicBezTo>
                      <a:pt x="269" y="59"/>
                      <a:pt x="262" y="88"/>
                      <a:pt x="267" y="113"/>
                    </a:cubicBezTo>
                    <a:cubicBezTo>
                      <a:pt x="263" y="154"/>
                      <a:pt x="251" y="267"/>
                      <a:pt x="265" y="301"/>
                    </a:cubicBezTo>
                    <a:cubicBezTo>
                      <a:pt x="207" y="312"/>
                      <a:pt x="92" y="313"/>
                      <a:pt x="33" y="301"/>
                    </a:cubicBez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ṧḷidé">
                <a:extLst>
                  <a:ext uri="{FF2B5EF4-FFF2-40B4-BE49-F238E27FC236}">
                    <a16:creationId xmlns:a16="http://schemas.microsoft.com/office/drawing/2014/main" id="{BD5533A2-184B-F842-A116-30F97D04F520}"/>
                  </a:ext>
                </a:extLst>
              </p:cNvPr>
              <p:cNvSpPr/>
              <p:nvPr/>
            </p:nvSpPr>
            <p:spPr bwMode="auto">
              <a:xfrm>
                <a:off x="6586538" y="3665499"/>
                <a:ext cx="314325" cy="630238"/>
              </a:xfrm>
              <a:custGeom>
                <a:avLst/>
                <a:gdLst>
                  <a:gd name="T0" fmla="*/ 5 w 198"/>
                  <a:gd name="T1" fmla="*/ 26 h 397"/>
                  <a:gd name="T2" fmla="*/ 0 w 198"/>
                  <a:gd name="T3" fmla="*/ 146 h 397"/>
                  <a:gd name="T4" fmla="*/ 100 w 198"/>
                  <a:gd name="T5" fmla="*/ 397 h 397"/>
                  <a:gd name="T6" fmla="*/ 198 w 198"/>
                  <a:gd name="T7" fmla="*/ 146 h 397"/>
                  <a:gd name="T8" fmla="*/ 191 w 198"/>
                  <a:gd name="T9" fmla="*/ 23 h 397"/>
                  <a:gd name="T10" fmla="*/ 150 w 198"/>
                  <a:gd name="T11" fmla="*/ 0 h 397"/>
                  <a:gd name="T12" fmla="*/ 49 w 198"/>
                  <a:gd name="T13" fmla="*/ 2 h 397"/>
                  <a:gd name="T14" fmla="*/ 5 w 198"/>
                  <a:gd name="T15" fmla="*/ 26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397">
                    <a:moveTo>
                      <a:pt x="5" y="26"/>
                    </a:moveTo>
                    <a:lnTo>
                      <a:pt x="0" y="146"/>
                    </a:lnTo>
                    <a:lnTo>
                      <a:pt x="100" y="397"/>
                    </a:lnTo>
                    <a:lnTo>
                      <a:pt x="198" y="146"/>
                    </a:lnTo>
                    <a:lnTo>
                      <a:pt x="191" y="23"/>
                    </a:lnTo>
                    <a:lnTo>
                      <a:pt x="150" y="0"/>
                    </a:lnTo>
                    <a:lnTo>
                      <a:pt x="49" y="2"/>
                    </a:lnTo>
                    <a:lnTo>
                      <a:pt x="5" y="26"/>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šļíḓê">
                <a:extLst>
                  <a:ext uri="{FF2B5EF4-FFF2-40B4-BE49-F238E27FC236}">
                    <a16:creationId xmlns:a16="http://schemas.microsoft.com/office/drawing/2014/main" id="{920D5102-B821-E14B-A94E-5D0D8AC6C7EB}"/>
                  </a:ext>
                </a:extLst>
              </p:cNvPr>
              <p:cNvSpPr/>
              <p:nvPr/>
            </p:nvSpPr>
            <p:spPr bwMode="auto">
              <a:xfrm>
                <a:off x="6664326" y="3601999"/>
                <a:ext cx="155575" cy="161925"/>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1" name="îṩḷïḑè">
                <a:extLst>
                  <a:ext uri="{FF2B5EF4-FFF2-40B4-BE49-F238E27FC236}">
                    <a16:creationId xmlns:a16="http://schemas.microsoft.com/office/drawing/2014/main" id="{84C2E9B7-22D1-8149-AAC6-BBA3F7951CDB}"/>
                  </a:ext>
                </a:extLst>
              </p:cNvPr>
              <p:cNvSpPr/>
              <p:nvPr/>
            </p:nvSpPr>
            <p:spPr bwMode="auto">
              <a:xfrm>
                <a:off x="6705601" y="3754399"/>
                <a:ext cx="76200" cy="111125"/>
              </a:xfrm>
              <a:custGeom>
                <a:avLst/>
                <a:gdLst>
                  <a:gd name="T0" fmla="*/ 25 w 29"/>
                  <a:gd name="T1" fmla="*/ 43 h 43"/>
                  <a:gd name="T2" fmla="*/ 29 w 29"/>
                  <a:gd name="T3" fmla="*/ 34 h 43"/>
                  <a:gd name="T4" fmla="*/ 14 w 29"/>
                  <a:gd name="T5" fmla="*/ 0 h 43"/>
                  <a:gd name="T6" fmla="*/ 0 w 29"/>
                  <a:gd name="T7" fmla="*/ 34 h 43"/>
                  <a:gd name="T8" fmla="*/ 5 w 29"/>
                  <a:gd name="T9" fmla="*/ 43 h 43"/>
                  <a:gd name="T10" fmla="*/ 25 w 29"/>
                  <a:gd name="T11" fmla="*/ 43 h 43"/>
                </a:gdLst>
                <a:ahLst/>
                <a:cxnLst>
                  <a:cxn ang="0">
                    <a:pos x="T0" y="T1"/>
                  </a:cxn>
                  <a:cxn ang="0">
                    <a:pos x="T2" y="T3"/>
                  </a:cxn>
                  <a:cxn ang="0">
                    <a:pos x="T4" y="T5"/>
                  </a:cxn>
                  <a:cxn ang="0">
                    <a:pos x="T6" y="T7"/>
                  </a:cxn>
                  <a:cxn ang="0">
                    <a:pos x="T8" y="T9"/>
                  </a:cxn>
                  <a:cxn ang="0">
                    <a:pos x="T10" y="T11"/>
                  </a:cxn>
                </a:cxnLst>
                <a:rect l="0" t="0" r="r" b="b"/>
                <a:pathLst>
                  <a:path w="29" h="43">
                    <a:moveTo>
                      <a:pt x="25" y="43"/>
                    </a:moveTo>
                    <a:cubicBezTo>
                      <a:pt x="29" y="34"/>
                      <a:pt x="29" y="34"/>
                      <a:pt x="29" y="34"/>
                    </a:cubicBezTo>
                    <a:cubicBezTo>
                      <a:pt x="14" y="0"/>
                      <a:pt x="14" y="0"/>
                      <a:pt x="14" y="0"/>
                    </a:cubicBezTo>
                    <a:cubicBezTo>
                      <a:pt x="0" y="34"/>
                      <a:pt x="0" y="34"/>
                      <a:pt x="0" y="34"/>
                    </a:cubicBezTo>
                    <a:cubicBezTo>
                      <a:pt x="5" y="43"/>
                      <a:pt x="5" y="43"/>
                      <a:pt x="5" y="43"/>
                    </a:cubicBezTo>
                    <a:cubicBezTo>
                      <a:pt x="11" y="43"/>
                      <a:pt x="18" y="43"/>
                      <a:pt x="25" y="4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ṩḻîḑê">
                <a:extLst>
                  <a:ext uri="{FF2B5EF4-FFF2-40B4-BE49-F238E27FC236}">
                    <a16:creationId xmlns:a16="http://schemas.microsoft.com/office/drawing/2014/main" id="{B66D50FA-F70D-A140-8D7D-9C1B48A56851}"/>
                  </a:ext>
                </a:extLst>
              </p:cNvPr>
              <p:cNvSpPr/>
              <p:nvPr/>
            </p:nvSpPr>
            <p:spPr bwMode="auto">
              <a:xfrm>
                <a:off x="6618288" y="3668674"/>
                <a:ext cx="123825" cy="234950"/>
              </a:xfrm>
              <a:custGeom>
                <a:avLst/>
                <a:gdLst>
                  <a:gd name="T0" fmla="*/ 29 w 78"/>
                  <a:gd name="T1" fmla="*/ 0 h 148"/>
                  <a:gd name="T2" fmla="*/ 78 w 78"/>
                  <a:gd name="T3" fmla="*/ 54 h 148"/>
                  <a:gd name="T4" fmla="*/ 44 w 78"/>
                  <a:gd name="T5" fmla="*/ 148 h 148"/>
                  <a:gd name="T6" fmla="*/ 0 w 78"/>
                  <a:gd name="T7" fmla="*/ 20 h 148"/>
                  <a:gd name="T8" fmla="*/ 29 w 78"/>
                  <a:gd name="T9" fmla="*/ 0 h 148"/>
                </a:gdLst>
                <a:ahLst/>
                <a:cxnLst>
                  <a:cxn ang="0">
                    <a:pos x="T0" y="T1"/>
                  </a:cxn>
                  <a:cxn ang="0">
                    <a:pos x="T2" y="T3"/>
                  </a:cxn>
                  <a:cxn ang="0">
                    <a:pos x="T4" y="T5"/>
                  </a:cxn>
                  <a:cxn ang="0">
                    <a:pos x="T6" y="T7"/>
                  </a:cxn>
                  <a:cxn ang="0">
                    <a:pos x="T8" y="T9"/>
                  </a:cxn>
                </a:cxnLst>
                <a:rect l="0" t="0" r="r" b="b"/>
                <a:pathLst>
                  <a:path w="78" h="148">
                    <a:moveTo>
                      <a:pt x="29" y="0"/>
                    </a:moveTo>
                    <a:lnTo>
                      <a:pt x="78" y="54"/>
                    </a:lnTo>
                    <a:lnTo>
                      <a:pt x="44" y="148"/>
                    </a:lnTo>
                    <a:lnTo>
                      <a:pt x="0" y="20"/>
                    </a:lnTo>
                    <a:lnTo>
                      <a:pt x="29"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ṥḷïḑe">
                <a:extLst>
                  <a:ext uri="{FF2B5EF4-FFF2-40B4-BE49-F238E27FC236}">
                    <a16:creationId xmlns:a16="http://schemas.microsoft.com/office/drawing/2014/main" id="{EC36A858-66AA-214D-B203-EC1F6C58CDE3}"/>
                  </a:ext>
                </a:extLst>
              </p:cNvPr>
              <p:cNvSpPr/>
              <p:nvPr/>
            </p:nvSpPr>
            <p:spPr bwMode="auto">
              <a:xfrm>
                <a:off x="6742113" y="3665499"/>
                <a:ext cx="130175" cy="238125"/>
              </a:xfrm>
              <a:custGeom>
                <a:avLst/>
                <a:gdLst>
                  <a:gd name="T0" fmla="*/ 52 w 82"/>
                  <a:gd name="T1" fmla="*/ 0 h 150"/>
                  <a:gd name="T2" fmla="*/ 0 w 82"/>
                  <a:gd name="T3" fmla="*/ 56 h 150"/>
                  <a:gd name="T4" fmla="*/ 36 w 82"/>
                  <a:gd name="T5" fmla="*/ 150 h 150"/>
                  <a:gd name="T6" fmla="*/ 82 w 82"/>
                  <a:gd name="T7" fmla="*/ 20 h 150"/>
                  <a:gd name="T8" fmla="*/ 52 w 82"/>
                  <a:gd name="T9" fmla="*/ 0 h 150"/>
                </a:gdLst>
                <a:ahLst/>
                <a:cxnLst>
                  <a:cxn ang="0">
                    <a:pos x="T0" y="T1"/>
                  </a:cxn>
                  <a:cxn ang="0">
                    <a:pos x="T2" y="T3"/>
                  </a:cxn>
                  <a:cxn ang="0">
                    <a:pos x="T4" y="T5"/>
                  </a:cxn>
                  <a:cxn ang="0">
                    <a:pos x="T6" y="T7"/>
                  </a:cxn>
                  <a:cxn ang="0">
                    <a:pos x="T8" y="T9"/>
                  </a:cxn>
                </a:cxnLst>
                <a:rect l="0" t="0" r="r" b="b"/>
                <a:pathLst>
                  <a:path w="82" h="150">
                    <a:moveTo>
                      <a:pt x="52" y="0"/>
                    </a:moveTo>
                    <a:lnTo>
                      <a:pt x="0" y="56"/>
                    </a:lnTo>
                    <a:lnTo>
                      <a:pt x="36" y="150"/>
                    </a:lnTo>
                    <a:lnTo>
                      <a:pt x="82" y="20"/>
                    </a:lnTo>
                    <a:lnTo>
                      <a:pt x="5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ṥḷíde">
                <a:extLst>
                  <a:ext uri="{FF2B5EF4-FFF2-40B4-BE49-F238E27FC236}">
                    <a16:creationId xmlns:a16="http://schemas.microsoft.com/office/drawing/2014/main" id="{B7AEE761-AF40-6D48-A310-3650F8B30785}"/>
                  </a:ext>
                </a:extLst>
              </p:cNvPr>
              <p:cNvSpPr/>
              <p:nvPr/>
            </p:nvSpPr>
            <p:spPr bwMode="auto">
              <a:xfrm>
                <a:off x="6692901" y="3922674"/>
                <a:ext cx="103188" cy="374650"/>
              </a:xfrm>
              <a:custGeom>
                <a:avLst/>
                <a:gdLst>
                  <a:gd name="T0" fmla="*/ 17 w 65"/>
                  <a:gd name="T1" fmla="*/ 0 h 236"/>
                  <a:gd name="T2" fmla="*/ 49 w 65"/>
                  <a:gd name="T3" fmla="*/ 0 h 236"/>
                  <a:gd name="T4" fmla="*/ 65 w 65"/>
                  <a:gd name="T5" fmla="*/ 160 h 236"/>
                  <a:gd name="T6" fmla="*/ 31 w 65"/>
                  <a:gd name="T7" fmla="*/ 236 h 236"/>
                  <a:gd name="T8" fmla="*/ 0 w 65"/>
                  <a:gd name="T9" fmla="*/ 160 h 236"/>
                  <a:gd name="T10" fmla="*/ 17 w 65"/>
                  <a:gd name="T11" fmla="*/ 0 h 236"/>
                </a:gdLst>
                <a:ahLst/>
                <a:cxnLst>
                  <a:cxn ang="0">
                    <a:pos x="T0" y="T1"/>
                  </a:cxn>
                  <a:cxn ang="0">
                    <a:pos x="T2" y="T3"/>
                  </a:cxn>
                  <a:cxn ang="0">
                    <a:pos x="T4" y="T5"/>
                  </a:cxn>
                  <a:cxn ang="0">
                    <a:pos x="T6" y="T7"/>
                  </a:cxn>
                  <a:cxn ang="0">
                    <a:pos x="T8" y="T9"/>
                  </a:cxn>
                  <a:cxn ang="0">
                    <a:pos x="T10" y="T11"/>
                  </a:cxn>
                </a:cxnLst>
                <a:rect l="0" t="0" r="r" b="b"/>
                <a:pathLst>
                  <a:path w="65" h="236">
                    <a:moveTo>
                      <a:pt x="17" y="0"/>
                    </a:moveTo>
                    <a:lnTo>
                      <a:pt x="49" y="0"/>
                    </a:lnTo>
                    <a:lnTo>
                      <a:pt x="65" y="160"/>
                    </a:lnTo>
                    <a:lnTo>
                      <a:pt x="31" y="236"/>
                    </a:lnTo>
                    <a:lnTo>
                      <a:pt x="0" y="160"/>
                    </a:lnTo>
                    <a:lnTo>
                      <a:pt x="17"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ş1íďè">
                <a:extLst>
                  <a:ext uri="{FF2B5EF4-FFF2-40B4-BE49-F238E27FC236}">
                    <a16:creationId xmlns:a16="http://schemas.microsoft.com/office/drawing/2014/main" id="{D7D0632D-386D-2E45-BACA-B94986CE6DA0}"/>
                  </a:ext>
                </a:extLst>
              </p:cNvPr>
              <p:cNvSpPr/>
              <p:nvPr/>
            </p:nvSpPr>
            <p:spPr bwMode="auto">
              <a:xfrm>
                <a:off x="6618288" y="3668674"/>
                <a:ext cx="123825" cy="200025"/>
              </a:xfrm>
              <a:custGeom>
                <a:avLst/>
                <a:gdLst>
                  <a:gd name="T0" fmla="*/ 29 w 78"/>
                  <a:gd name="T1" fmla="*/ 0 h 126"/>
                  <a:gd name="T2" fmla="*/ 78 w 78"/>
                  <a:gd name="T3" fmla="*/ 54 h 126"/>
                  <a:gd name="T4" fmla="*/ 42 w 78"/>
                  <a:gd name="T5" fmla="*/ 126 h 126"/>
                  <a:gd name="T6" fmla="*/ 0 w 78"/>
                  <a:gd name="T7" fmla="*/ 20 h 126"/>
                  <a:gd name="T8" fmla="*/ 29 w 78"/>
                  <a:gd name="T9" fmla="*/ 0 h 126"/>
                </a:gdLst>
                <a:ahLst/>
                <a:cxnLst>
                  <a:cxn ang="0">
                    <a:pos x="T0" y="T1"/>
                  </a:cxn>
                  <a:cxn ang="0">
                    <a:pos x="T2" y="T3"/>
                  </a:cxn>
                  <a:cxn ang="0">
                    <a:pos x="T4" y="T5"/>
                  </a:cxn>
                  <a:cxn ang="0">
                    <a:pos x="T6" y="T7"/>
                  </a:cxn>
                  <a:cxn ang="0">
                    <a:pos x="T8" y="T9"/>
                  </a:cxn>
                </a:cxnLst>
                <a:rect l="0" t="0" r="r" b="b"/>
                <a:pathLst>
                  <a:path w="78" h="126">
                    <a:moveTo>
                      <a:pt x="29" y="0"/>
                    </a:moveTo>
                    <a:lnTo>
                      <a:pt x="78" y="54"/>
                    </a:lnTo>
                    <a:lnTo>
                      <a:pt x="42" y="126"/>
                    </a:lnTo>
                    <a:lnTo>
                      <a:pt x="0" y="20"/>
                    </a:lnTo>
                    <a:lnTo>
                      <a:pt x="29"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ľîḍe">
                <a:extLst>
                  <a:ext uri="{FF2B5EF4-FFF2-40B4-BE49-F238E27FC236}">
                    <a16:creationId xmlns:a16="http://schemas.microsoft.com/office/drawing/2014/main" id="{D124C575-19AE-A349-B9BC-4F0D77FB0AF1}"/>
                  </a:ext>
                </a:extLst>
              </p:cNvPr>
              <p:cNvSpPr/>
              <p:nvPr/>
            </p:nvSpPr>
            <p:spPr bwMode="auto">
              <a:xfrm>
                <a:off x="6527801" y="3694074"/>
                <a:ext cx="214313" cy="603250"/>
              </a:xfrm>
              <a:custGeom>
                <a:avLst/>
                <a:gdLst>
                  <a:gd name="T0" fmla="*/ 57 w 135"/>
                  <a:gd name="T1" fmla="*/ 0 h 380"/>
                  <a:gd name="T2" fmla="*/ 135 w 135"/>
                  <a:gd name="T3" fmla="*/ 380 h 380"/>
                  <a:gd name="T4" fmla="*/ 18 w 135"/>
                  <a:gd name="T5" fmla="*/ 155 h 380"/>
                  <a:gd name="T6" fmla="*/ 37 w 135"/>
                  <a:gd name="T7" fmla="*/ 128 h 380"/>
                  <a:gd name="T8" fmla="*/ 0 w 135"/>
                  <a:gd name="T9" fmla="*/ 98 h 380"/>
                  <a:gd name="T10" fmla="*/ 36 w 135"/>
                  <a:gd name="T11" fmla="*/ 12 h 380"/>
                  <a:gd name="T12" fmla="*/ 57 w 135"/>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35" h="380">
                    <a:moveTo>
                      <a:pt x="57" y="0"/>
                    </a:moveTo>
                    <a:lnTo>
                      <a:pt x="135" y="380"/>
                    </a:lnTo>
                    <a:lnTo>
                      <a:pt x="18" y="155"/>
                    </a:lnTo>
                    <a:lnTo>
                      <a:pt x="37" y="128"/>
                    </a:lnTo>
                    <a:lnTo>
                      <a:pt x="0" y="98"/>
                    </a:lnTo>
                    <a:lnTo>
                      <a:pt x="36" y="12"/>
                    </a:lnTo>
                    <a:lnTo>
                      <a:pt x="57"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śľïḍê">
                <a:extLst>
                  <a:ext uri="{FF2B5EF4-FFF2-40B4-BE49-F238E27FC236}">
                    <a16:creationId xmlns:a16="http://schemas.microsoft.com/office/drawing/2014/main" id="{FDD5F629-0479-8A44-BE0A-127F69E13241}"/>
                  </a:ext>
                </a:extLst>
              </p:cNvPr>
              <p:cNvSpPr/>
              <p:nvPr/>
            </p:nvSpPr>
            <p:spPr bwMode="auto">
              <a:xfrm>
                <a:off x="6742113" y="3694074"/>
                <a:ext cx="241300" cy="603250"/>
              </a:xfrm>
              <a:custGeom>
                <a:avLst/>
                <a:gdLst>
                  <a:gd name="T0" fmla="*/ 82 w 152"/>
                  <a:gd name="T1" fmla="*/ 0 h 380"/>
                  <a:gd name="T2" fmla="*/ 0 w 152"/>
                  <a:gd name="T3" fmla="*/ 380 h 380"/>
                  <a:gd name="T4" fmla="*/ 132 w 152"/>
                  <a:gd name="T5" fmla="*/ 172 h 380"/>
                  <a:gd name="T6" fmla="*/ 114 w 152"/>
                  <a:gd name="T7" fmla="*/ 136 h 380"/>
                  <a:gd name="T8" fmla="*/ 152 w 152"/>
                  <a:gd name="T9" fmla="*/ 106 h 380"/>
                  <a:gd name="T10" fmla="*/ 111 w 152"/>
                  <a:gd name="T11" fmla="*/ 13 h 380"/>
                  <a:gd name="T12" fmla="*/ 82 w 152"/>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52" h="380">
                    <a:moveTo>
                      <a:pt x="82" y="0"/>
                    </a:moveTo>
                    <a:lnTo>
                      <a:pt x="0" y="380"/>
                    </a:lnTo>
                    <a:lnTo>
                      <a:pt x="132" y="172"/>
                    </a:lnTo>
                    <a:lnTo>
                      <a:pt x="114" y="136"/>
                    </a:lnTo>
                    <a:lnTo>
                      <a:pt x="152" y="106"/>
                    </a:lnTo>
                    <a:lnTo>
                      <a:pt x="111" y="13"/>
                    </a:lnTo>
                    <a:lnTo>
                      <a:pt x="8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ṣlïďè">
                <a:extLst>
                  <a:ext uri="{FF2B5EF4-FFF2-40B4-BE49-F238E27FC236}">
                    <a16:creationId xmlns:a16="http://schemas.microsoft.com/office/drawing/2014/main" id="{AA7DC217-3D50-014B-AF98-E538C9EA364E}"/>
                  </a:ext>
                </a:extLst>
              </p:cNvPr>
              <p:cNvSpPr/>
              <p:nvPr/>
            </p:nvSpPr>
            <p:spPr bwMode="auto">
              <a:xfrm>
                <a:off x="6742113" y="3694074"/>
                <a:ext cx="217488" cy="603250"/>
              </a:xfrm>
              <a:custGeom>
                <a:avLst/>
                <a:gdLst>
                  <a:gd name="T0" fmla="*/ 82 w 137"/>
                  <a:gd name="T1" fmla="*/ 0 h 380"/>
                  <a:gd name="T2" fmla="*/ 0 w 137"/>
                  <a:gd name="T3" fmla="*/ 380 h 380"/>
                  <a:gd name="T4" fmla="*/ 119 w 137"/>
                  <a:gd name="T5" fmla="*/ 155 h 380"/>
                  <a:gd name="T6" fmla="*/ 100 w 137"/>
                  <a:gd name="T7" fmla="*/ 128 h 380"/>
                  <a:gd name="T8" fmla="*/ 137 w 137"/>
                  <a:gd name="T9" fmla="*/ 98 h 380"/>
                  <a:gd name="T10" fmla="*/ 111 w 137"/>
                  <a:gd name="T11" fmla="*/ 13 h 380"/>
                  <a:gd name="T12" fmla="*/ 82 w 137"/>
                  <a:gd name="T13" fmla="*/ 0 h 380"/>
                </a:gdLst>
                <a:ahLst/>
                <a:cxnLst>
                  <a:cxn ang="0">
                    <a:pos x="T0" y="T1"/>
                  </a:cxn>
                  <a:cxn ang="0">
                    <a:pos x="T2" y="T3"/>
                  </a:cxn>
                  <a:cxn ang="0">
                    <a:pos x="T4" y="T5"/>
                  </a:cxn>
                  <a:cxn ang="0">
                    <a:pos x="T6" y="T7"/>
                  </a:cxn>
                  <a:cxn ang="0">
                    <a:pos x="T8" y="T9"/>
                  </a:cxn>
                  <a:cxn ang="0">
                    <a:pos x="T10" y="T11"/>
                  </a:cxn>
                  <a:cxn ang="0">
                    <a:pos x="T12" y="T13"/>
                  </a:cxn>
                </a:cxnLst>
                <a:rect l="0" t="0" r="r" b="b"/>
                <a:pathLst>
                  <a:path w="137" h="380">
                    <a:moveTo>
                      <a:pt x="82" y="0"/>
                    </a:moveTo>
                    <a:lnTo>
                      <a:pt x="0" y="380"/>
                    </a:lnTo>
                    <a:lnTo>
                      <a:pt x="119" y="155"/>
                    </a:lnTo>
                    <a:lnTo>
                      <a:pt x="100" y="128"/>
                    </a:lnTo>
                    <a:lnTo>
                      <a:pt x="137" y="98"/>
                    </a:lnTo>
                    <a:lnTo>
                      <a:pt x="111" y="13"/>
                    </a:lnTo>
                    <a:lnTo>
                      <a:pt x="8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ṧlíḓè">
                <a:extLst>
                  <a:ext uri="{FF2B5EF4-FFF2-40B4-BE49-F238E27FC236}">
                    <a16:creationId xmlns:a16="http://schemas.microsoft.com/office/drawing/2014/main" id="{9AF87890-2F3D-D34A-88EF-877C9741318D}"/>
                  </a:ext>
                </a:extLst>
              </p:cNvPr>
              <p:cNvSpPr/>
              <p:nvPr/>
            </p:nvSpPr>
            <p:spPr bwMode="auto">
              <a:xfrm>
                <a:off x="6742113" y="3665499"/>
                <a:ext cx="130175" cy="203200"/>
              </a:xfrm>
              <a:custGeom>
                <a:avLst/>
                <a:gdLst>
                  <a:gd name="T0" fmla="*/ 52 w 82"/>
                  <a:gd name="T1" fmla="*/ 0 h 128"/>
                  <a:gd name="T2" fmla="*/ 0 w 82"/>
                  <a:gd name="T3" fmla="*/ 56 h 128"/>
                  <a:gd name="T4" fmla="*/ 38 w 82"/>
                  <a:gd name="T5" fmla="*/ 128 h 128"/>
                  <a:gd name="T6" fmla="*/ 82 w 82"/>
                  <a:gd name="T7" fmla="*/ 20 h 128"/>
                  <a:gd name="T8" fmla="*/ 52 w 82"/>
                  <a:gd name="T9" fmla="*/ 0 h 128"/>
                </a:gdLst>
                <a:ahLst/>
                <a:cxnLst>
                  <a:cxn ang="0">
                    <a:pos x="T0" y="T1"/>
                  </a:cxn>
                  <a:cxn ang="0">
                    <a:pos x="T2" y="T3"/>
                  </a:cxn>
                  <a:cxn ang="0">
                    <a:pos x="T4" y="T5"/>
                  </a:cxn>
                  <a:cxn ang="0">
                    <a:pos x="T6" y="T7"/>
                  </a:cxn>
                  <a:cxn ang="0">
                    <a:pos x="T8" y="T9"/>
                  </a:cxn>
                </a:cxnLst>
                <a:rect l="0" t="0" r="r" b="b"/>
                <a:pathLst>
                  <a:path w="82" h="128">
                    <a:moveTo>
                      <a:pt x="52" y="0"/>
                    </a:moveTo>
                    <a:lnTo>
                      <a:pt x="0" y="56"/>
                    </a:lnTo>
                    <a:lnTo>
                      <a:pt x="38" y="128"/>
                    </a:lnTo>
                    <a:lnTo>
                      <a:pt x="82" y="20"/>
                    </a:lnTo>
                    <a:lnTo>
                      <a:pt x="52"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ślîḍé">
                <a:extLst>
                  <a:ext uri="{FF2B5EF4-FFF2-40B4-BE49-F238E27FC236}">
                    <a16:creationId xmlns:a16="http://schemas.microsoft.com/office/drawing/2014/main" id="{BA814EB6-E30E-DE44-813C-130296368139}"/>
                  </a:ext>
                </a:extLst>
              </p:cNvPr>
              <p:cNvSpPr/>
              <p:nvPr/>
            </p:nvSpPr>
            <p:spPr bwMode="auto">
              <a:xfrm>
                <a:off x="6705601" y="3862349"/>
                <a:ext cx="76200" cy="61913"/>
              </a:xfrm>
              <a:custGeom>
                <a:avLst/>
                <a:gdLst>
                  <a:gd name="T0" fmla="*/ 5 w 29"/>
                  <a:gd name="T1" fmla="*/ 0 h 24"/>
                  <a:gd name="T2" fmla="*/ 25 w 29"/>
                  <a:gd name="T3" fmla="*/ 0 h 24"/>
                  <a:gd name="T4" fmla="*/ 25 w 29"/>
                  <a:gd name="T5" fmla="*/ 24 h 24"/>
                  <a:gd name="T6" fmla="*/ 5 w 29"/>
                  <a:gd name="T7" fmla="*/ 24 h 24"/>
                  <a:gd name="T8" fmla="*/ 5 w 29"/>
                  <a:gd name="T9" fmla="*/ 0 h 24"/>
                </a:gdLst>
                <a:ahLst/>
                <a:cxnLst>
                  <a:cxn ang="0">
                    <a:pos x="T0" y="T1"/>
                  </a:cxn>
                  <a:cxn ang="0">
                    <a:pos x="T2" y="T3"/>
                  </a:cxn>
                  <a:cxn ang="0">
                    <a:pos x="T4" y="T5"/>
                  </a:cxn>
                  <a:cxn ang="0">
                    <a:pos x="T6" y="T7"/>
                  </a:cxn>
                  <a:cxn ang="0">
                    <a:pos x="T8" y="T9"/>
                  </a:cxn>
                </a:cxnLst>
                <a:rect l="0" t="0" r="r" b="b"/>
                <a:pathLst>
                  <a:path w="29" h="24">
                    <a:moveTo>
                      <a:pt x="5" y="0"/>
                    </a:moveTo>
                    <a:cubicBezTo>
                      <a:pt x="25" y="0"/>
                      <a:pt x="25" y="0"/>
                      <a:pt x="25" y="0"/>
                    </a:cubicBezTo>
                    <a:cubicBezTo>
                      <a:pt x="29" y="9"/>
                      <a:pt x="29" y="17"/>
                      <a:pt x="25" y="24"/>
                    </a:cubicBezTo>
                    <a:cubicBezTo>
                      <a:pt x="5" y="24"/>
                      <a:pt x="5" y="24"/>
                      <a:pt x="5" y="24"/>
                    </a:cubicBezTo>
                    <a:cubicBezTo>
                      <a:pt x="1" y="17"/>
                      <a:pt x="0" y="9"/>
                      <a:pt x="5"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ṥļîďê">
                <a:extLst>
                  <a:ext uri="{FF2B5EF4-FFF2-40B4-BE49-F238E27FC236}">
                    <a16:creationId xmlns:a16="http://schemas.microsoft.com/office/drawing/2014/main" id="{312D2DFC-1250-5544-9D75-724BB07CD05F}"/>
                  </a:ext>
                </a:extLst>
              </p:cNvPr>
              <p:cNvSpPr/>
              <p:nvPr/>
            </p:nvSpPr>
            <p:spPr bwMode="auto">
              <a:xfrm>
                <a:off x="6737351" y="4292562"/>
                <a:ext cx="20638" cy="176213"/>
              </a:xfrm>
              <a:custGeom>
                <a:avLst/>
                <a:gdLst>
                  <a:gd name="T0" fmla="*/ 0 w 8"/>
                  <a:gd name="T1" fmla="*/ 68 h 68"/>
                  <a:gd name="T2" fmla="*/ 4 w 8"/>
                  <a:gd name="T3" fmla="*/ 0 h 68"/>
                  <a:gd name="T4" fmla="*/ 8 w 8"/>
                  <a:gd name="T5" fmla="*/ 68 h 68"/>
                  <a:gd name="T6" fmla="*/ 0 w 8"/>
                  <a:gd name="T7" fmla="*/ 68 h 68"/>
                </a:gdLst>
                <a:ahLst/>
                <a:cxnLst>
                  <a:cxn ang="0">
                    <a:pos x="T0" y="T1"/>
                  </a:cxn>
                  <a:cxn ang="0">
                    <a:pos x="T2" y="T3"/>
                  </a:cxn>
                  <a:cxn ang="0">
                    <a:pos x="T4" y="T5"/>
                  </a:cxn>
                  <a:cxn ang="0">
                    <a:pos x="T6" y="T7"/>
                  </a:cxn>
                </a:cxnLst>
                <a:rect l="0" t="0" r="r" b="b"/>
                <a:pathLst>
                  <a:path w="8" h="68">
                    <a:moveTo>
                      <a:pt x="0" y="68"/>
                    </a:moveTo>
                    <a:cubicBezTo>
                      <a:pt x="0" y="51"/>
                      <a:pt x="1" y="30"/>
                      <a:pt x="4" y="0"/>
                    </a:cubicBezTo>
                    <a:cubicBezTo>
                      <a:pt x="6" y="30"/>
                      <a:pt x="7" y="51"/>
                      <a:pt x="8" y="68"/>
                    </a:cubicBezTo>
                    <a:cubicBezTo>
                      <a:pt x="5" y="68"/>
                      <a:pt x="2" y="68"/>
                      <a:pt x="0" y="68"/>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ṣlïdè">
                <a:extLst>
                  <a:ext uri="{FF2B5EF4-FFF2-40B4-BE49-F238E27FC236}">
                    <a16:creationId xmlns:a16="http://schemas.microsoft.com/office/drawing/2014/main" id="{D1175BB3-8651-D040-A6D9-60BF63B83492}"/>
                  </a:ext>
                </a:extLst>
              </p:cNvPr>
              <p:cNvSpPr/>
              <p:nvPr/>
            </p:nvSpPr>
            <p:spPr bwMode="auto">
              <a:xfrm>
                <a:off x="6572251" y="3665499"/>
                <a:ext cx="349250" cy="627063"/>
              </a:xfrm>
              <a:custGeom>
                <a:avLst/>
                <a:gdLst>
                  <a:gd name="T0" fmla="*/ 0 w 220"/>
                  <a:gd name="T1" fmla="*/ 30 h 395"/>
                  <a:gd name="T2" fmla="*/ 11 w 220"/>
                  <a:gd name="T3" fmla="*/ 144 h 395"/>
                  <a:gd name="T4" fmla="*/ 110 w 220"/>
                  <a:gd name="T5" fmla="*/ 395 h 395"/>
                  <a:gd name="T6" fmla="*/ 207 w 220"/>
                  <a:gd name="T7" fmla="*/ 144 h 395"/>
                  <a:gd name="T8" fmla="*/ 220 w 220"/>
                  <a:gd name="T9" fmla="*/ 30 h 395"/>
                  <a:gd name="T10" fmla="*/ 172 w 220"/>
                  <a:gd name="T11" fmla="*/ 0 h 395"/>
                  <a:gd name="T12" fmla="*/ 45 w 220"/>
                  <a:gd name="T13" fmla="*/ 0 h 395"/>
                  <a:gd name="T14" fmla="*/ 0 w 220"/>
                  <a:gd name="T15" fmla="*/ 3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95">
                    <a:moveTo>
                      <a:pt x="0" y="30"/>
                    </a:moveTo>
                    <a:lnTo>
                      <a:pt x="11" y="144"/>
                    </a:lnTo>
                    <a:lnTo>
                      <a:pt x="110" y="395"/>
                    </a:lnTo>
                    <a:lnTo>
                      <a:pt x="207" y="144"/>
                    </a:lnTo>
                    <a:lnTo>
                      <a:pt x="220" y="30"/>
                    </a:lnTo>
                    <a:lnTo>
                      <a:pt x="172" y="0"/>
                    </a:lnTo>
                    <a:lnTo>
                      <a:pt x="45" y="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ṧlïḓè">
                <a:extLst>
                  <a:ext uri="{FF2B5EF4-FFF2-40B4-BE49-F238E27FC236}">
                    <a16:creationId xmlns:a16="http://schemas.microsoft.com/office/drawing/2014/main" id="{59270E96-36E0-EB4C-9E8D-BF0DB8B4F9A3}"/>
                  </a:ext>
                </a:extLst>
              </p:cNvPr>
              <p:cNvSpPr/>
              <p:nvPr/>
            </p:nvSpPr>
            <p:spPr bwMode="auto">
              <a:xfrm>
                <a:off x="6643688" y="3601999"/>
                <a:ext cx="200025" cy="160338"/>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 name="ïṣḻîḑe">
                <a:extLst>
                  <a:ext uri="{FF2B5EF4-FFF2-40B4-BE49-F238E27FC236}">
                    <a16:creationId xmlns:a16="http://schemas.microsoft.com/office/drawing/2014/main" id="{71115A56-E1E2-414B-9737-545D0A7A0C58}"/>
                  </a:ext>
                </a:extLst>
              </p:cNvPr>
              <p:cNvSpPr/>
              <p:nvPr/>
            </p:nvSpPr>
            <p:spPr bwMode="auto">
              <a:xfrm>
                <a:off x="6502401" y="3098762"/>
                <a:ext cx="485775" cy="598488"/>
              </a:xfrm>
              <a:custGeom>
                <a:avLst/>
                <a:gdLst>
                  <a:gd name="T0" fmla="*/ 94 w 188"/>
                  <a:gd name="T1" fmla="*/ 231 h 231"/>
                  <a:gd name="T2" fmla="*/ 167 w 188"/>
                  <a:gd name="T3" fmla="*/ 154 h 231"/>
                  <a:gd name="T4" fmla="*/ 170 w 188"/>
                  <a:gd name="T5" fmla="*/ 155 h 231"/>
                  <a:gd name="T6" fmla="*/ 186 w 188"/>
                  <a:gd name="T7" fmla="*/ 130 h 231"/>
                  <a:gd name="T8" fmla="*/ 179 w 188"/>
                  <a:gd name="T9" fmla="*/ 101 h 231"/>
                  <a:gd name="T10" fmla="*/ 178 w 188"/>
                  <a:gd name="T11" fmla="*/ 101 h 231"/>
                  <a:gd name="T12" fmla="*/ 94 w 188"/>
                  <a:gd name="T13" fmla="*/ 0 h 231"/>
                  <a:gd name="T14" fmla="*/ 10 w 188"/>
                  <a:gd name="T15" fmla="*/ 101 h 231"/>
                  <a:gd name="T16" fmla="*/ 9 w 188"/>
                  <a:gd name="T17" fmla="*/ 101 h 231"/>
                  <a:gd name="T18" fmla="*/ 2 w 188"/>
                  <a:gd name="T19" fmla="*/ 130 h 231"/>
                  <a:gd name="T20" fmla="*/ 18 w 188"/>
                  <a:gd name="T21" fmla="*/ 155 h 231"/>
                  <a:gd name="T22" fmla="*/ 21 w 188"/>
                  <a:gd name="T23" fmla="*/ 153 h 231"/>
                  <a:gd name="T24" fmla="*/ 94 w 188"/>
                  <a:gd name="T25"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231">
                    <a:moveTo>
                      <a:pt x="94" y="231"/>
                    </a:moveTo>
                    <a:cubicBezTo>
                      <a:pt x="125" y="231"/>
                      <a:pt x="153" y="196"/>
                      <a:pt x="167" y="154"/>
                    </a:cubicBezTo>
                    <a:cubicBezTo>
                      <a:pt x="168" y="154"/>
                      <a:pt x="169" y="155"/>
                      <a:pt x="170" y="155"/>
                    </a:cubicBezTo>
                    <a:cubicBezTo>
                      <a:pt x="176" y="156"/>
                      <a:pt x="183" y="145"/>
                      <a:pt x="186" y="130"/>
                    </a:cubicBezTo>
                    <a:cubicBezTo>
                      <a:pt x="188" y="115"/>
                      <a:pt x="185" y="102"/>
                      <a:pt x="179" y="101"/>
                    </a:cubicBezTo>
                    <a:cubicBezTo>
                      <a:pt x="179" y="101"/>
                      <a:pt x="178" y="101"/>
                      <a:pt x="178" y="101"/>
                    </a:cubicBezTo>
                    <a:cubicBezTo>
                      <a:pt x="181" y="48"/>
                      <a:pt x="159" y="0"/>
                      <a:pt x="94" y="0"/>
                    </a:cubicBezTo>
                    <a:cubicBezTo>
                      <a:pt x="29" y="0"/>
                      <a:pt x="7" y="48"/>
                      <a:pt x="10" y="101"/>
                    </a:cubicBezTo>
                    <a:cubicBezTo>
                      <a:pt x="10" y="101"/>
                      <a:pt x="9" y="101"/>
                      <a:pt x="9" y="101"/>
                    </a:cubicBezTo>
                    <a:cubicBezTo>
                      <a:pt x="2" y="102"/>
                      <a:pt x="0" y="115"/>
                      <a:pt x="2" y="130"/>
                    </a:cubicBezTo>
                    <a:cubicBezTo>
                      <a:pt x="5" y="145"/>
                      <a:pt x="11" y="156"/>
                      <a:pt x="18" y="155"/>
                    </a:cubicBezTo>
                    <a:cubicBezTo>
                      <a:pt x="19" y="155"/>
                      <a:pt x="20" y="154"/>
                      <a:pt x="21" y="153"/>
                    </a:cubicBezTo>
                    <a:cubicBezTo>
                      <a:pt x="36" y="196"/>
                      <a:pt x="64" y="231"/>
                      <a:pt x="94" y="23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ś1iḍe">
                <a:extLst>
                  <a:ext uri="{FF2B5EF4-FFF2-40B4-BE49-F238E27FC236}">
                    <a16:creationId xmlns:a16="http://schemas.microsoft.com/office/drawing/2014/main" id="{BAD70131-65B6-1249-A055-75CAB269B79D}"/>
                  </a:ext>
                </a:extLst>
              </p:cNvPr>
              <p:cNvSpPr/>
              <p:nvPr/>
            </p:nvSpPr>
            <p:spPr bwMode="auto">
              <a:xfrm>
                <a:off x="6708776" y="3751224"/>
                <a:ext cx="73025" cy="111125"/>
              </a:xfrm>
              <a:custGeom>
                <a:avLst/>
                <a:gdLst>
                  <a:gd name="T0" fmla="*/ 24 w 28"/>
                  <a:gd name="T1" fmla="*/ 43 h 43"/>
                  <a:gd name="T2" fmla="*/ 28 w 28"/>
                  <a:gd name="T3" fmla="*/ 34 h 43"/>
                  <a:gd name="T4" fmla="*/ 14 w 28"/>
                  <a:gd name="T5" fmla="*/ 0 h 43"/>
                  <a:gd name="T6" fmla="*/ 0 w 28"/>
                  <a:gd name="T7" fmla="*/ 34 h 43"/>
                  <a:gd name="T8" fmla="*/ 5 w 28"/>
                  <a:gd name="T9" fmla="*/ 43 h 43"/>
                  <a:gd name="T10" fmla="*/ 24 w 28"/>
                  <a:gd name="T11" fmla="*/ 43 h 43"/>
                </a:gdLst>
                <a:ahLst/>
                <a:cxnLst>
                  <a:cxn ang="0">
                    <a:pos x="T0" y="T1"/>
                  </a:cxn>
                  <a:cxn ang="0">
                    <a:pos x="T2" y="T3"/>
                  </a:cxn>
                  <a:cxn ang="0">
                    <a:pos x="T4" y="T5"/>
                  </a:cxn>
                  <a:cxn ang="0">
                    <a:pos x="T6" y="T7"/>
                  </a:cxn>
                  <a:cxn ang="0">
                    <a:pos x="T8" y="T9"/>
                  </a:cxn>
                  <a:cxn ang="0">
                    <a:pos x="T10" y="T11"/>
                  </a:cxn>
                </a:cxnLst>
                <a:rect l="0" t="0" r="r" b="b"/>
                <a:pathLst>
                  <a:path w="28" h="43">
                    <a:moveTo>
                      <a:pt x="24" y="43"/>
                    </a:moveTo>
                    <a:cubicBezTo>
                      <a:pt x="28" y="34"/>
                      <a:pt x="28" y="34"/>
                      <a:pt x="28" y="34"/>
                    </a:cubicBezTo>
                    <a:cubicBezTo>
                      <a:pt x="14" y="0"/>
                      <a:pt x="14" y="0"/>
                      <a:pt x="14" y="0"/>
                    </a:cubicBezTo>
                    <a:cubicBezTo>
                      <a:pt x="0" y="34"/>
                      <a:pt x="0" y="34"/>
                      <a:pt x="0" y="34"/>
                    </a:cubicBezTo>
                    <a:cubicBezTo>
                      <a:pt x="5" y="43"/>
                      <a:pt x="5" y="43"/>
                      <a:pt x="5" y="43"/>
                    </a:cubicBezTo>
                    <a:cubicBezTo>
                      <a:pt x="11" y="43"/>
                      <a:pt x="18" y="43"/>
                      <a:pt x="24" y="4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śḻîḑê">
                <a:extLst>
                  <a:ext uri="{FF2B5EF4-FFF2-40B4-BE49-F238E27FC236}">
                    <a16:creationId xmlns:a16="http://schemas.microsoft.com/office/drawing/2014/main" id="{71C93560-4804-FD45-8597-FFB6182AC59C}"/>
                  </a:ext>
                </a:extLst>
              </p:cNvPr>
              <p:cNvSpPr/>
              <p:nvPr/>
            </p:nvSpPr>
            <p:spPr bwMode="auto">
              <a:xfrm>
                <a:off x="6597651" y="3694074"/>
                <a:ext cx="147638" cy="207963"/>
              </a:xfrm>
              <a:custGeom>
                <a:avLst/>
                <a:gdLst>
                  <a:gd name="T0" fmla="*/ 29 w 93"/>
                  <a:gd name="T1" fmla="*/ 0 h 131"/>
                  <a:gd name="T2" fmla="*/ 93 w 93"/>
                  <a:gd name="T3" fmla="*/ 36 h 131"/>
                  <a:gd name="T4" fmla="*/ 57 w 93"/>
                  <a:gd name="T5" fmla="*/ 131 h 131"/>
                  <a:gd name="T6" fmla="*/ 0 w 93"/>
                  <a:gd name="T7" fmla="*/ 2 h 131"/>
                  <a:gd name="T8" fmla="*/ 29 w 93"/>
                  <a:gd name="T9" fmla="*/ 0 h 131"/>
                </a:gdLst>
                <a:ahLst/>
                <a:cxnLst>
                  <a:cxn ang="0">
                    <a:pos x="T0" y="T1"/>
                  </a:cxn>
                  <a:cxn ang="0">
                    <a:pos x="T2" y="T3"/>
                  </a:cxn>
                  <a:cxn ang="0">
                    <a:pos x="T4" y="T5"/>
                  </a:cxn>
                  <a:cxn ang="0">
                    <a:pos x="T6" y="T7"/>
                  </a:cxn>
                  <a:cxn ang="0">
                    <a:pos x="T8" y="T9"/>
                  </a:cxn>
                </a:cxnLst>
                <a:rect l="0" t="0" r="r" b="b"/>
                <a:pathLst>
                  <a:path w="93" h="131">
                    <a:moveTo>
                      <a:pt x="29" y="0"/>
                    </a:moveTo>
                    <a:lnTo>
                      <a:pt x="93" y="36"/>
                    </a:lnTo>
                    <a:lnTo>
                      <a:pt x="57" y="131"/>
                    </a:lnTo>
                    <a:lnTo>
                      <a:pt x="0" y="2"/>
                    </a:lnTo>
                    <a:lnTo>
                      <a:pt x="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Sḷíḍè">
                <a:extLst>
                  <a:ext uri="{FF2B5EF4-FFF2-40B4-BE49-F238E27FC236}">
                    <a16:creationId xmlns:a16="http://schemas.microsoft.com/office/drawing/2014/main" id="{C7BA042F-6647-8D44-9622-B156E25F75A4}"/>
                  </a:ext>
                </a:extLst>
              </p:cNvPr>
              <p:cNvSpPr/>
              <p:nvPr/>
            </p:nvSpPr>
            <p:spPr bwMode="auto">
              <a:xfrm>
                <a:off x="6507163" y="3706774"/>
                <a:ext cx="238125" cy="598488"/>
              </a:xfrm>
              <a:custGeom>
                <a:avLst/>
                <a:gdLst>
                  <a:gd name="T0" fmla="*/ 42 w 150"/>
                  <a:gd name="T1" fmla="*/ 0 h 377"/>
                  <a:gd name="T2" fmla="*/ 150 w 150"/>
                  <a:gd name="T3" fmla="*/ 377 h 377"/>
                  <a:gd name="T4" fmla="*/ 20 w 150"/>
                  <a:gd name="T5" fmla="*/ 162 h 377"/>
                  <a:gd name="T6" fmla="*/ 37 w 150"/>
                  <a:gd name="T7" fmla="*/ 126 h 377"/>
                  <a:gd name="T8" fmla="*/ 0 w 150"/>
                  <a:gd name="T9" fmla="*/ 97 h 377"/>
                  <a:gd name="T10" fmla="*/ 31 w 150"/>
                  <a:gd name="T11" fmla="*/ 4 h 377"/>
                  <a:gd name="T12" fmla="*/ 42 w 150"/>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150" h="377">
                    <a:moveTo>
                      <a:pt x="42" y="0"/>
                    </a:moveTo>
                    <a:lnTo>
                      <a:pt x="150" y="377"/>
                    </a:lnTo>
                    <a:lnTo>
                      <a:pt x="20" y="162"/>
                    </a:lnTo>
                    <a:lnTo>
                      <a:pt x="37" y="126"/>
                    </a:lnTo>
                    <a:lnTo>
                      <a:pt x="0" y="97"/>
                    </a:lnTo>
                    <a:lnTo>
                      <a:pt x="31" y="4"/>
                    </a:lnTo>
                    <a:lnTo>
                      <a:pt x="42" y="0"/>
                    </a:ln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íSḷïḓê">
                <a:extLst>
                  <a:ext uri="{FF2B5EF4-FFF2-40B4-BE49-F238E27FC236}">
                    <a16:creationId xmlns:a16="http://schemas.microsoft.com/office/drawing/2014/main" id="{B297BA35-31D7-9C43-B905-7C1EF7E3B660}"/>
                  </a:ext>
                </a:extLst>
              </p:cNvPr>
              <p:cNvSpPr/>
              <p:nvPr/>
            </p:nvSpPr>
            <p:spPr bwMode="auto">
              <a:xfrm>
                <a:off x="6745288" y="3697249"/>
                <a:ext cx="147638" cy="204788"/>
              </a:xfrm>
              <a:custGeom>
                <a:avLst/>
                <a:gdLst>
                  <a:gd name="T0" fmla="*/ 62 w 93"/>
                  <a:gd name="T1" fmla="*/ 2 h 129"/>
                  <a:gd name="T2" fmla="*/ 0 w 93"/>
                  <a:gd name="T3" fmla="*/ 34 h 129"/>
                  <a:gd name="T4" fmla="*/ 36 w 93"/>
                  <a:gd name="T5" fmla="*/ 129 h 129"/>
                  <a:gd name="T6" fmla="*/ 93 w 93"/>
                  <a:gd name="T7" fmla="*/ 0 h 129"/>
                  <a:gd name="T8" fmla="*/ 62 w 93"/>
                  <a:gd name="T9" fmla="*/ 2 h 129"/>
                </a:gdLst>
                <a:ahLst/>
                <a:cxnLst>
                  <a:cxn ang="0">
                    <a:pos x="T0" y="T1"/>
                  </a:cxn>
                  <a:cxn ang="0">
                    <a:pos x="T2" y="T3"/>
                  </a:cxn>
                  <a:cxn ang="0">
                    <a:pos x="T4" y="T5"/>
                  </a:cxn>
                  <a:cxn ang="0">
                    <a:pos x="T6" y="T7"/>
                  </a:cxn>
                  <a:cxn ang="0">
                    <a:pos x="T8" y="T9"/>
                  </a:cxn>
                </a:cxnLst>
                <a:rect l="0" t="0" r="r" b="b"/>
                <a:pathLst>
                  <a:path w="93" h="129">
                    <a:moveTo>
                      <a:pt x="62" y="2"/>
                    </a:moveTo>
                    <a:lnTo>
                      <a:pt x="0" y="34"/>
                    </a:lnTo>
                    <a:lnTo>
                      <a:pt x="36" y="129"/>
                    </a:lnTo>
                    <a:lnTo>
                      <a:pt x="93" y="0"/>
                    </a:lnTo>
                    <a:lnTo>
                      <a:pt x="6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ṡļïḓé">
                <a:extLst>
                  <a:ext uri="{FF2B5EF4-FFF2-40B4-BE49-F238E27FC236}">
                    <a16:creationId xmlns:a16="http://schemas.microsoft.com/office/drawing/2014/main" id="{69E9F4CA-2FD0-724E-B69C-9B5965015ABF}"/>
                  </a:ext>
                </a:extLst>
              </p:cNvPr>
              <p:cNvSpPr/>
              <p:nvPr/>
            </p:nvSpPr>
            <p:spPr bwMode="auto">
              <a:xfrm>
                <a:off x="6597651" y="3665499"/>
                <a:ext cx="147638" cy="200025"/>
              </a:xfrm>
              <a:custGeom>
                <a:avLst/>
                <a:gdLst>
                  <a:gd name="T0" fmla="*/ 29 w 93"/>
                  <a:gd name="T1" fmla="*/ 0 h 126"/>
                  <a:gd name="T2" fmla="*/ 93 w 93"/>
                  <a:gd name="T3" fmla="*/ 54 h 126"/>
                  <a:gd name="T4" fmla="*/ 57 w 93"/>
                  <a:gd name="T5" fmla="*/ 126 h 126"/>
                  <a:gd name="T6" fmla="*/ 0 w 93"/>
                  <a:gd name="T7" fmla="*/ 20 h 126"/>
                  <a:gd name="T8" fmla="*/ 29 w 93"/>
                  <a:gd name="T9" fmla="*/ 0 h 126"/>
                </a:gdLst>
                <a:ahLst/>
                <a:cxnLst>
                  <a:cxn ang="0">
                    <a:pos x="T0" y="T1"/>
                  </a:cxn>
                  <a:cxn ang="0">
                    <a:pos x="T2" y="T3"/>
                  </a:cxn>
                  <a:cxn ang="0">
                    <a:pos x="T4" y="T5"/>
                  </a:cxn>
                  <a:cxn ang="0">
                    <a:pos x="T6" y="T7"/>
                  </a:cxn>
                  <a:cxn ang="0">
                    <a:pos x="T8" y="T9"/>
                  </a:cxn>
                </a:cxnLst>
                <a:rect l="0" t="0" r="r" b="b"/>
                <a:pathLst>
                  <a:path w="93" h="126">
                    <a:moveTo>
                      <a:pt x="29" y="0"/>
                    </a:moveTo>
                    <a:lnTo>
                      <a:pt x="93" y="54"/>
                    </a:lnTo>
                    <a:lnTo>
                      <a:pt x="57" y="126"/>
                    </a:lnTo>
                    <a:lnTo>
                      <a:pt x="0" y="20"/>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ṧḻîḑé">
                <a:extLst>
                  <a:ext uri="{FF2B5EF4-FFF2-40B4-BE49-F238E27FC236}">
                    <a16:creationId xmlns:a16="http://schemas.microsoft.com/office/drawing/2014/main" id="{12FA336D-60A8-7F4C-99BE-56879F0A3916}"/>
                  </a:ext>
                </a:extLst>
              </p:cNvPr>
              <p:cNvSpPr/>
              <p:nvPr/>
            </p:nvSpPr>
            <p:spPr bwMode="auto">
              <a:xfrm>
                <a:off x="6530976" y="3697249"/>
                <a:ext cx="214313" cy="595313"/>
              </a:xfrm>
              <a:custGeom>
                <a:avLst/>
                <a:gdLst>
                  <a:gd name="T0" fmla="*/ 42 w 135"/>
                  <a:gd name="T1" fmla="*/ 0 h 375"/>
                  <a:gd name="T2" fmla="*/ 135 w 135"/>
                  <a:gd name="T3" fmla="*/ 375 h 375"/>
                  <a:gd name="T4" fmla="*/ 18 w 135"/>
                  <a:gd name="T5" fmla="*/ 152 h 375"/>
                  <a:gd name="T6" fmla="*/ 37 w 135"/>
                  <a:gd name="T7" fmla="*/ 124 h 375"/>
                  <a:gd name="T8" fmla="*/ 0 w 135"/>
                  <a:gd name="T9" fmla="*/ 95 h 375"/>
                  <a:gd name="T10" fmla="*/ 26 w 135"/>
                  <a:gd name="T11" fmla="*/ 6 h 375"/>
                  <a:gd name="T12" fmla="*/ 42 w 135"/>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135" h="375">
                    <a:moveTo>
                      <a:pt x="42" y="0"/>
                    </a:moveTo>
                    <a:lnTo>
                      <a:pt x="135" y="375"/>
                    </a:lnTo>
                    <a:lnTo>
                      <a:pt x="18" y="152"/>
                    </a:lnTo>
                    <a:lnTo>
                      <a:pt x="37" y="124"/>
                    </a:lnTo>
                    <a:lnTo>
                      <a:pt x="0" y="95"/>
                    </a:lnTo>
                    <a:lnTo>
                      <a:pt x="26" y="6"/>
                    </a:lnTo>
                    <a:lnTo>
                      <a:pt x="42" y="0"/>
                    </a:ln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ślidê">
                <a:extLst>
                  <a:ext uri="{FF2B5EF4-FFF2-40B4-BE49-F238E27FC236}">
                    <a16:creationId xmlns:a16="http://schemas.microsoft.com/office/drawing/2014/main" id="{50E0969D-14E6-F64F-9644-4BAA4C9F4E5B}"/>
                  </a:ext>
                </a:extLst>
              </p:cNvPr>
              <p:cNvSpPr/>
              <p:nvPr/>
            </p:nvSpPr>
            <p:spPr bwMode="auto">
              <a:xfrm>
                <a:off x="6745288" y="3700424"/>
                <a:ext cx="238125" cy="604838"/>
              </a:xfrm>
              <a:custGeom>
                <a:avLst/>
                <a:gdLst>
                  <a:gd name="T0" fmla="*/ 104 w 150"/>
                  <a:gd name="T1" fmla="*/ 0 h 381"/>
                  <a:gd name="T2" fmla="*/ 0 w 150"/>
                  <a:gd name="T3" fmla="*/ 381 h 381"/>
                  <a:gd name="T4" fmla="*/ 130 w 150"/>
                  <a:gd name="T5" fmla="*/ 166 h 381"/>
                  <a:gd name="T6" fmla="*/ 114 w 150"/>
                  <a:gd name="T7" fmla="*/ 130 h 381"/>
                  <a:gd name="T8" fmla="*/ 150 w 150"/>
                  <a:gd name="T9" fmla="*/ 101 h 381"/>
                  <a:gd name="T10" fmla="*/ 124 w 150"/>
                  <a:gd name="T11" fmla="*/ 6 h 381"/>
                  <a:gd name="T12" fmla="*/ 104 w 150"/>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150" h="381">
                    <a:moveTo>
                      <a:pt x="104" y="0"/>
                    </a:moveTo>
                    <a:lnTo>
                      <a:pt x="0" y="381"/>
                    </a:lnTo>
                    <a:lnTo>
                      <a:pt x="130" y="166"/>
                    </a:lnTo>
                    <a:lnTo>
                      <a:pt x="114" y="130"/>
                    </a:lnTo>
                    <a:lnTo>
                      <a:pt x="150" y="101"/>
                    </a:lnTo>
                    <a:lnTo>
                      <a:pt x="124" y="6"/>
                    </a:lnTo>
                    <a:lnTo>
                      <a:pt x="104" y="0"/>
                    </a:ln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şlíḑé">
                <a:extLst>
                  <a:ext uri="{FF2B5EF4-FFF2-40B4-BE49-F238E27FC236}">
                    <a16:creationId xmlns:a16="http://schemas.microsoft.com/office/drawing/2014/main" id="{FB9D0CE6-45C4-CD44-83B2-4958098A882F}"/>
                  </a:ext>
                </a:extLst>
              </p:cNvPr>
              <p:cNvSpPr/>
              <p:nvPr/>
            </p:nvSpPr>
            <p:spPr bwMode="auto">
              <a:xfrm>
                <a:off x="6745288" y="3694074"/>
                <a:ext cx="214313" cy="598488"/>
              </a:xfrm>
              <a:custGeom>
                <a:avLst/>
                <a:gdLst>
                  <a:gd name="T0" fmla="*/ 96 w 135"/>
                  <a:gd name="T1" fmla="*/ 0 h 377"/>
                  <a:gd name="T2" fmla="*/ 0 w 135"/>
                  <a:gd name="T3" fmla="*/ 377 h 377"/>
                  <a:gd name="T4" fmla="*/ 117 w 135"/>
                  <a:gd name="T5" fmla="*/ 154 h 377"/>
                  <a:gd name="T6" fmla="*/ 98 w 135"/>
                  <a:gd name="T7" fmla="*/ 126 h 377"/>
                  <a:gd name="T8" fmla="*/ 135 w 135"/>
                  <a:gd name="T9" fmla="*/ 97 h 377"/>
                  <a:gd name="T10" fmla="*/ 116 w 135"/>
                  <a:gd name="T11" fmla="*/ 8 h 377"/>
                  <a:gd name="T12" fmla="*/ 96 w 135"/>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135" h="377">
                    <a:moveTo>
                      <a:pt x="96" y="0"/>
                    </a:moveTo>
                    <a:lnTo>
                      <a:pt x="0" y="377"/>
                    </a:lnTo>
                    <a:lnTo>
                      <a:pt x="117" y="154"/>
                    </a:lnTo>
                    <a:lnTo>
                      <a:pt x="98" y="126"/>
                    </a:lnTo>
                    <a:lnTo>
                      <a:pt x="135" y="97"/>
                    </a:lnTo>
                    <a:lnTo>
                      <a:pt x="116" y="8"/>
                    </a:lnTo>
                    <a:lnTo>
                      <a:pt x="96" y="0"/>
                    </a:ln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ṥlîḋé">
                <a:extLst>
                  <a:ext uri="{FF2B5EF4-FFF2-40B4-BE49-F238E27FC236}">
                    <a16:creationId xmlns:a16="http://schemas.microsoft.com/office/drawing/2014/main" id="{52B3738D-CCF1-0C4E-9952-8954DD12A774}"/>
                  </a:ext>
                </a:extLst>
              </p:cNvPr>
              <p:cNvSpPr/>
              <p:nvPr/>
            </p:nvSpPr>
            <p:spPr bwMode="auto">
              <a:xfrm>
                <a:off x="6745288" y="3665499"/>
                <a:ext cx="147638" cy="200025"/>
              </a:xfrm>
              <a:custGeom>
                <a:avLst/>
                <a:gdLst>
                  <a:gd name="T0" fmla="*/ 63 w 93"/>
                  <a:gd name="T1" fmla="*/ 0 h 126"/>
                  <a:gd name="T2" fmla="*/ 0 w 93"/>
                  <a:gd name="T3" fmla="*/ 54 h 126"/>
                  <a:gd name="T4" fmla="*/ 36 w 93"/>
                  <a:gd name="T5" fmla="*/ 126 h 126"/>
                  <a:gd name="T6" fmla="*/ 93 w 93"/>
                  <a:gd name="T7" fmla="*/ 20 h 126"/>
                  <a:gd name="T8" fmla="*/ 63 w 93"/>
                  <a:gd name="T9" fmla="*/ 0 h 126"/>
                </a:gdLst>
                <a:ahLst/>
                <a:cxnLst>
                  <a:cxn ang="0">
                    <a:pos x="T0" y="T1"/>
                  </a:cxn>
                  <a:cxn ang="0">
                    <a:pos x="T2" y="T3"/>
                  </a:cxn>
                  <a:cxn ang="0">
                    <a:pos x="T4" y="T5"/>
                  </a:cxn>
                  <a:cxn ang="0">
                    <a:pos x="T6" y="T7"/>
                  </a:cxn>
                  <a:cxn ang="0">
                    <a:pos x="T8" y="T9"/>
                  </a:cxn>
                </a:cxnLst>
                <a:rect l="0" t="0" r="r" b="b"/>
                <a:pathLst>
                  <a:path w="93" h="126">
                    <a:moveTo>
                      <a:pt x="63" y="0"/>
                    </a:moveTo>
                    <a:lnTo>
                      <a:pt x="0" y="54"/>
                    </a:lnTo>
                    <a:lnTo>
                      <a:pt x="36" y="126"/>
                    </a:lnTo>
                    <a:lnTo>
                      <a:pt x="93" y="20"/>
                    </a:lnTo>
                    <a:lnTo>
                      <a:pt x="6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sļidê">
                <a:extLst>
                  <a:ext uri="{FF2B5EF4-FFF2-40B4-BE49-F238E27FC236}">
                    <a16:creationId xmlns:a16="http://schemas.microsoft.com/office/drawing/2014/main" id="{05276881-C276-0045-8AC8-5ECCE30AA423}"/>
                  </a:ext>
                </a:extLst>
              </p:cNvPr>
              <p:cNvSpPr/>
              <p:nvPr/>
            </p:nvSpPr>
            <p:spPr bwMode="auto">
              <a:xfrm>
                <a:off x="6708776" y="3857587"/>
                <a:ext cx="74613" cy="65088"/>
              </a:xfrm>
              <a:custGeom>
                <a:avLst/>
                <a:gdLst>
                  <a:gd name="T0" fmla="*/ 5 w 29"/>
                  <a:gd name="T1" fmla="*/ 0 h 25"/>
                  <a:gd name="T2" fmla="*/ 24 w 29"/>
                  <a:gd name="T3" fmla="*/ 0 h 25"/>
                  <a:gd name="T4" fmla="*/ 24 w 29"/>
                  <a:gd name="T5" fmla="*/ 25 h 25"/>
                  <a:gd name="T6" fmla="*/ 5 w 29"/>
                  <a:gd name="T7" fmla="*/ 25 h 25"/>
                  <a:gd name="T8" fmla="*/ 5 w 29"/>
                  <a:gd name="T9" fmla="*/ 0 h 25"/>
                </a:gdLst>
                <a:ahLst/>
                <a:cxnLst>
                  <a:cxn ang="0">
                    <a:pos x="T0" y="T1"/>
                  </a:cxn>
                  <a:cxn ang="0">
                    <a:pos x="T2" y="T3"/>
                  </a:cxn>
                  <a:cxn ang="0">
                    <a:pos x="T4" y="T5"/>
                  </a:cxn>
                  <a:cxn ang="0">
                    <a:pos x="T6" y="T7"/>
                  </a:cxn>
                  <a:cxn ang="0">
                    <a:pos x="T8" y="T9"/>
                  </a:cxn>
                </a:cxnLst>
                <a:rect l="0" t="0" r="r" b="b"/>
                <a:pathLst>
                  <a:path w="29" h="25">
                    <a:moveTo>
                      <a:pt x="5" y="0"/>
                    </a:moveTo>
                    <a:cubicBezTo>
                      <a:pt x="24" y="0"/>
                      <a:pt x="24" y="0"/>
                      <a:pt x="24" y="0"/>
                    </a:cubicBezTo>
                    <a:cubicBezTo>
                      <a:pt x="29" y="10"/>
                      <a:pt x="28" y="17"/>
                      <a:pt x="24" y="25"/>
                    </a:cubicBezTo>
                    <a:cubicBezTo>
                      <a:pt x="5" y="25"/>
                      <a:pt x="5" y="25"/>
                      <a:pt x="5" y="25"/>
                    </a:cubicBezTo>
                    <a:cubicBezTo>
                      <a:pt x="1" y="17"/>
                      <a:pt x="0" y="10"/>
                      <a:pt x="5"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şľíďê">
                <a:extLst>
                  <a:ext uri="{FF2B5EF4-FFF2-40B4-BE49-F238E27FC236}">
                    <a16:creationId xmlns:a16="http://schemas.microsoft.com/office/drawing/2014/main" id="{F64DFE40-F372-1245-BEA9-D7569D725A1F}"/>
                  </a:ext>
                </a:extLst>
              </p:cNvPr>
              <p:cNvSpPr/>
              <p:nvPr/>
            </p:nvSpPr>
            <p:spPr bwMode="auto">
              <a:xfrm>
                <a:off x="6729413" y="4292562"/>
                <a:ext cx="31750" cy="176213"/>
              </a:xfrm>
              <a:custGeom>
                <a:avLst/>
                <a:gdLst>
                  <a:gd name="T0" fmla="*/ 1 w 12"/>
                  <a:gd name="T1" fmla="*/ 68 h 68"/>
                  <a:gd name="T2" fmla="*/ 11 w 12"/>
                  <a:gd name="T3" fmla="*/ 68 h 68"/>
                  <a:gd name="T4" fmla="*/ 6 w 12"/>
                  <a:gd name="T5" fmla="*/ 0 h 68"/>
                  <a:gd name="T6" fmla="*/ 1 w 12"/>
                  <a:gd name="T7" fmla="*/ 68 h 68"/>
                </a:gdLst>
                <a:ahLst/>
                <a:cxnLst>
                  <a:cxn ang="0">
                    <a:pos x="T0" y="T1"/>
                  </a:cxn>
                  <a:cxn ang="0">
                    <a:pos x="T2" y="T3"/>
                  </a:cxn>
                  <a:cxn ang="0">
                    <a:pos x="T4" y="T5"/>
                  </a:cxn>
                  <a:cxn ang="0">
                    <a:pos x="T6" y="T7"/>
                  </a:cxn>
                </a:cxnLst>
                <a:rect l="0" t="0" r="r" b="b"/>
                <a:pathLst>
                  <a:path w="12" h="68">
                    <a:moveTo>
                      <a:pt x="1" y="68"/>
                    </a:moveTo>
                    <a:cubicBezTo>
                      <a:pt x="5" y="68"/>
                      <a:pt x="8" y="68"/>
                      <a:pt x="11" y="68"/>
                    </a:cubicBezTo>
                    <a:cubicBezTo>
                      <a:pt x="12" y="51"/>
                      <a:pt x="9" y="7"/>
                      <a:pt x="6" y="0"/>
                    </a:cubicBezTo>
                    <a:cubicBezTo>
                      <a:pt x="4" y="6"/>
                      <a:pt x="0" y="50"/>
                      <a:pt x="1" y="68"/>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ŝļiḑe">
                <a:extLst>
                  <a:ext uri="{FF2B5EF4-FFF2-40B4-BE49-F238E27FC236}">
                    <a16:creationId xmlns:a16="http://schemas.microsoft.com/office/drawing/2014/main" id="{18DA7AE7-495D-7847-B2AB-4359AD4406B6}"/>
                  </a:ext>
                </a:extLst>
              </p:cNvPr>
              <p:cNvSpPr/>
              <p:nvPr/>
            </p:nvSpPr>
            <p:spPr bwMode="auto">
              <a:xfrm>
                <a:off x="6683376" y="3919499"/>
                <a:ext cx="136525" cy="614363"/>
              </a:xfrm>
              <a:custGeom>
                <a:avLst/>
                <a:gdLst>
                  <a:gd name="T0" fmla="*/ 24 w 86"/>
                  <a:gd name="T1" fmla="*/ 0 h 387"/>
                  <a:gd name="T2" fmla="*/ 55 w 86"/>
                  <a:gd name="T3" fmla="*/ 0 h 387"/>
                  <a:gd name="T4" fmla="*/ 86 w 86"/>
                  <a:gd name="T5" fmla="*/ 387 h 387"/>
                  <a:gd name="T6" fmla="*/ 0 w 86"/>
                  <a:gd name="T7" fmla="*/ 387 h 387"/>
                  <a:gd name="T8" fmla="*/ 24 w 86"/>
                  <a:gd name="T9" fmla="*/ 0 h 387"/>
                </a:gdLst>
                <a:ahLst/>
                <a:cxnLst>
                  <a:cxn ang="0">
                    <a:pos x="T0" y="T1"/>
                  </a:cxn>
                  <a:cxn ang="0">
                    <a:pos x="T2" y="T3"/>
                  </a:cxn>
                  <a:cxn ang="0">
                    <a:pos x="T4" y="T5"/>
                  </a:cxn>
                  <a:cxn ang="0">
                    <a:pos x="T6" y="T7"/>
                  </a:cxn>
                  <a:cxn ang="0">
                    <a:pos x="T8" y="T9"/>
                  </a:cxn>
                </a:cxnLst>
                <a:rect l="0" t="0" r="r" b="b"/>
                <a:pathLst>
                  <a:path w="86" h="387">
                    <a:moveTo>
                      <a:pt x="24" y="0"/>
                    </a:moveTo>
                    <a:lnTo>
                      <a:pt x="55" y="0"/>
                    </a:lnTo>
                    <a:lnTo>
                      <a:pt x="86" y="387"/>
                    </a:lnTo>
                    <a:lnTo>
                      <a:pt x="0" y="387"/>
                    </a:lnTo>
                    <a:lnTo>
                      <a:pt x="24"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iSḻiḓé">
                <a:extLst>
                  <a:ext uri="{FF2B5EF4-FFF2-40B4-BE49-F238E27FC236}">
                    <a16:creationId xmlns:a16="http://schemas.microsoft.com/office/drawing/2014/main" id="{5BC6C31B-5A50-BB4E-97F7-73909560F90F}"/>
                  </a:ext>
                </a:extLst>
              </p:cNvPr>
              <p:cNvSpPr/>
              <p:nvPr/>
            </p:nvSpPr>
            <p:spPr bwMode="auto">
              <a:xfrm>
                <a:off x="7686676" y="4768812"/>
                <a:ext cx="1171575" cy="284163"/>
              </a:xfrm>
              <a:custGeom>
                <a:avLst/>
                <a:gdLst>
                  <a:gd name="T0" fmla="*/ 434 w 453"/>
                  <a:gd name="T1" fmla="*/ 0 h 110"/>
                  <a:gd name="T2" fmla="*/ 79 w 453"/>
                  <a:gd name="T3" fmla="*/ 0 h 110"/>
                  <a:gd name="T4" fmla="*/ 79 w 453"/>
                  <a:gd name="T5" fmla="*/ 110 h 110"/>
                  <a:gd name="T6" fmla="*/ 347 w 453"/>
                  <a:gd name="T7" fmla="*/ 110 h 110"/>
                  <a:gd name="T8" fmla="*/ 434 w 453"/>
                  <a:gd name="T9" fmla="*/ 0 h 110"/>
                </a:gdLst>
                <a:ahLst/>
                <a:cxnLst>
                  <a:cxn ang="0">
                    <a:pos x="T0" y="T1"/>
                  </a:cxn>
                  <a:cxn ang="0">
                    <a:pos x="T2" y="T3"/>
                  </a:cxn>
                  <a:cxn ang="0">
                    <a:pos x="T4" y="T5"/>
                  </a:cxn>
                  <a:cxn ang="0">
                    <a:pos x="T6" y="T7"/>
                  </a:cxn>
                  <a:cxn ang="0">
                    <a:pos x="T8" y="T9"/>
                  </a:cxn>
                </a:cxnLst>
                <a:rect l="0" t="0" r="r" b="b"/>
                <a:pathLst>
                  <a:path w="453" h="110">
                    <a:moveTo>
                      <a:pt x="434" y="0"/>
                    </a:moveTo>
                    <a:cubicBezTo>
                      <a:pt x="79" y="0"/>
                      <a:pt x="79" y="0"/>
                      <a:pt x="79" y="0"/>
                    </a:cubicBezTo>
                    <a:cubicBezTo>
                      <a:pt x="0" y="0"/>
                      <a:pt x="10" y="110"/>
                      <a:pt x="79" y="110"/>
                    </a:cubicBezTo>
                    <a:cubicBezTo>
                      <a:pt x="347" y="110"/>
                      <a:pt x="347" y="110"/>
                      <a:pt x="347" y="110"/>
                    </a:cubicBezTo>
                    <a:cubicBezTo>
                      <a:pt x="437" y="110"/>
                      <a:pt x="453" y="51"/>
                      <a:pt x="43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ṧḻïďè">
                <a:extLst>
                  <a:ext uri="{FF2B5EF4-FFF2-40B4-BE49-F238E27FC236}">
                    <a16:creationId xmlns:a16="http://schemas.microsoft.com/office/drawing/2014/main" id="{CA0850C7-FF48-8845-9A68-39E2F0C17EEB}"/>
                  </a:ext>
                </a:extLst>
              </p:cNvPr>
              <p:cNvSpPr/>
              <p:nvPr/>
            </p:nvSpPr>
            <p:spPr bwMode="auto">
              <a:xfrm>
                <a:off x="8329613" y="3643274"/>
                <a:ext cx="238125" cy="346075"/>
              </a:xfrm>
              <a:custGeom>
                <a:avLst/>
                <a:gdLst>
                  <a:gd name="T0" fmla="*/ 106 w 150"/>
                  <a:gd name="T1" fmla="*/ 0 h 218"/>
                  <a:gd name="T2" fmla="*/ 0 w 150"/>
                  <a:gd name="T3" fmla="*/ 29 h 218"/>
                  <a:gd name="T4" fmla="*/ 28 w 150"/>
                  <a:gd name="T5" fmla="*/ 218 h 218"/>
                  <a:gd name="T6" fmla="*/ 150 w 150"/>
                  <a:gd name="T7" fmla="*/ 184 h 218"/>
                  <a:gd name="T8" fmla="*/ 106 w 150"/>
                  <a:gd name="T9" fmla="*/ 0 h 218"/>
                </a:gdLst>
                <a:ahLst/>
                <a:cxnLst>
                  <a:cxn ang="0">
                    <a:pos x="T0" y="T1"/>
                  </a:cxn>
                  <a:cxn ang="0">
                    <a:pos x="T2" y="T3"/>
                  </a:cxn>
                  <a:cxn ang="0">
                    <a:pos x="T4" y="T5"/>
                  </a:cxn>
                  <a:cxn ang="0">
                    <a:pos x="T6" y="T7"/>
                  </a:cxn>
                  <a:cxn ang="0">
                    <a:pos x="T8" y="T9"/>
                  </a:cxn>
                </a:cxnLst>
                <a:rect l="0" t="0" r="r" b="b"/>
                <a:pathLst>
                  <a:path w="150" h="218">
                    <a:moveTo>
                      <a:pt x="106" y="0"/>
                    </a:moveTo>
                    <a:lnTo>
                      <a:pt x="0" y="29"/>
                    </a:lnTo>
                    <a:lnTo>
                      <a:pt x="28" y="218"/>
                    </a:lnTo>
                    <a:lnTo>
                      <a:pt x="150" y="184"/>
                    </a:lnTo>
                    <a:lnTo>
                      <a:pt x="106" y="0"/>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sľiḋè">
                <a:extLst>
                  <a:ext uri="{FF2B5EF4-FFF2-40B4-BE49-F238E27FC236}">
                    <a16:creationId xmlns:a16="http://schemas.microsoft.com/office/drawing/2014/main" id="{03DC4CFE-69DD-DB4B-81B0-4A3D0F77303F}"/>
                  </a:ext>
                </a:extLst>
              </p:cNvPr>
              <p:cNvSpPr/>
              <p:nvPr/>
            </p:nvSpPr>
            <p:spPr bwMode="auto">
              <a:xfrm>
                <a:off x="8328026" y="3787737"/>
                <a:ext cx="498475" cy="1079500"/>
              </a:xfrm>
              <a:custGeom>
                <a:avLst/>
                <a:gdLst>
                  <a:gd name="T0" fmla="*/ 0 w 193"/>
                  <a:gd name="T1" fmla="*/ 92 h 417"/>
                  <a:gd name="T2" fmla="*/ 10 w 193"/>
                  <a:gd name="T3" fmla="*/ 384 h 417"/>
                  <a:gd name="T4" fmla="*/ 193 w 193"/>
                  <a:gd name="T5" fmla="*/ 417 h 417"/>
                  <a:gd name="T6" fmla="*/ 95 w 193"/>
                  <a:gd name="T7" fmla="*/ 0 h 417"/>
                  <a:gd name="T8" fmla="*/ 0 w 193"/>
                  <a:gd name="T9" fmla="*/ 92 h 417"/>
                </a:gdLst>
                <a:ahLst/>
                <a:cxnLst>
                  <a:cxn ang="0">
                    <a:pos x="T0" y="T1"/>
                  </a:cxn>
                  <a:cxn ang="0">
                    <a:pos x="T2" y="T3"/>
                  </a:cxn>
                  <a:cxn ang="0">
                    <a:pos x="T4" y="T5"/>
                  </a:cxn>
                  <a:cxn ang="0">
                    <a:pos x="T6" y="T7"/>
                  </a:cxn>
                  <a:cxn ang="0">
                    <a:pos x="T8" y="T9"/>
                  </a:cxn>
                </a:cxnLst>
                <a:rect l="0" t="0" r="r" b="b"/>
                <a:pathLst>
                  <a:path w="193" h="417">
                    <a:moveTo>
                      <a:pt x="0" y="92"/>
                    </a:moveTo>
                    <a:cubicBezTo>
                      <a:pt x="10" y="384"/>
                      <a:pt x="10" y="384"/>
                      <a:pt x="10" y="384"/>
                    </a:cubicBezTo>
                    <a:cubicBezTo>
                      <a:pt x="71" y="384"/>
                      <a:pt x="135" y="397"/>
                      <a:pt x="193" y="417"/>
                    </a:cubicBezTo>
                    <a:cubicBezTo>
                      <a:pt x="187" y="274"/>
                      <a:pt x="155" y="123"/>
                      <a:pt x="95" y="0"/>
                    </a:cubicBezTo>
                    <a:cubicBezTo>
                      <a:pt x="69" y="31"/>
                      <a:pt x="15" y="94"/>
                      <a:pt x="0" y="92"/>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ṥliḓe">
                <a:extLst>
                  <a:ext uri="{FF2B5EF4-FFF2-40B4-BE49-F238E27FC236}">
                    <a16:creationId xmlns:a16="http://schemas.microsoft.com/office/drawing/2014/main" id="{9A37A50D-F378-7A43-875D-BBE9551D650E}"/>
                  </a:ext>
                </a:extLst>
              </p:cNvPr>
              <p:cNvSpPr/>
              <p:nvPr/>
            </p:nvSpPr>
            <p:spPr bwMode="auto">
              <a:xfrm>
                <a:off x="7675563" y="4859299"/>
                <a:ext cx="352425" cy="768350"/>
              </a:xfrm>
              <a:custGeom>
                <a:avLst/>
                <a:gdLst>
                  <a:gd name="T0" fmla="*/ 116 w 136"/>
                  <a:gd name="T1" fmla="*/ 5 h 297"/>
                  <a:gd name="T2" fmla="*/ 43 w 136"/>
                  <a:gd name="T3" fmla="*/ 5 h 297"/>
                  <a:gd name="T4" fmla="*/ 28 w 136"/>
                  <a:gd name="T5" fmla="*/ 10 h 297"/>
                  <a:gd name="T6" fmla="*/ 1 w 136"/>
                  <a:gd name="T7" fmla="*/ 278 h 297"/>
                  <a:gd name="T8" fmla="*/ 20 w 136"/>
                  <a:gd name="T9" fmla="*/ 297 h 297"/>
                  <a:gd name="T10" fmla="*/ 93 w 136"/>
                  <a:gd name="T11" fmla="*/ 297 h 297"/>
                  <a:gd name="T12" fmla="*/ 111 w 136"/>
                  <a:gd name="T13" fmla="*/ 278 h 297"/>
                  <a:gd name="T14" fmla="*/ 135 w 136"/>
                  <a:gd name="T15" fmla="*/ 23 h 297"/>
                  <a:gd name="T16" fmla="*/ 116 w 136"/>
                  <a:gd name="T17" fmla="*/ 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97">
                    <a:moveTo>
                      <a:pt x="116" y="5"/>
                    </a:moveTo>
                    <a:cubicBezTo>
                      <a:pt x="43" y="5"/>
                      <a:pt x="43" y="5"/>
                      <a:pt x="43" y="5"/>
                    </a:cubicBezTo>
                    <a:cubicBezTo>
                      <a:pt x="33" y="5"/>
                      <a:pt x="29" y="0"/>
                      <a:pt x="28" y="10"/>
                    </a:cubicBezTo>
                    <a:cubicBezTo>
                      <a:pt x="1" y="278"/>
                      <a:pt x="1" y="278"/>
                      <a:pt x="1" y="278"/>
                    </a:cubicBezTo>
                    <a:cubicBezTo>
                      <a:pt x="0" y="288"/>
                      <a:pt x="9" y="297"/>
                      <a:pt x="20" y="297"/>
                    </a:cubicBezTo>
                    <a:cubicBezTo>
                      <a:pt x="93" y="297"/>
                      <a:pt x="93" y="297"/>
                      <a:pt x="93" y="297"/>
                    </a:cubicBezTo>
                    <a:cubicBezTo>
                      <a:pt x="103" y="297"/>
                      <a:pt x="110" y="288"/>
                      <a:pt x="111" y="278"/>
                    </a:cubicBezTo>
                    <a:cubicBezTo>
                      <a:pt x="135" y="23"/>
                      <a:pt x="135" y="23"/>
                      <a:pt x="135" y="23"/>
                    </a:cubicBezTo>
                    <a:cubicBezTo>
                      <a:pt x="136" y="13"/>
                      <a:pt x="127" y="5"/>
                      <a:pt x="116" y="5"/>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S1îḍê">
                <a:extLst>
                  <a:ext uri="{FF2B5EF4-FFF2-40B4-BE49-F238E27FC236}">
                    <a16:creationId xmlns:a16="http://schemas.microsoft.com/office/drawing/2014/main" id="{05648993-C992-BD43-A56F-32F72595E651}"/>
                  </a:ext>
                </a:extLst>
              </p:cNvPr>
              <p:cNvSpPr/>
              <p:nvPr/>
            </p:nvSpPr>
            <p:spPr bwMode="auto">
              <a:xfrm>
                <a:off x="7469188" y="5672099"/>
                <a:ext cx="498475" cy="227013"/>
              </a:xfrm>
              <a:custGeom>
                <a:avLst/>
                <a:gdLst>
                  <a:gd name="T0" fmla="*/ 181 w 193"/>
                  <a:gd name="T1" fmla="*/ 0 h 88"/>
                  <a:gd name="T2" fmla="*/ 191 w 193"/>
                  <a:gd name="T3" fmla="*/ 33 h 88"/>
                  <a:gd name="T4" fmla="*/ 187 w 193"/>
                  <a:gd name="T5" fmla="*/ 59 h 88"/>
                  <a:gd name="T6" fmla="*/ 165 w 193"/>
                  <a:gd name="T7" fmla="*/ 63 h 88"/>
                  <a:gd name="T8" fmla="*/ 157 w 193"/>
                  <a:gd name="T9" fmla="*/ 53 h 88"/>
                  <a:gd name="T10" fmla="*/ 101 w 193"/>
                  <a:gd name="T11" fmla="*/ 75 h 88"/>
                  <a:gd name="T12" fmla="*/ 39 w 193"/>
                  <a:gd name="T13" fmla="*/ 86 h 88"/>
                  <a:gd name="T14" fmla="*/ 2 w 193"/>
                  <a:gd name="T15" fmla="*/ 72 h 88"/>
                  <a:gd name="T16" fmla="*/ 63 w 193"/>
                  <a:gd name="T17" fmla="*/ 31 h 88"/>
                  <a:gd name="T18" fmla="*/ 94 w 193"/>
                  <a:gd name="T19" fmla="*/ 1 h 88"/>
                  <a:gd name="T20" fmla="*/ 100 w 193"/>
                  <a:gd name="T21" fmla="*/ 2 h 88"/>
                  <a:gd name="T22" fmla="*/ 173 w 193"/>
                  <a:gd name="T23" fmla="*/ 2 h 88"/>
                  <a:gd name="T24" fmla="*/ 181 w 193"/>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88">
                    <a:moveTo>
                      <a:pt x="181" y="0"/>
                    </a:moveTo>
                    <a:cubicBezTo>
                      <a:pt x="186" y="12"/>
                      <a:pt x="190" y="25"/>
                      <a:pt x="191" y="33"/>
                    </a:cubicBezTo>
                    <a:cubicBezTo>
                      <a:pt x="192" y="47"/>
                      <a:pt x="193" y="57"/>
                      <a:pt x="187" y="59"/>
                    </a:cubicBezTo>
                    <a:cubicBezTo>
                      <a:pt x="165" y="63"/>
                      <a:pt x="165" y="63"/>
                      <a:pt x="165" y="63"/>
                    </a:cubicBezTo>
                    <a:cubicBezTo>
                      <a:pt x="161" y="63"/>
                      <a:pt x="158" y="59"/>
                      <a:pt x="157" y="53"/>
                    </a:cubicBezTo>
                    <a:cubicBezTo>
                      <a:pt x="147" y="53"/>
                      <a:pt x="127" y="70"/>
                      <a:pt x="101" y="75"/>
                    </a:cubicBezTo>
                    <a:cubicBezTo>
                      <a:pt x="39" y="86"/>
                      <a:pt x="39" y="86"/>
                      <a:pt x="39" y="86"/>
                    </a:cubicBezTo>
                    <a:cubicBezTo>
                      <a:pt x="26" y="88"/>
                      <a:pt x="4" y="87"/>
                      <a:pt x="2" y="72"/>
                    </a:cubicBezTo>
                    <a:cubicBezTo>
                      <a:pt x="0" y="57"/>
                      <a:pt x="37" y="44"/>
                      <a:pt x="63" y="31"/>
                    </a:cubicBezTo>
                    <a:cubicBezTo>
                      <a:pt x="73" y="26"/>
                      <a:pt x="84" y="14"/>
                      <a:pt x="94" y="1"/>
                    </a:cubicBezTo>
                    <a:cubicBezTo>
                      <a:pt x="96" y="1"/>
                      <a:pt x="98" y="2"/>
                      <a:pt x="100" y="2"/>
                    </a:cubicBezTo>
                    <a:cubicBezTo>
                      <a:pt x="173" y="2"/>
                      <a:pt x="173" y="2"/>
                      <a:pt x="173" y="2"/>
                    </a:cubicBezTo>
                    <a:cubicBezTo>
                      <a:pt x="176" y="2"/>
                      <a:pt x="178" y="1"/>
                      <a:pt x="181"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ṧḻíḍe">
                <a:extLst>
                  <a:ext uri="{FF2B5EF4-FFF2-40B4-BE49-F238E27FC236}">
                    <a16:creationId xmlns:a16="http://schemas.microsoft.com/office/drawing/2014/main" id="{FCC6C4B0-AA48-B143-ACC3-AAF69C483E8F}"/>
                  </a:ext>
                </a:extLst>
              </p:cNvPr>
              <p:cNvSpPr/>
              <p:nvPr/>
            </p:nvSpPr>
            <p:spPr bwMode="auto">
              <a:xfrm>
                <a:off x="5151438" y="3036849"/>
                <a:ext cx="558800" cy="833438"/>
              </a:xfrm>
              <a:custGeom>
                <a:avLst/>
                <a:gdLst>
                  <a:gd name="T0" fmla="*/ 215 w 216"/>
                  <a:gd name="T1" fmla="*/ 184 h 322"/>
                  <a:gd name="T2" fmla="*/ 111 w 216"/>
                  <a:gd name="T3" fmla="*/ 322 h 322"/>
                  <a:gd name="T4" fmla="*/ 0 w 216"/>
                  <a:gd name="T5" fmla="*/ 196 h 322"/>
                  <a:gd name="T6" fmla="*/ 149 w 216"/>
                  <a:gd name="T7" fmla="*/ 42 h 322"/>
                  <a:gd name="T8" fmla="*/ 215 w 216"/>
                  <a:gd name="T9" fmla="*/ 184 h 322"/>
                </a:gdLst>
                <a:ahLst/>
                <a:cxnLst>
                  <a:cxn ang="0">
                    <a:pos x="T0" y="T1"/>
                  </a:cxn>
                  <a:cxn ang="0">
                    <a:pos x="T2" y="T3"/>
                  </a:cxn>
                  <a:cxn ang="0">
                    <a:pos x="T4" y="T5"/>
                  </a:cxn>
                  <a:cxn ang="0">
                    <a:pos x="T6" y="T7"/>
                  </a:cxn>
                  <a:cxn ang="0">
                    <a:pos x="T8" y="T9"/>
                  </a:cxn>
                </a:cxnLst>
                <a:rect l="0" t="0" r="r" b="b"/>
                <a:pathLst>
                  <a:path w="216" h="322">
                    <a:moveTo>
                      <a:pt x="215" y="184"/>
                    </a:moveTo>
                    <a:cubicBezTo>
                      <a:pt x="214" y="283"/>
                      <a:pt x="144" y="322"/>
                      <a:pt x="111" y="322"/>
                    </a:cubicBezTo>
                    <a:cubicBezTo>
                      <a:pt x="78" y="322"/>
                      <a:pt x="0" y="296"/>
                      <a:pt x="0" y="196"/>
                    </a:cubicBezTo>
                    <a:cubicBezTo>
                      <a:pt x="0" y="129"/>
                      <a:pt x="10" y="0"/>
                      <a:pt x="149" y="42"/>
                    </a:cubicBezTo>
                    <a:cubicBezTo>
                      <a:pt x="196" y="40"/>
                      <a:pt x="216" y="86"/>
                      <a:pt x="215" y="184"/>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ľïḑè">
                <a:extLst>
                  <a:ext uri="{FF2B5EF4-FFF2-40B4-BE49-F238E27FC236}">
                    <a16:creationId xmlns:a16="http://schemas.microsoft.com/office/drawing/2014/main" id="{2B451893-23E5-DF44-A470-97BF1C789D81}"/>
                  </a:ext>
                </a:extLst>
              </p:cNvPr>
              <p:cNvSpPr/>
              <p:nvPr/>
            </p:nvSpPr>
            <p:spPr bwMode="auto">
              <a:xfrm>
                <a:off x="5207001" y="4427499"/>
                <a:ext cx="461963" cy="25400"/>
              </a:xfrm>
              <a:custGeom>
                <a:avLst/>
                <a:gdLst>
                  <a:gd name="T0" fmla="*/ 1 w 179"/>
                  <a:gd name="T1" fmla="*/ 0 h 10"/>
                  <a:gd name="T2" fmla="*/ 0 w 179"/>
                  <a:gd name="T3" fmla="*/ 3 h 10"/>
                  <a:gd name="T4" fmla="*/ 179 w 179"/>
                  <a:gd name="T5" fmla="*/ 3 h 10"/>
                  <a:gd name="T6" fmla="*/ 178 w 179"/>
                  <a:gd name="T7" fmla="*/ 0 h 10"/>
                  <a:gd name="T8" fmla="*/ 1 w 179"/>
                  <a:gd name="T9" fmla="*/ 0 h 10"/>
                </a:gdLst>
                <a:ahLst/>
                <a:cxnLst>
                  <a:cxn ang="0">
                    <a:pos x="T0" y="T1"/>
                  </a:cxn>
                  <a:cxn ang="0">
                    <a:pos x="T2" y="T3"/>
                  </a:cxn>
                  <a:cxn ang="0">
                    <a:pos x="T4" y="T5"/>
                  </a:cxn>
                  <a:cxn ang="0">
                    <a:pos x="T6" y="T7"/>
                  </a:cxn>
                  <a:cxn ang="0">
                    <a:pos x="T8" y="T9"/>
                  </a:cxn>
                </a:cxnLst>
                <a:rect l="0" t="0" r="r" b="b"/>
                <a:pathLst>
                  <a:path w="179" h="10">
                    <a:moveTo>
                      <a:pt x="1" y="0"/>
                    </a:moveTo>
                    <a:cubicBezTo>
                      <a:pt x="0" y="3"/>
                      <a:pt x="0" y="3"/>
                      <a:pt x="0" y="3"/>
                    </a:cubicBezTo>
                    <a:cubicBezTo>
                      <a:pt x="55" y="10"/>
                      <a:pt x="124" y="10"/>
                      <a:pt x="179" y="3"/>
                    </a:cubicBezTo>
                    <a:cubicBezTo>
                      <a:pt x="179" y="2"/>
                      <a:pt x="178" y="1"/>
                      <a:pt x="178"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ṥḻiďê">
                <a:extLst>
                  <a:ext uri="{FF2B5EF4-FFF2-40B4-BE49-F238E27FC236}">
                    <a16:creationId xmlns:a16="http://schemas.microsoft.com/office/drawing/2014/main" id="{111276CD-FA8A-B641-9A33-79EA1C75E5F5}"/>
                  </a:ext>
                </a:extLst>
              </p:cNvPr>
              <p:cNvSpPr/>
              <p:nvPr/>
            </p:nvSpPr>
            <p:spPr bwMode="auto">
              <a:xfrm>
                <a:off x="5110163" y="3676612"/>
                <a:ext cx="660400" cy="776288"/>
              </a:xfrm>
              <a:custGeom>
                <a:avLst/>
                <a:gdLst>
                  <a:gd name="T0" fmla="*/ 35 w 255"/>
                  <a:gd name="T1" fmla="*/ 292 h 300"/>
                  <a:gd name="T2" fmla="*/ 21 w 255"/>
                  <a:gd name="T3" fmla="*/ 184 h 300"/>
                  <a:gd name="T4" fmla="*/ 11 w 255"/>
                  <a:gd name="T5" fmla="*/ 44 h 300"/>
                  <a:gd name="T6" fmla="*/ 97 w 255"/>
                  <a:gd name="T7" fmla="*/ 1 h 300"/>
                  <a:gd name="T8" fmla="*/ 127 w 255"/>
                  <a:gd name="T9" fmla="*/ 12 h 300"/>
                  <a:gd name="T10" fmla="*/ 157 w 255"/>
                  <a:gd name="T11" fmla="*/ 0 h 300"/>
                  <a:gd name="T12" fmla="*/ 244 w 255"/>
                  <a:gd name="T13" fmla="*/ 44 h 300"/>
                  <a:gd name="T14" fmla="*/ 234 w 255"/>
                  <a:gd name="T15" fmla="*/ 184 h 300"/>
                  <a:gd name="T16" fmla="*/ 216 w 255"/>
                  <a:gd name="T17" fmla="*/ 293 h 300"/>
                  <a:gd name="T18" fmla="*/ 35 w 255"/>
                  <a:gd name="T19" fmla="*/ 2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300">
                    <a:moveTo>
                      <a:pt x="35" y="292"/>
                    </a:moveTo>
                    <a:cubicBezTo>
                      <a:pt x="51" y="247"/>
                      <a:pt x="42" y="234"/>
                      <a:pt x="21" y="184"/>
                    </a:cubicBezTo>
                    <a:cubicBezTo>
                      <a:pt x="0" y="134"/>
                      <a:pt x="43" y="106"/>
                      <a:pt x="11" y="44"/>
                    </a:cubicBezTo>
                    <a:cubicBezTo>
                      <a:pt x="39" y="26"/>
                      <a:pt x="75" y="19"/>
                      <a:pt x="97" y="1"/>
                    </a:cubicBezTo>
                    <a:cubicBezTo>
                      <a:pt x="108" y="10"/>
                      <a:pt x="115" y="12"/>
                      <a:pt x="127" y="12"/>
                    </a:cubicBezTo>
                    <a:cubicBezTo>
                      <a:pt x="139" y="12"/>
                      <a:pt x="146" y="10"/>
                      <a:pt x="157" y="0"/>
                    </a:cubicBezTo>
                    <a:cubicBezTo>
                      <a:pt x="173" y="14"/>
                      <a:pt x="215" y="25"/>
                      <a:pt x="244" y="44"/>
                    </a:cubicBezTo>
                    <a:cubicBezTo>
                      <a:pt x="214" y="108"/>
                      <a:pt x="255" y="119"/>
                      <a:pt x="234" y="184"/>
                    </a:cubicBezTo>
                    <a:cubicBezTo>
                      <a:pt x="218" y="234"/>
                      <a:pt x="193" y="237"/>
                      <a:pt x="216" y="293"/>
                    </a:cubicBezTo>
                    <a:cubicBezTo>
                      <a:pt x="160" y="300"/>
                      <a:pt x="91" y="300"/>
                      <a:pt x="35" y="292"/>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íŝľiďe">
                <a:extLst>
                  <a:ext uri="{FF2B5EF4-FFF2-40B4-BE49-F238E27FC236}">
                    <a16:creationId xmlns:a16="http://schemas.microsoft.com/office/drawing/2014/main" id="{8DB27FCF-EDA3-F247-A22D-F51B01B145B2}"/>
                  </a:ext>
                </a:extLst>
              </p:cNvPr>
              <p:cNvSpPr/>
              <p:nvPr/>
            </p:nvSpPr>
            <p:spPr bwMode="auto">
              <a:xfrm>
                <a:off x="5289551" y="3676612"/>
                <a:ext cx="300038" cy="604838"/>
              </a:xfrm>
              <a:custGeom>
                <a:avLst/>
                <a:gdLst>
                  <a:gd name="T0" fmla="*/ 3 w 189"/>
                  <a:gd name="T1" fmla="*/ 26 h 381"/>
                  <a:gd name="T2" fmla="*/ 0 w 189"/>
                  <a:gd name="T3" fmla="*/ 140 h 381"/>
                  <a:gd name="T4" fmla="*/ 94 w 189"/>
                  <a:gd name="T5" fmla="*/ 381 h 381"/>
                  <a:gd name="T6" fmla="*/ 189 w 189"/>
                  <a:gd name="T7" fmla="*/ 140 h 381"/>
                  <a:gd name="T8" fmla="*/ 182 w 189"/>
                  <a:gd name="T9" fmla="*/ 23 h 381"/>
                  <a:gd name="T10" fmla="*/ 143 w 189"/>
                  <a:gd name="T11" fmla="*/ 0 h 381"/>
                  <a:gd name="T12" fmla="*/ 45 w 189"/>
                  <a:gd name="T13" fmla="*/ 2 h 381"/>
                  <a:gd name="T14" fmla="*/ 3 w 189"/>
                  <a:gd name="T15" fmla="*/ 26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381">
                    <a:moveTo>
                      <a:pt x="3" y="26"/>
                    </a:moveTo>
                    <a:lnTo>
                      <a:pt x="0" y="140"/>
                    </a:lnTo>
                    <a:lnTo>
                      <a:pt x="94" y="381"/>
                    </a:lnTo>
                    <a:lnTo>
                      <a:pt x="189" y="140"/>
                    </a:lnTo>
                    <a:lnTo>
                      <a:pt x="182" y="23"/>
                    </a:lnTo>
                    <a:lnTo>
                      <a:pt x="143" y="0"/>
                    </a:lnTo>
                    <a:lnTo>
                      <a:pt x="45" y="2"/>
                    </a:lnTo>
                    <a:lnTo>
                      <a:pt x="3"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šlïḓé">
                <a:extLst>
                  <a:ext uri="{FF2B5EF4-FFF2-40B4-BE49-F238E27FC236}">
                    <a16:creationId xmlns:a16="http://schemas.microsoft.com/office/drawing/2014/main" id="{E5789677-2348-8144-B575-108795E3CCBF}"/>
                  </a:ext>
                </a:extLst>
              </p:cNvPr>
              <p:cNvSpPr/>
              <p:nvPr/>
            </p:nvSpPr>
            <p:spPr bwMode="auto">
              <a:xfrm>
                <a:off x="5360988" y="3614699"/>
                <a:ext cx="152400" cy="15716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îsľiďe">
                <a:extLst>
                  <a:ext uri="{FF2B5EF4-FFF2-40B4-BE49-F238E27FC236}">
                    <a16:creationId xmlns:a16="http://schemas.microsoft.com/office/drawing/2014/main" id="{13D16518-8C70-C94C-AF07-F196F3023187}"/>
                  </a:ext>
                </a:extLst>
              </p:cNvPr>
              <p:cNvSpPr/>
              <p:nvPr/>
            </p:nvSpPr>
            <p:spPr bwMode="auto">
              <a:xfrm>
                <a:off x="5200651" y="3130512"/>
                <a:ext cx="473075" cy="576263"/>
              </a:xfrm>
              <a:custGeom>
                <a:avLst/>
                <a:gdLst>
                  <a:gd name="T0" fmla="*/ 92 w 183"/>
                  <a:gd name="T1" fmla="*/ 223 h 223"/>
                  <a:gd name="T2" fmla="*/ 163 w 183"/>
                  <a:gd name="T3" fmla="*/ 148 h 223"/>
                  <a:gd name="T4" fmla="*/ 165 w 183"/>
                  <a:gd name="T5" fmla="*/ 150 h 223"/>
                  <a:gd name="T6" fmla="*/ 180 w 183"/>
                  <a:gd name="T7" fmla="*/ 126 h 223"/>
                  <a:gd name="T8" fmla="*/ 174 w 183"/>
                  <a:gd name="T9" fmla="*/ 98 h 223"/>
                  <a:gd name="T10" fmla="*/ 173 w 183"/>
                  <a:gd name="T11" fmla="*/ 98 h 223"/>
                  <a:gd name="T12" fmla="*/ 92 w 183"/>
                  <a:gd name="T13" fmla="*/ 0 h 223"/>
                  <a:gd name="T14" fmla="*/ 11 w 183"/>
                  <a:gd name="T15" fmla="*/ 98 h 223"/>
                  <a:gd name="T16" fmla="*/ 9 w 183"/>
                  <a:gd name="T17" fmla="*/ 98 h 223"/>
                  <a:gd name="T18" fmla="*/ 3 w 183"/>
                  <a:gd name="T19" fmla="*/ 126 h 223"/>
                  <a:gd name="T20" fmla="*/ 18 w 183"/>
                  <a:gd name="T21" fmla="*/ 150 h 223"/>
                  <a:gd name="T22" fmla="*/ 21 w 183"/>
                  <a:gd name="T23" fmla="*/ 148 h 223"/>
                  <a:gd name="T24" fmla="*/ 92 w 183"/>
                  <a:gd name="T25"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223">
                    <a:moveTo>
                      <a:pt x="92" y="223"/>
                    </a:moveTo>
                    <a:cubicBezTo>
                      <a:pt x="121" y="223"/>
                      <a:pt x="148" y="189"/>
                      <a:pt x="163" y="148"/>
                    </a:cubicBezTo>
                    <a:cubicBezTo>
                      <a:pt x="163" y="149"/>
                      <a:pt x="164" y="150"/>
                      <a:pt x="165" y="150"/>
                    </a:cubicBezTo>
                    <a:cubicBezTo>
                      <a:pt x="171" y="151"/>
                      <a:pt x="178" y="140"/>
                      <a:pt x="180" y="126"/>
                    </a:cubicBezTo>
                    <a:cubicBezTo>
                      <a:pt x="183" y="111"/>
                      <a:pt x="180" y="99"/>
                      <a:pt x="174" y="98"/>
                    </a:cubicBezTo>
                    <a:cubicBezTo>
                      <a:pt x="174" y="97"/>
                      <a:pt x="173" y="97"/>
                      <a:pt x="173" y="98"/>
                    </a:cubicBezTo>
                    <a:cubicBezTo>
                      <a:pt x="176" y="47"/>
                      <a:pt x="155" y="0"/>
                      <a:pt x="92" y="0"/>
                    </a:cubicBezTo>
                    <a:cubicBezTo>
                      <a:pt x="29" y="0"/>
                      <a:pt x="8" y="47"/>
                      <a:pt x="11" y="98"/>
                    </a:cubicBezTo>
                    <a:cubicBezTo>
                      <a:pt x="10" y="97"/>
                      <a:pt x="10" y="97"/>
                      <a:pt x="9" y="98"/>
                    </a:cubicBezTo>
                    <a:cubicBezTo>
                      <a:pt x="3" y="99"/>
                      <a:pt x="0" y="111"/>
                      <a:pt x="3" y="126"/>
                    </a:cubicBezTo>
                    <a:cubicBezTo>
                      <a:pt x="5" y="140"/>
                      <a:pt x="12" y="151"/>
                      <a:pt x="18" y="150"/>
                    </a:cubicBezTo>
                    <a:cubicBezTo>
                      <a:pt x="19" y="150"/>
                      <a:pt x="20" y="149"/>
                      <a:pt x="21" y="148"/>
                    </a:cubicBezTo>
                    <a:cubicBezTo>
                      <a:pt x="35" y="189"/>
                      <a:pt x="62" y="223"/>
                      <a:pt x="92" y="22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sļíḑe">
                <a:extLst>
                  <a:ext uri="{FF2B5EF4-FFF2-40B4-BE49-F238E27FC236}">
                    <a16:creationId xmlns:a16="http://schemas.microsoft.com/office/drawing/2014/main" id="{C4F023AD-E9DE-7B4B-BDB5-CE8097358C9B}"/>
                  </a:ext>
                </a:extLst>
              </p:cNvPr>
              <p:cNvSpPr/>
              <p:nvPr/>
            </p:nvSpPr>
            <p:spPr bwMode="auto">
              <a:xfrm>
                <a:off x="5402263" y="3759162"/>
                <a:ext cx="73025" cy="109538"/>
              </a:xfrm>
              <a:custGeom>
                <a:avLst/>
                <a:gdLst>
                  <a:gd name="T0" fmla="*/ 24 w 28"/>
                  <a:gd name="T1" fmla="*/ 42 h 42"/>
                  <a:gd name="T2" fmla="*/ 28 w 28"/>
                  <a:gd name="T3" fmla="*/ 34 h 42"/>
                  <a:gd name="T4" fmla="*/ 14 w 28"/>
                  <a:gd name="T5" fmla="*/ 0 h 42"/>
                  <a:gd name="T6" fmla="*/ 0 w 28"/>
                  <a:gd name="T7" fmla="*/ 33 h 42"/>
                  <a:gd name="T8" fmla="*/ 5 w 28"/>
                  <a:gd name="T9" fmla="*/ 42 h 42"/>
                  <a:gd name="T10" fmla="*/ 24 w 28"/>
                  <a:gd name="T11" fmla="*/ 42 h 42"/>
                </a:gdLst>
                <a:ahLst/>
                <a:cxnLst>
                  <a:cxn ang="0">
                    <a:pos x="T0" y="T1"/>
                  </a:cxn>
                  <a:cxn ang="0">
                    <a:pos x="T2" y="T3"/>
                  </a:cxn>
                  <a:cxn ang="0">
                    <a:pos x="T4" y="T5"/>
                  </a:cxn>
                  <a:cxn ang="0">
                    <a:pos x="T6" y="T7"/>
                  </a:cxn>
                  <a:cxn ang="0">
                    <a:pos x="T8" y="T9"/>
                  </a:cxn>
                  <a:cxn ang="0">
                    <a:pos x="T10" y="T11"/>
                  </a:cxn>
                </a:cxnLst>
                <a:rect l="0" t="0" r="r" b="b"/>
                <a:pathLst>
                  <a:path w="28" h="42">
                    <a:moveTo>
                      <a:pt x="24" y="42"/>
                    </a:moveTo>
                    <a:cubicBezTo>
                      <a:pt x="28" y="34"/>
                      <a:pt x="28" y="34"/>
                      <a:pt x="28" y="34"/>
                    </a:cubicBezTo>
                    <a:cubicBezTo>
                      <a:pt x="14" y="0"/>
                      <a:pt x="14" y="0"/>
                      <a:pt x="14" y="0"/>
                    </a:cubicBezTo>
                    <a:cubicBezTo>
                      <a:pt x="0" y="33"/>
                      <a:pt x="0" y="33"/>
                      <a:pt x="0" y="33"/>
                    </a:cubicBezTo>
                    <a:cubicBezTo>
                      <a:pt x="5" y="42"/>
                      <a:pt x="5" y="42"/>
                      <a:pt x="5" y="42"/>
                    </a:cubicBezTo>
                    <a:cubicBezTo>
                      <a:pt x="11" y="42"/>
                      <a:pt x="17" y="42"/>
                      <a:pt x="24" y="42"/>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1ide">
                <a:extLst>
                  <a:ext uri="{FF2B5EF4-FFF2-40B4-BE49-F238E27FC236}">
                    <a16:creationId xmlns:a16="http://schemas.microsoft.com/office/drawing/2014/main" id="{4FB7E987-8CDF-C644-990C-78C3864732BB}"/>
                  </a:ext>
                </a:extLst>
              </p:cNvPr>
              <p:cNvSpPr/>
              <p:nvPr/>
            </p:nvSpPr>
            <p:spPr bwMode="auto">
              <a:xfrm>
                <a:off x="5318126" y="3679787"/>
                <a:ext cx="120650" cy="227013"/>
              </a:xfrm>
              <a:custGeom>
                <a:avLst/>
                <a:gdLst>
                  <a:gd name="T0" fmla="*/ 27 w 76"/>
                  <a:gd name="T1" fmla="*/ 0 h 143"/>
                  <a:gd name="T2" fmla="*/ 76 w 76"/>
                  <a:gd name="T3" fmla="*/ 50 h 143"/>
                  <a:gd name="T4" fmla="*/ 42 w 76"/>
                  <a:gd name="T5" fmla="*/ 143 h 143"/>
                  <a:gd name="T6" fmla="*/ 0 w 76"/>
                  <a:gd name="T7" fmla="*/ 17 h 143"/>
                  <a:gd name="T8" fmla="*/ 27 w 76"/>
                  <a:gd name="T9" fmla="*/ 0 h 143"/>
                </a:gdLst>
                <a:ahLst/>
                <a:cxnLst>
                  <a:cxn ang="0">
                    <a:pos x="T0" y="T1"/>
                  </a:cxn>
                  <a:cxn ang="0">
                    <a:pos x="T2" y="T3"/>
                  </a:cxn>
                  <a:cxn ang="0">
                    <a:pos x="T4" y="T5"/>
                  </a:cxn>
                  <a:cxn ang="0">
                    <a:pos x="T6" y="T7"/>
                  </a:cxn>
                  <a:cxn ang="0">
                    <a:pos x="T8" y="T9"/>
                  </a:cxn>
                </a:cxnLst>
                <a:rect l="0" t="0" r="r" b="b"/>
                <a:pathLst>
                  <a:path w="76" h="143">
                    <a:moveTo>
                      <a:pt x="27" y="0"/>
                    </a:moveTo>
                    <a:lnTo>
                      <a:pt x="76" y="50"/>
                    </a:lnTo>
                    <a:lnTo>
                      <a:pt x="42" y="143"/>
                    </a:lnTo>
                    <a:lnTo>
                      <a:pt x="0" y="17"/>
                    </a:lnTo>
                    <a:lnTo>
                      <a:pt x="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S1iḋé">
                <a:extLst>
                  <a:ext uri="{FF2B5EF4-FFF2-40B4-BE49-F238E27FC236}">
                    <a16:creationId xmlns:a16="http://schemas.microsoft.com/office/drawing/2014/main" id="{7CA48908-8882-A147-8C82-5511D0C17422}"/>
                  </a:ext>
                </a:extLst>
              </p:cNvPr>
              <p:cNvSpPr/>
              <p:nvPr/>
            </p:nvSpPr>
            <p:spPr bwMode="auto">
              <a:xfrm>
                <a:off x="5208588" y="3705187"/>
                <a:ext cx="230188" cy="579438"/>
              </a:xfrm>
              <a:custGeom>
                <a:avLst/>
                <a:gdLst>
                  <a:gd name="T0" fmla="*/ 69 w 145"/>
                  <a:gd name="T1" fmla="*/ 0 h 365"/>
                  <a:gd name="T2" fmla="*/ 145 w 145"/>
                  <a:gd name="T3" fmla="*/ 365 h 365"/>
                  <a:gd name="T4" fmla="*/ 20 w 145"/>
                  <a:gd name="T5" fmla="*/ 165 h 365"/>
                  <a:gd name="T6" fmla="*/ 36 w 145"/>
                  <a:gd name="T7" fmla="*/ 130 h 365"/>
                  <a:gd name="T8" fmla="*/ 0 w 145"/>
                  <a:gd name="T9" fmla="*/ 101 h 365"/>
                  <a:gd name="T10" fmla="*/ 49 w 145"/>
                  <a:gd name="T11" fmla="*/ 11 h 365"/>
                  <a:gd name="T12" fmla="*/ 69 w 145"/>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145" h="365">
                    <a:moveTo>
                      <a:pt x="69" y="0"/>
                    </a:moveTo>
                    <a:lnTo>
                      <a:pt x="145" y="365"/>
                    </a:lnTo>
                    <a:lnTo>
                      <a:pt x="20" y="165"/>
                    </a:lnTo>
                    <a:lnTo>
                      <a:pt x="36" y="130"/>
                    </a:lnTo>
                    <a:lnTo>
                      <a:pt x="0" y="101"/>
                    </a:lnTo>
                    <a:lnTo>
                      <a:pt x="49" y="11"/>
                    </a:lnTo>
                    <a:lnTo>
                      <a:pt x="69"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şḷïḍé">
                <a:extLst>
                  <a:ext uri="{FF2B5EF4-FFF2-40B4-BE49-F238E27FC236}">
                    <a16:creationId xmlns:a16="http://schemas.microsoft.com/office/drawing/2014/main" id="{1D3058B2-88A6-224F-8F2E-513B090FB1BA}"/>
                  </a:ext>
                </a:extLst>
              </p:cNvPr>
              <p:cNvSpPr/>
              <p:nvPr/>
            </p:nvSpPr>
            <p:spPr bwMode="auto">
              <a:xfrm>
                <a:off x="5438776" y="3676612"/>
                <a:ext cx="122238" cy="230188"/>
              </a:xfrm>
              <a:custGeom>
                <a:avLst/>
                <a:gdLst>
                  <a:gd name="T0" fmla="*/ 49 w 77"/>
                  <a:gd name="T1" fmla="*/ 0 h 145"/>
                  <a:gd name="T2" fmla="*/ 0 w 77"/>
                  <a:gd name="T3" fmla="*/ 52 h 145"/>
                  <a:gd name="T4" fmla="*/ 34 w 77"/>
                  <a:gd name="T5" fmla="*/ 145 h 145"/>
                  <a:gd name="T6" fmla="*/ 77 w 77"/>
                  <a:gd name="T7" fmla="*/ 19 h 145"/>
                  <a:gd name="T8" fmla="*/ 49 w 77"/>
                  <a:gd name="T9" fmla="*/ 0 h 145"/>
                </a:gdLst>
                <a:ahLst/>
                <a:cxnLst>
                  <a:cxn ang="0">
                    <a:pos x="T0" y="T1"/>
                  </a:cxn>
                  <a:cxn ang="0">
                    <a:pos x="T2" y="T3"/>
                  </a:cxn>
                  <a:cxn ang="0">
                    <a:pos x="T4" y="T5"/>
                  </a:cxn>
                  <a:cxn ang="0">
                    <a:pos x="T6" y="T7"/>
                  </a:cxn>
                  <a:cxn ang="0">
                    <a:pos x="T8" y="T9"/>
                  </a:cxn>
                </a:cxnLst>
                <a:rect l="0" t="0" r="r" b="b"/>
                <a:pathLst>
                  <a:path w="77" h="145">
                    <a:moveTo>
                      <a:pt x="49" y="0"/>
                    </a:moveTo>
                    <a:lnTo>
                      <a:pt x="0" y="52"/>
                    </a:lnTo>
                    <a:lnTo>
                      <a:pt x="34" y="145"/>
                    </a:lnTo>
                    <a:lnTo>
                      <a:pt x="77" y="19"/>
                    </a:lnTo>
                    <a:lnTo>
                      <a:pt x="4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ŝľïdè">
                <a:extLst>
                  <a:ext uri="{FF2B5EF4-FFF2-40B4-BE49-F238E27FC236}">
                    <a16:creationId xmlns:a16="http://schemas.microsoft.com/office/drawing/2014/main" id="{7A1528B5-85A0-C544-9101-DD5872522C5B}"/>
                  </a:ext>
                </a:extLst>
              </p:cNvPr>
              <p:cNvSpPr/>
              <p:nvPr/>
            </p:nvSpPr>
            <p:spPr bwMode="auto">
              <a:xfrm>
                <a:off x="5389563" y="3922674"/>
                <a:ext cx="98425" cy="361950"/>
              </a:xfrm>
              <a:custGeom>
                <a:avLst/>
                <a:gdLst>
                  <a:gd name="T0" fmla="*/ 17 w 62"/>
                  <a:gd name="T1" fmla="*/ 0 h 228"/>
                  <a:gd name="T2" fmla="*/ 48 w 62"/>
                  <a:gd name="T3" fmla="*/ 0 h 228"/>
                  <a:gd name="T4" fmla="*/ 62 w 62"/>
                  <a:gd name="T5" fmla="*/ 155 h 228"/>
                  <a:gd name="T6" fmla="*/ 31 w 62"/>
                  <a:gd name="T7" fmla="*/ 228 h 228"/>
                  <a:gd name="T8" fmla="*/ 0 w 62"/>
                  <a:gd name="T9" fmla="*/ 155 h 228"/>
                  <a:gd name="T10" fmla="*/ 17 w 62"/>
                  <a:gd name="T11" fmla="*/ 0 h 228"/>
                </a:gdLst>
                <a:ahLst/>
                <a:cxnLst>
                  <a:cxn ang="0">
                    <a:pos x="T0" y="T1"/>
                  </a:cxn>
                  <a:cxn ang="0">
                    <a:pos x="T2" y="T3"/>
                  </a:cxn>
                  <a:cxn ang="0">
                    <a:pos x="T4" y="T5"/>
                  </a:cxn>
                  <a:cxn ang="0">
                    <a:pos x="T6" y="T7"/>
                  </a:cxn>
                  <a:cxn ang="0">
                    <a:pos x="T8" y="T9"/>
                  </a:cxn>
                  <a:cxn ang="0">
                    <a:pos x="T10" y="T11"/>
                  </a:cxn>
                </a:cxnLst>
                <a:rect l="0" t="0" r="r" b="b"/>
                <a:pathLst>
                  <a:path w="62" h="228">
                    <a:moveTo>
                      <a:pt x="17" y="0"/>
                    </a:moveTo>
                    <a:lnTo>
                      <a:pt x="48" y="0"/>
                    </a:lnTo>
                    <a:lnTo>
                      <a:pt x="62" y="155"/>
                    </a:lnTo>
                    <a:lnTo>
                      <a:pt x="31" y="228"/>
                    </a:lnTo>
                    <a:lnTo>
                      <a:pt x="0" y="155"/>
                    </a:lnTo>
                    <a:lnTo>
                      <a:pt x="17" y="0"/>
                    </a:ln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Sḷîḓé">
                <a:extLst>
                  <a:ext uri="{FF2B5EF4-FFF2-40B4-BE49-F238E27FC236}">
                    <a16:creationId xmlns:a16="http://schemas.microsoft.com/office/drawing/2014/main" id="{5EBC8BDA-6983-1B43-BB0B-1B6C01A4CE2E}"/>
                  </a:ext>
                </a:extLst>
              </p:cNvPr>
              <p:cNvSpPr/>
              <p:nvPr/>
            </p:nvSpPr>
            <p:spPr bwMode="auto">
              <a:xfrm>
                <a:off x="5318126" y="3679787"/>
                <a:ext cx="120650" cy="190500"/>
              </a:xfrm>
              <a:custGeom>
                <a:avLst/>
                <a:gdLst>
                  <a:gd name="T0" fmla="*/ 27 w 76"/>
                  <a:gd name="T1" fmla="*/ 0 h 120"/>
                  <a:gd name="T2" fmla="*/ 76 w 76"/>
                  <a:gd name="T3" fmla="*/ 50 h 120"/>
                  <a:gd name="T4" fmla="*/ 40 w 76"/>
                  <a:gd name="T5" fmla="*/ 120 h 120"/>
                  <a:gd name="T6" fmla="*/ 0 w 76"/>
                  <a:gd name="T7" fmla="*/ 17 h 120"/>
                  <a:gd name="T8" fmla="*/ 27 w 76"/>
                  <a:gd name="T9" fmla="*/ 0 h 120"/>
                </a:gdLst>
                <a:ahLst/>
                <a:cxnLst>
                  <a:cxn ang="0">
                    <a:pos x="T0" y="T1"/>
                  </a:cxn>
                  <a:cxn ang="0">
                    <a:pos x="T2" y="T3"/>
                  </a:cxn>
                  <a:cxn ang="0">
                    <a:pos x="T4" y="T5"/>
                  </a:cxn>
                  <a:cxn ang="0">
                    <a:pos x="T6" y="T7"/>
                  </a:cxn>
                  <a:cxn ang="0">
                    <a:pos x="T8" y="T9"/>
                  </a:cxn>
                </a:cxnLst>
                <a:rect l="0" t="0" r="r" b="b"/>
                <a:pathLst>
                  <a:path w="76" h="120">
                    <a:moveTo>
                      <a:pt x="27" y="0"/>
                    </a:moveTo>
                    <a:lnTo>
                      <a:pt x="76" y="50"/>
                    </a:lnTo>
                    <a:lnTo>
                      <a:pt x="40" y="120"/>
                    </a:lnTo>
                    <a:lnTo>
                      <a:pt x="0" y="17"/>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ş1ídê">
                <a:extLst>
                  <a:ext uri="{FF2B5EF4-FFF2-40B4-BE49-F238E27FC236}">
                    <a16:creationId xmlns:a16="http://schemas.microsoft.com/office/drawing/2014/main" id="{B5826E52-43B7-3A40-ADB4-641FA296C933}"/>
                  </a:ext>
                </a:extLst>
              </p:cNvPr>
              <p:cNvSpPr/>
              <p:nvPr/>
            </p:nvSpPr>
            <p:spPr bwMode="auto">
              <a:xfrm>
                <a:off x="5229226" y="3705187"/>
                <a:ext cx="209550" cy="579438"/>
              </a:xfrm>
              <a:custGeom>
                <a:avLst/>
                <a:gdLst>
                  <a:gd name="T0" fmla="*/ 56 w 132"/>
                  <a:gd name="T1" fmla="*/ 0 h 365"/>
                  <a:gd name="T2" fmla="*/ 132 w 132"/>
                  <a:gd name="T3" fmla="*/ 365 h 365"/>
                  <a:gd name="T4" fmla="*/ 18 w 132"/>
                  <a:gd name="T5" fmla="*/ 148 h 365"/>
                  <a:gd name="T6" fmla="*/ 38 w 132"/>
                  <a:gd name="T7" fmla="*/ 122 h 365"/>
                  <a:gd name="T8" fmla="*/ 0 w 132"/>
                  <a:gd name="T9" fmla="*/ 93 h 365"/>
                  <a:gd name="T10" fmla="*/ 36 w 132"/>
                  <a:gd name="T11" fmla="*/ 11 h 365"/>
                  <a:gd name="T12" fmla="*/ 56 w 132"/>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132" h="365">
                    <a:moveTo>
                      <a:pt x="56" y="0"/>
                    </a:moveTo>
                    <a:lnTo>
                      <a:pt x="132" y="365"/>
                    </a:lnTo>
                    <a:lnTo>
                      <a:pt x="18" y="148"/>
                    </a:lnTo>
                    <a:lnTo>
                      <a:pt x="38" y="122"/>
                    </a:lnTo>
                    <a:lnTo>
                      <a:pt x="0" y="93"/>
                    </a:lnTo>
                    <a:lnTo>
                      <a:pt x="36" y="11"/>
                    </a:lnTo>
                    <a:lnTo>
                      <a:pt x="56"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ŝḷiḓé">
                <a:extLst>
                  <a:ext uri="{FF2B5EF4-FFF2-40B4-BE49-F238E27FC236}">
                    <a16:creationId xmlns:a16="http://schemas.microsoft.com/office/drawing/2014/main" id="{EC05BC67-9CD1-904E-A95A-E8ECE5C53EF5}"/>
                  </a:ext>
                </a:extLst>
              </p:cNvPr>
              <p:cNvSpPr/>
              <p:nvPr/>
            </p:nvSpPr>
            <p:spPr bwMode="auto">
              <a:xfrm>
                <a:off x="5438776" y="3702012"/>
                <a:ext cx="230188" cy="582613"/>
              </a:xfrm>
              <a:custGeom>
                <a:avLst/>
                <a:gdLst>
                  <a:gd name="T0" fmla="*/ 78 w 145"/>
                  <a:gd name="T1" fmla="*/ 0 h 367"/>
                  <a:gd name="T2" fmla="*/ 0 w 145"/>
                  <a:gd name="T3" fmla="*/ 367 h 367"/>
                  <a:gd name="T4" fmla="*/ 126 w 145"/>
                  <a:gd name="T5" fmla="*/ 167 h 367"/>
                  <a:gd name="T6" fmla="*/ 109 w 145"/>
                  <a:gd name="T7" fmla="*/ 132 h 367"/>
                  <a:gd name="T8" fmla="*/ 145 w 145"/>
                  <a:gd name="T9" fmla="*/ 103 h 367"/>
                  <a:gd name="T10" fmla="*/ 106 w 145"/>
                  <a:gd name="T11" fmla="*/ 13 h 367"/>
                  <a:gd name="T12" fmla="*/ 78 w 145"/>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145" h="367">
                    <a:moveTo>
                      <a:pt x="78" y="0"/>
                    </a:moveTo>
                    <a:lnTo>
                      <a:pt x="0" y="367"/>
                    </a:lnTo>
                    <a:lnTo>
                      <a:pt x="126" y="167"/>
                    </a:lnTo>
                    <a:lnTo>
                      <a:pt x="109" y="132"/>
                    </a:lnTo>
                    <a:lnTo>
                      <a:pt x="145" y="103"/>
                    </a:lnTo>
                    <a:lnTo>
                      <a:pt x="106" y="13"/>
                    </a:lnTo>
                    <a:lnTo>
                      <a:pt x="78"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ṩḷïḑê">
                <a:extLst>
                  <a:ext uri="{FF2B5EF4-FFF2-40B4-BE49-F238E27FC236}">
                    <a16:creationId xmlns:a16="http://schemas.microsoft.com/office/drawing/2014/main" id="{8C5E5592-12C2-4D45-8E34-B750A8016AD7}"/>
                  </a:ext>
                </a:extLst>
              </p:cNvPr>
              <p:cNvSpPr/>
              <p:nvPr/>
            </p:nvSpPr>
            <p:spPr bwMode="auto">
              <a:xfrm>
                <a:off x="5438776" y="3702012"/>
                <a:ext cx="207963" cy="582613"/>
              </a:xfrm>
              <a:custGeom>
                <a:avLst/>
                <a:gdLst>
                  <a:gd name="T0" fmla="*/ 78 w 131"/>
                  <a:gd name="T1" fmla="*/ 0 h 367"/>
                  <a:gd name="T2" fmla="*/ 0 w 131"/>
                  <a:gd name="T3" fmla="*/ 367 h 367"/>
                  <a:gd name="T4" fmla="*/ 114 w 131"/>
                  <a:gd name="T5" fmla="*/ 150 h 367"/>
                  <a:gd name="T6" fmla="*/ 95 w 131"/>
                  <a:gd name="T7" fmla="*/ 124 h 367"/>
                  <a:gd name="T8" fmla="*/ 131 w 131"/>
                  <a:gd name="T9" fmla="*/ 95 h 367"/>
                  <a:gd name="T10" fmla="*/ 106 w 131"/>
                  <a:gd name="T11" fmla="*/ 13 h 367"/>
                  <a:gd name="T12" fmla="*/ 78 w 131"/>
                  <a:gd name="T13" fmla="*/ 0 h 367"/>
                </a:gdLst>
                <a:ahLst/>
                <a:cxnLst>
                  <a:cxn ang="0">
                    <a:pos x="T0" y="T1"/>
                  </a:cxn>
                  <a:cxn ang="0">
                    <a:pos x="T2" y="T3"/>
                  </a:cxn>
                  <a:cxn ang="0">
                    <a:pos x="T4" y="T5"/>
                  </a:cxn>
                  <a:cxn ang="0">
                    <a:pos x="T6" y="T7"/>
                  </a:cxn>
                  <a:cxn ang="0">
                    <a:pos x="T8" y="T9"/>
                  </a:cxn>
                  <a:cxn ang="0">
                    <a:pos x="T10" y="T11"/>
                  </a:cxn>
                  <a:cxn ang="0">
                    <a:pos x="T12" y="T13"/>
                  </a:cxn>
                </a:cxnLst>
                <a:rect l="0" t="0" r="r" b="b"/>
                <a:pathLst>
                  <a:path w="131" h="367">
                    <a:moveTo>
                      <a:pt x="78" y="0"/>
                    </a:moveTo>
                    <a:lnTo>
                      <a:pt x="0" y="367"/>
                    </a:lnTo>
                    <a:lnTo>
                      <a:pt x="114" y="150"/>
                    </a:lnTo>
                    <a:lnTo>
                      <a:pt x="95" y="124"/>
                    </a:lnTo>
                    <a:lnTo>
                      <a:pt x="131" y="95"/>
                    </a:lnTo>
                    <a:lnTo>
                      <a:pt x="106" y="13"/>
                    </a:lnTo>
                    <a:lnTo>
                      <a:pt x="78"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ṥļiḍê">
                <a:extLst>
                  <a:ext uri="{FF2B5EF4-FFF2-40B4-BE49-F238E27FC236}">
                    <a16:creationId xmlns:a16="http://schemas.microsoft.com/office/drawing/2014/main" id="{B4967F4F-09FF-6948-8A4F-B2F261CBBB7B}"/>
                  </a:ext>
                </a:extLst>
              </p:cNvPr>
              <p:cNvSpPr/>
              <p:nvPr/>
            </p:nvSpPr>
            <p:spPr bwMode="auto">
              <a:xfrm>
                <a:off x="5438776" y="3676612"/>
                <a:ext cx="122238" cy="193675"/>
              </a:xfrm>
              <a:custGeom>
                <a:avLst/>
                <a:gdLst>
                  <a:gd name="T0" fmla="*/ 49 w 77"/>
                  <a:gd name="T1" fmla="*/ 0 h 122"/>
                  <a:gd name="T2" fmla="*/ 0 w 77"/>
                  <a:gd name="T3" fmla="*/ 52 h 122"/>
                  <a:gd name="T4" fmla="*/ 34 w 77"/>
                  <a:gd name="T5" fmla="*/ 122 h 122"/>
                  <a:gd name="T6" fmla="*/ 77 w 77"/>
                  <a:gd name="T7" fmla="*/ 19 h 122"/>
                  <a:gd name="T8" fmla="*/ 49 w 77"/>
                  <a:gd name="T9" fmla="*/ 0 h 122"/>
                </a:gdLst>
                <a:ahLst/>
                <a:cxnLst>
                  <a:cxn ang="0">
                    <a:pos x="T0" y="T1"/>
                  </a:cxn>
                  <a:cxn ang="0">
                    <a:pos x="T2" y="T3"/>
                  </a:cxn>
                  <a:cxn ang="0">
                    <a:pos x="T4" y="T5"/>
                  </a:cxn>
                  <a:cxn ang="0">
                    <a:pos x="T6" y="T7"/>
                  </a:cxn>
                  <a:cxn ang="0">
                    <a:pos x="T8" y="T9"/>
                  </a:cxn>
                </a:cxnLst>
                <a:rect l="0" t="0" r="r" b="b"/>
                <a:pathLst>
                  <a:path w="77" h="122">
                    <a:moveTo>
                      <a:pt x="49" y="0"/>
                    </a:moveTo>
                    <a:lnTo>
                      <a:pt x="0" y="52"/>
                    </a:lnTo>
                    <a:lnTo>
                      <a:pt x="34" y="122"/>
                    </a:lnTo>
                    <a:lnTo>
                      <a:pt x="77" y="19"/>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ś1îḋe">
                <a:extLst>
                  <a:ext uri="{FF2B5EF4-FFF2-40B4-BE49-F238E27FC236}">
                    <a16:creationId xmlns:a16="http://schemas.microsoft.com/office/drawing/2014/main" id="{F37E72D2-BA7A-564F-B703-A46FBC861FD5}"/>
                  </a:ext>
                </a:extLst>
              </p:cNvPr>
              <p:cNvSpPr/>
              <p:nvPr/>
            </p:nvSpPr>
            <p:spPr bwMode="auto">
              <a:xfrm>
                <a:off x="5402263" y="3865524"/>
                <a:ext cx="73025" cy="61913"/>
              </a:xfrm>
              <a:custGeom>
                <a:avLst/>
                <a:gdLst>
                  <a:gd name="T0" fmla="*/ 5 w 28"/>
                  <a:gd name="T1" fmla="*/ 0 h 24"/>
                  <a:gd name="T2" fmla="*/ 24 w 28"/>
                  <a:gd name="T3" fmla="*/ 0 h 24"/>
                  <a:gd name="T4" fmla="*/ 24 w 28"/>
                  <a:gd name="T5" fmla="*/ 24 h 24"/>
                  <a:gd name="T6" fmla="*/ 5 w 28"/>
                  <a:gd name="T7" fmla="*/ 24 h 24"/>
                  <a:gd name="T8" fmla="*/ 5 w 28"/>
                  <a:gd name="T9" fmla="*/ 0 h 24"/>
                </a:gdLst>
                <a:ahLst/>
                <a:cxnLst>
                  <a:cxn ang="0">
                    <a:pos x="T0" y="T1"/>
                  </a:cxn>
                  <a:cxn ang="0">
                    <a:pos x="T2" y="T3"/>
                  </a:cxn>
                  <a:cxn ang="0">
                    <a:pos x="T4" y="T5"/>
                  </a:cxn>
                  <a:cxn ang="0">
                    <a:pos x="T6" y="T7"/>
                  </a:cxn>
                  <a:cxn ang="0">
                    <a:pos x="T8" y="T9"/>
                  </a:cxn>
                </a:cxnLst>
                <a:rect l="0" t="0" r="r" b="b"/>
                <a:pathLst>
                  <a:path w="28" h="24">
                    <a:moveTo>
                      <a:pt x="5" y="0"/>
                    </a:moveTo>
                    <a:cubicBezTo>
                      <a:pt x="24" y="0"/>
                      <a:pt x="24" y="0"/>
                      <a:pt x="24" y="0"/>
                    </a:cubicBezTo>
                    <a:cubicBezTo>
                      <a:pt x="28" y="8"/>
                      <a:pt x="27" y="16"/>
                      <a:pt x="24" y="24"/>
                    </a:cubicBezTo>
                    <a:cubicBezTo>
                      <a:pt x="5" y="24"/>
                      <a:pt x="5" y="24"/>
                      <a:pt x="5" y="24"/>
                    </a:cubicBezTo>
                    <a:cubicBezTo>
                      <a:pt x="1" y="16"/>
                      <a:pt x="0" y="8"/>
                      <a:pt x="5" y="0"/>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ṡlídè">
                <a:extLst>
                  <a:ext uri="{FF2B5EF4-FFF2-40B4-BE49-F238E27FC236}">
                    <a16:creationId xmlns:a16="http://schemas.microsoft.com/office/drawing/2014/main" id="{A436DDF0-FD54-1042-8A2D-93CA11B25524}"/>
                  </a:ext>
                </a:extLst>
              </p:cNvPr>
              <p:cNvSpPr/>
              <p:nvPr/>
            </p:nvSpPr>
            <p:spPr bwMode="auto">
              <a:xfrm>
                <a:off x="5430838" y="4279862"/>
                <a:ext cx="20638" cy="168275"/>
              </a:xfrm>
              <a:custGeom>
                <a:avLst/>
                <a:gdLst>
                  <a:gd name="T0" fmla="*/ 0 w 8"/>
                  <a:gd name="T1" fmla="*/ 65 h 65"/>
                  <a:gd name="T2" fmla="*/ 4 w 8"/>
                  <a:gd name="T3" fmla="*/ 0 h 65"/>
                  <a:gd name="T4" fmla="*/ 8 w 8"/>
                  <a:gd name="T5" fmla="*/ 65 h 65"/>
                  <a:gd name="T6" fmla="*/ 0 w 8"/>
                  <a:gd name="T7" fmla="*/ 65 h 65"/>
                </a:gdLst>
                <a:ahLst/>
                <a:cxnLst>
                  <a:cxn ang="0">
                    <a:pos x="T0" y="T1"/>
                  </a:cxn>
                  <a:cxn ang="0">
                    <a:pos x="T2" y="T3"/>
                  </a:cxn>
                  <a:cxn ang="0">
                    <a:pos x="T4" y="T5"/>
                  </a:cxn>
                  <a:cxn ang="0">
                    <a:pos x="T6" y="T7"/>
                  </a:cxn>
                </a:cxnLst>
                <a:rect l="0" t="0" r="r" b="b"/>
                <a:pathLst>
                  <a:path w="8" h="65">
                    <a:moveTo>
                      <a:pt x="0" y="65"/>
                    </a:moveTo>
                    <a:cubicBezTo>
                      <a:pt x="1" y="49"/>
                      <a:pt x="2" y="29"/>
                      <a:pt x="4" y="0"/>
                    </a:cubicBezTo>
                    <a:cubicBezTo>
                      <a:pt x="6" y="29"/>
                      <a:pt x="7" y="49"/>
                      <a:pt x="8" y="65"/>
                    </a:cubicBezTo>
                    <a:cubicBezTo>
                      <a:pt x="5" y="65"/>
                      <a:pt x="3" y="65"/>
                      <a:pt x="0" y="65"/>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sḻiďê">
                <a:extLst>
                  <a:ext uri="{FF2B5EF4-FFF2-40B4-BE49-F238E27FC236}">
                    <a16:creationId xmlns:a16="http://schemas.microsoft.com/office/drawing/2014/main" id="{7726CA9A-D514-7945-B7AF-2782DF9F6CD7}"/>
                  </a:ext>
                </a:extLst>
              </p:cNvPr>
              <p:cNvSpPr/>
              <p:nvPr/>
            </p:nvSpPr>
            <p:spPr bwMode="auto">
              <a:xfrm>
                <a:off x="5607051" y="3401974"/>
                <a:ext cx="65088" cy="119063"/>
              </a:xfrm>
              <a:custGeom>
                <a:avLst/>
                <a:gdLst>
                  <a:gd name="T0" fmla="*/ 17 w 25"/>
                  <a:gd name="T1" fmla="*/ 2 h 46"/>
                  <a:gd name="T2" fmla="*/ 23 w 25"/>
                  <a:gd name="T3" fmla="*/ 25 h 46"/>
                  <a:gd name="T4" fmla="*/ 8 w 25"/>
                  <a:gd name="T5" fmla="*/ 45 h 46"/>
                  <a:gd name="T6" fmla="*/ 2 w 25"/>
                  <a:gd name="T7" fmla="*/ 21 h 46"/>
                  <a:gd name="T8" fmla="*/ 17 w 25"/>
                  <a:gd name="T9" fmla="*/ 2 h 46"/>
                </a:gdLst>
                <a:ahLst/>
                <a:cxnLst>
                  <a:cxn ang="0">
                    <a:pos x="T0" y="T1"/>
                  </a:cxn>
                  <a:cxn ang="0">
                    <a:pos x="T2" y="T3"/>
                  </a:cxn>
                  <a:cxn ang="0">
                    <a:pos x="T4" y="T5"/>
                  </a:cxn>
                  <a:cxn ang="0">
                    <a:pos x="T6" y="T7"/>
                  </a:cxn>
                  <a:cxn ang="0">
                    <a:pos x="T8" y="T9"/>
                  </a:cxn>
                </a:cxnLst>
                <a:rect l="0" t="0" r="r" b="b"/>
                <a:pathLst>
                  <a:path w="25" h="46">
                    <a:moveTo>
                      <a:pt x="17" y="2"/>
                    </a:moveTo>
                    <a:cubicBezTo>
                      <a:pt x="23" y="3"/>
                      <a:pt x="25" y="14"/>
                      <a:pt x="23" y="25"/>
                    </a:cubicBezTo>
                    <a:cubicBezTo>
                      <a:pt x="20" y="37"/>
                      <a:pt x="13" y="46"/>
                      <a:pt x="8" y="45"/>
                    </a:cubicBezTo>
                    <a:cubicBezTo>
                      <a:pt x="2" y="44"/>
                      <a:pt x="0" y="33"/>
                      <a:pt x="2" y="21"/>
                    </a:cubicBezTo>
                    <a:cubicBezTo>
                      <a:pt x="5" y="9"/>
                      <a:pt x="12" y="0"/>
                      <a:pt x="17"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ṧ1ïḋé">
                <a:extLst>
                  <a:ext uri="{FF2B5EF4-FFF2-40B4-BE49-F238E27FC236}">
                    <a16:creationId xmlns:a16="http://schemas.microsoft.com/office/drawing/2014/main" id="{E9105CE7-73B9-744D-9C1F-4BD4F6357455}"/>
                  </a:ext>
                </a:extLst>
              </p:cNvPr>
              <p:cNvSpPr/>
              <p:nvPr/>
            </p:nvSpPr>
            <p:spPr bwMode="auto">
              <a:xfrm>
                <a:off x="5216526" y="3130512"/>
                <a:ext cx="442913" cy="317500"/>
              </a:xfrm>
              <a:custGeom>
                <a:avLst/>
                <a:gdLst>
                  <a:gd name="T0" fmla="*/ 168 w 171"/>
                  <a:gd name="T1" fmla="*/ 98 h 123"/>
                  <a:gd name="T2" fmla="*/ 86 w 171"/>
                  <a:gd name="T3" fmla="*/ 0 h 123"/>
                  <a:gd name="T4" fmla="*/ 3 w 171"/>
                  <a:gd name="T5" fmla="*/ 98 h 123"/>
                  <a:gd name="T6" fmla="*/ 16 w 171"/>
                  <a:gd name="T7" fmla="*/ 120 h 123"/>
                  <a:gd name="T8" fmla="*/ 23 w 171"/>
                  <a:gd name="T9" fmla="*/ 111 h 123"/>
                  <a:gd name="T10" fmla="*/ 47 w 171"/>
                  <a:gd name="T11" fmla="*/ 48 h 123"/>
                  <a:gd name="T12" fmla="*/ 85 w 171"/>
                  <a:gd name="T13" fmla="*/ 55 h 123"/>
                  <a:gd name="T14" fmla="*/ 124 w 171"/>
                  <a:gd name="T15" fmla="*/ 48 h 123"/>
                  <a:gd name="T16" fmla="*/ 148 w 171"/>
                  <a:gd name="T17" fmla="*/ 111 h 123"/>
                  <a:gd name="T18" fmla="*/ 154 w 171"/>
                  <a:gd name="T19" fmla="*/ 121 h 123"/>
                  <a:gd name="T20" fmla="*/ 168 w 171"/>
                  <a:gd name="T21" fmla="*/ 9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23">
                    <a:moveTo>
                      <a:pt x="168" y="98"/>
                    </a:moveTo>
                    <a:cubicBezTo>
                      <a:pt x="171" y="47"/>
                      <a:pt x="149" y="0"/>
                      <a:pt x="86" y="0"/>
                    </a:cubicBezTo>
                    <a:cubicBezTo>
                      <a:pt x="22" y="0"/>
                      <a:pt x="0" y="47"/>
                      <a:pt x="3" y="98"/>
                    </a:cubicBezTo>
                    <a:cubicBezTo>
                      <a:pt x="8" y="99"/>
                      <a:pt x="14" y="108"/>
                      <a:pt x="16" y="120"/>
                    </a:cubicBezTo>
                    <a:cubicBezTo>
                      <a:pt x="20" y="123"/>
                      <a:pt x="23" y="121"/>
                      <a:pt x="23" y="111"/>
                    </a:cubicBezTo>
                    <a:cubicBezTo>
                      <a:pt x="23" y="81"/>
                      <a:pt x="27" y="54"/>
                      <a:pt x="47" y="48"/>
                    </a:cubicBezTo>
                    <a:cubicBezTo>
                      <a:pt x="67" y="42"/>
                      <a:pt x="71" y="55"/>
                      <a:pt x="85" y="55"/>
                    </a:cubicBezTo>
                    <a:cubicBezTo>
                      <a:pt x="100" y="55"/>
                      <a:pt x="105" y="42"/>
                      <a:pt x="124" y="48"/>
                    </a:cubicBezTo>
                    <a:cubicBezTo>
                      <a:pt x="143" y="53"/>
                      <a:pt x="148" y="81"/>
                      <a:pt x="148" y="111"/>
                    </a:cubicBezTo>
                    <a:cubicBezTo>
                      <a:pt x="148" y="121"/>
                      <a:pt x="150" y="123"/>
                      <a:pt x="154" y="121"/>
                    </a:cubicBezTo>
                    <a:cubicBezTo>
                      <a:pt x="157" y="108"/>
                      <a:pt x="163" y="98"/>
                      <a:pt x="168" y="98"/>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şļïḍè">
                <a:extLst>
                  <a:ext uri="{FF2B5EF4-FFF2-40B4-BE49-F238E27FC236}">
                    <a16:creationId xmlns:a16="http://schemas.microsoft.com/office/drawing/2014/main" id="{718E3589-47F5-A041-81BA-128EE5FAD7B9}"/>
                  </a:ext>
                </a:extLst>
              </p:cNvPr>
              <p:cNvSpPr/>
              <p:nvPr/>
            </p:nvSpPr>
            <p:spPr bwMode="auto">
              <a:xfrm>
                <a:off x="5154613" y="3070187"/>
                <a:ext cx="488950" cy="377825"/>
              </a:xfrm>
              <a:custGeom>
                <a:avLst/>
                <a:gdLst>
                  <a:gd name="T0" fmla="*/ 187 w 189"/>
                  <a:gd name="T1" fmla="*/ 49 h 146"/>
                  <a:gd name="T2" fmla="*/ 11 w 189"/>
                  <a:gd name="T3" fmla="*/ 146 h 146"/>
                  <a:gd name="T4" fmla="*/ 99 w 189"/>
                  <a:gd name="T5" fmla="*/ 50 h 146"/>
                  <a:gd name="T6" fmla="*/ 187 w 189"/>
                  <a:gd name="T7" fmla="*/ 49 h 146"/>
                </a:gdLst>
                <a:ahLst/>
                <a:cxnLst>
                  <a:cxn ang="0">
                    <a:pos x="T0" y="T1"/>
                  </a:cxn>
                  <a:cxn ang="0">
                    <a:pos x="T2" y="T3"/>
                  </a:cxn>
                  <a:cxn ang="0">
                    <a:pos x="T4" y="T5"/>
                  </a:cxn>
                  <a:cxn ang="0">
                    <a:pos x="T6" y="T7"/>
                  </a:cxn>
                </a:cxnLst>
                <a:rect l="0" t="0" r="r" b="b"/>
                <a:pathLst>
                  <a:path w="189" h="146">
                    <a:moveTo>
                      <a:pt x="187" y="49"/>
                    </a:moveTo>
                    <a:cubicBezTo>
                      <a:pt x="183" y="78"/>
                      <a:pt x="46" y="141"/>
                      <a:pt x="11" y="146"/>
                    </a:cubicBezTo>
                    <a:cubicBezTo>
                      <a:pt x="0" y="0"/>
                      <a:pt x="90" y="80"/>
                      <a:pt x="99" y="50"/>
                    </a:cubicBezTo>
                    <a:cubicBezTo>
                      <a:pt x="101" y="43"/>
                      <a:pt x="189" y="55"/>
                      <a:pt x="187" y="49"/>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Sļiḓê">
                <a:extLst>
                  <a:ext uri="{FF2B5EF4-FFF2-40B4-BE49-F238E27FC236}">
                    <a16:creationId xmlns:a16="http://schemas.microsoft.com/office/drawing/2014/main" id="{0863F21A-5801-944B-BB3E-226C10200388}"/>
                  </a:ext>
                </a:extLst>
              </p:cNvPr>
              <p:cNvSpPr/>
              <p:nvPr/>
            </p:nvSpPr>
            <p:spPr bwMode="auto">
              <a:xfrm>
                <a:off x="5465763" y="3135274"/>
                <a:ext cx="242888" cy="323850"/>
              </a:xfrm>
              <a:custGeom>
                <a:avLst/>
                <a:gdLst>
                  <a:gd name="T0" fmla="*/ 3 w 94"/>
                  <a:gd name="T1" fmla="*/ 0 h 125"/>
                  <a:gd name="T2" fmla="*/ 81 w 94"/>
                  <a:gd name="T3" fmla="*/ 125 h 125"/>
                  <a:gd name="T4" fmla="*/ 48 w 94"/>
                  <a:gd name="T5" fmla="*/ 17 h 125"/>
                  <a:gd name="T6" fmla="*/ 3 w 94"/>
                  <a:gd name="T7" fmla="*/ 0 h 125"/>
                </a:gdLst>
                <a:ahLst/>
                <a:cxnLst>
                  <a:cxn ang="0">
                    <a:pos x="T0" y="T1"/>
                  </a:cxn>
                  <a:cxn ang="0">
                    <a:pos x="T2" y="T3"/>
                  </a:cxn>
                  <a:cxn ang="0">
                    <a:pos x="T4" y="T5"/>
                  </a:cxn>
                  <a:cxn ang="0">
                    <a:pos x="T6" y="T7"/>
                  </a:cxn>
                </a:cxnLst>
                <a:rect l="0" t="0" r="r" b="b"/>
                <a:pathLst>
                  <a:path w="94" h="125">
                    <a:moveTo>
                      <a:pt x="3" y="0"/>
                    </a:moveTo>
                    <a:cubicBezTo>
                      <a:pt x="1" y="29"/>
                      <a:pt x="48" y="113"/>
                      <a:pt x="81" y="125"/>
                    </a:cubicBezTo>
                    <a:cubicBezTo>
                      <a:pt x="94" y="20"/>
                      <a:pt x="67" y="26"/>
                      <a:pt x="48" y="17"/>
                    </a:cubicBezTo>
                    <a:cubicBezTo>
                      <a:pt x="41" y="14"/>
                      <a:pt x="0" y="6"/>
                      <a:pt x="3" y="0"/>
                    </a:cubicBezTo>
                    <a:close/>
                  </a:path>
                </a:pathLst>
              </a:custGeom>
              <a:solidFill>
                <a:srgbClr val="BA9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ṡļîḑè">
                <a:extLst>
                  <a:ext uri="{FF2B5EF4-FFF2-40B4-BE49-F238E27FC236}">
                    <a16:creationId xmlns:a16="http://schemas.microsoft.com/office/drawing/2014/main" id="{6E14DA4C-3D97-AB40-82C3-1AD0266F0AA2}"/>
                  </a:ext>
                </a:extLst>
              </p:cNvPr>
              <p:cNvSpPr/>
              <p:nvPr/>
            </p:nvSpPr>
            <p:spPr bwMode="auto">
              <a:xfrm>
                <a:off x="3638551" y="4198899"/>
                <a:ext cx="4887913" cy="487363"/>
              </a:xfrm>
              <a:custGeom>
                <a:avLst/>
                <a:gdLst>
                  <a:gd name="T0" fmla="*/ 569 w 3079"/>
                  <a:gd name="T1" fmla="*/ 0 h 307"/>
                  <a:gd name="T2" fmla="*/ 2509 w 3079"/>
                  <a:gd name="T3" fmla="*/ 0 h 307"/>
                  <a:gd name="T4" fmla="*/ 3079 w 3079"/>
                  <a:gd name="T5" fmla="*/ 307 h 307"/>
                  <a:gd name="T6" fmla="*/ 0 w 3079"/>
                  <a:gd name="T7" fmla="*/ 307 h 307"/>
                  <a:gd name="T8" fmla="*/ 569 w 3079"/>
                  <a:gd name="T9" fmla="*/ 0 h 307"/>
                </a:gdLst>
                <a:ahLst/>
                <a:cxnLst>
                  <a:cxn ang="0">
                    <a:pos x="T0" y="T1"/>
                  </a:cxn>
                  <a:cxn ang="0">
                    <a:pos x="T2" y="T3"/>
                  </a:cxn>
                  <a:cxn ang="0">
                    <a:pos x="T4" y="T5"/>
                  </a:cxn>
                  <a:cxn ang="0">
                    <a:pos x="T6" y="T7"/>
                  </a:cxn>
                  <a:cxn ang="0">
                    <a:pos x="T8" y="T9"/>
                  </a:cxn>
                </a:cxnLst>
                <a:rect l="0" t="0" r="r" b="b"/>
                <a:pathLst>
                  <a:path w="3079" h="307">
                    <a:moveTo>
                      <a:pt x="569" y="0"/>
                    </a:moveTo>
                    <a:lnTo>
                      <a:pt x="2509" y="0"/>
                    </a:lnTo>
                    <a:lnTo>
                      <a:pt x="3079" y="307"/>
                    </a:lnTo>
                    <a:lnTo>
                      <a:pt x="0" y="307"/>
                    </a:lnTo>
                    <a:lnTo>
                      <a:pt x="569" y="0"/>
                    </a:ln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sľîḍè">
                <a:extLst>
                  <a:ext uri="{FF2B5EF4-FFF2-40B4-BE49-F238E27FC236}">
                    <a16:creationId xmlns:a16="http://schemas.microsoft.com/office/drawing/2014/main" id="{D05A69E2-CBF3-014D-96A8-1BB93F25845D}"/>
                  </a:ext>
                </a:extLst>
              </p:cNvPr>
              <p:cNvSpPr/>
              <p:nvPr/>
            </p:nvSpPr>
            <p:spPr bwMode="auto">
              <a:xfrm>
                <a:off x="7115176" y="4341774"/>
                <a:ext cx="628650" cy="188913"/>
              </a:xfrm>
              <a:custGeom>
                <a:avLst/>
                <a:gdLst>
                  <a:gd name="T0" fmla="*/ 0 w 396"/>
                  <a:gd name="T1" fmla="*/ 0 h 119"/>
                  <a:gd name="T2" fmla="*/ 293 w 396"/>
                  <a:gd name="T3" fmla="*/ 2 h 119"/>
                  <a:gd name="T4" fmla="*/ 396 w 396"/>
                  <a:gd name="T5" fmla="*/ 117 h 119"/>
                  <a:gd name="T6" fmla="*/ 8 w 396"/>
                  <a:gd name="T7" fmla="*/ 119 h 119"/>
                  <a:gd name="T8" fmla="*/ 0 w 396"/>
                  <a:gd name="T9" fmla="*/ 0 h 119"/>
                </a:gdLst>
                <a:ahLst/>
                <a:cxnLst>
                  <a:cxn ang="0">
                    <a:pos x="T0" y="T1"/>
                  </a:cxn>
                  <a:cxn ang="0">
                    <a:pos x="T2" y="T3"/>
                  </a:cxn>
                  <a:cxn ang="0">
                    <a:pos x="T4" y="T5"/>
                  </a:cxn>
                  <a:cxn ang="0">
                    <a:pos x="T6" y="T7"/>
                  </a:cxn>
                  <a:cxn ang="0">
                    <a:pos x="T8" y="T9"/>
                  </a:cxn>
                </a:cxnLst>
                <a:rect l="0" t="0" r="r" b="b"/>
                <a:pathLst>
                  <a:path w="396" h="119">
                    <a:moveTo>
                      <a:pt x="0" y="0"/>
                    </a:moveTo>
                    <a:lnTo>
                      <a:pt x="293" y="2"/>
                    </a:lnTo>
                    <a:lnTo>
                      <a:pt x="396" y="117"/>
                    </a:lnTo>
                    <a:lnTo>
                      <a:pt x="8" y="1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ṡļïḋé">
                <a:extLst>
                  <a:ext uri="{FF2B5EF4-FFF2-40B4-BE49-F238E27FC236}">
                    <a16:creationId xmlns:a16="http://schemas.microsoft.com/office/drawing/2014/main" id="{0A99F28D-0834-C24D-8B3B-35D5594443AF}"/>
                  </a:ext>
                </a:extLst>
              </p:cNvPr>
              <p:cNvSpPr/>
              <p:nvPr/>
            </p:nvSpPr>
            <p:spPr bwMode="auto">
              <a:xfrm>
                <a:off x="7513638" y="4214774"/>
                <a:ext cx="173038" cy="73025"/>
              </a:xfrm>
              <a:custGeom>
                <a:avLst/>
                <a:gdLst>
                  <a:gd name="T0" fmla="*/ 3 w 67"/>
                  <a:gd name="T1" fmla="*/ 0 h 28"/>
                  <a:gd name="T2" fmla="*/ 43 w 67"/>
                  <a:gd name="T3" fmla="*/ 8 h 28"/>
                  <a:gd name="T4" fmla="*/ 66 w 67"/>
                  <a:gd name="T5" fmla="*/ 23 h 28"/>
                  <a:gd name="T6" fmla="*/ 44 w 67"/>
                  <a:gd name="T7" fmla="*/ 27 h 28"/>
                  <a:gd name="T8" fmla="*/ 16 w 67"/>
                  <a:gd name="T9" fmla="*/ 20 h 28"/>
                  <a:gd name="T10" fmla="*/ 3 w 67"/>
                  <a:gd name="T11" fmla="*/ 0 h 28"/>
                </a:gdLst>
                <a:ahLst/>
                <a:cxnLst>
                  <a:cxn ang="0">
                    <a:pos x="T0" y="T1"/>
                  </a:cxn>
                  <a:cxn ang="0">
                    <a:pos x="T2" y="T3"/>
                  </a:cxn>
                  <a:cxn ang="0">
                    <a:pos x="T4" y="T5"/>
                  </a:cxn>
                  <a:cxn ang="0">
                    <a:pos x="T6" y="T7"/>
                  </a:cxn>
                  <a:cxn ang="0">
                    <a:pos x="T8" y="T9"/>
                  </a:cxn>
                  <a:cxn ang="0">
                    <a:pos x="T10" y="T11"/>
                  </a:cxn>
                </a:cxnLst>
                <a:rect l="0" t="0" r="r" b="b"/>
                <a:pathLst>
                  <a:path w="67" h="28">
                    <a:moveTo>
                      <a:pt x="3" y="0"/>
                    </a:moveTo>
                    <a:cubicBezTo>
                      <a:pt x="43" y="8"/>
                      <a:pt x="43" y="8"/>
                      <a:pt x="43" y="8"/>
                    </a:cubicBezTo>
                    <a:cubicBezTo>
                      <a:pt x="48" y="9"/>
                      <a:pt x="67" y="18"/>
                      <a:pt x="66" y="23"/>
                    </a:cubicBezTo>
                    <a:cubicBezTo>
                      <a:pt x="65" y="28"/>
                      <a:pt x="49" y="28"/>
                      <a:pt x="44" y="27"/>
                    </a:cubicBezTo>
                    <a:cubicBezTo>
                      <a:pt x="16" y="20"/>
                      <a:pt x="16" y="20"/>
                      <a:pt x="16" y="20"/>
                    </a:cubicBezTo>
                    <a:cubicBezTo>
                      <a:pt x="0" y="16"/>
                      <a:pt x="2" y="6"/>
                      <a:pt x="3" y="0"/>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ṧ1íde">
                <a:extLst>
                  <a:ext uri="{FF2B5EF4-FFF2-40B4-BE49-F238E27FC236}">
                    <a16:creationId xmlns:a16="http://schemas.microsoft.com/office/drawing/2014/main" id="{7E4BA0A6-68E6-F748-9870-EAB5DEA1E694}"/>
                  </a:ext>
                </a:extLst>
              </p:cNvPr>
              <p:cNvSpPr/>
              <p:nvPr/>
            </p:nvSpPr>
            <p:spPr bwMode="auto">
              <a:xfrm>
                <a:off x="7461251" y="4252874"/>
                <a:ext cx="300038" cy="176213"/>
              </a:xfrm>
              <a:custGeom>
                <a:avLst/>
                <a:gdLst>
                  <a:gd name="T0" fmla="*/ 14 w 116"/>
                  <a:gd name="T1" fmla="*/ 18 h 68"/>
                  <a:gd name="T2" fmla="*/ 12 w 116"/>
                  <a:gd name="T3" fmla="*/ 18 h 68"/>
                  <a:gd name="T4" fmla="*/ 18 w 116"/>
                  <a:gd name="T5" fmla="*/ 35 h 68"/>
                  <a:gd name="T6" fmla="*/ 21 w 116"/>
                  <a:gd name="T7" fmla="*/ 52 h 68"/>
                  <a:gd name="T8" fmla="*/ 28 w 116"/>
                  <a:gd name="T9" fmla="*/ 68 h 68"/>
                  <a:gd name="T10" fmla="*/ 68 w 116"/>
                  <a:gd name="T11" fmla="*/ 68 h 68"/>
                  <a:gd name="T12" fmla="*/ 99 w 116"/>
                  <a:gd name="T13" fmla="*/ 57 h 68"/>
                  <a:gd name="T14" fmla="*/ 95 w 116"/>
                  <a:gd name="T15" fmla="*/ 10 h 68"/>
                  <a:gd name="T16" fmla="*/ 77 w 116"/>
                  <a:gd name="T17" fmla="*/ 1 h 68"/>
                  <a:gd name="T18" fmla="*/ 14 w 116"/>
                  <a:gd name="T19" fmla="*/ 1 h 68"/>
                  <a:gd name="T20" fmla="*/ 14 w 116"/>
                  <a:gd name="T21"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68">
                    <a:moveTo>
                      <a:pt x="14" y="18"/>
                    </a:moveTo>
                    <a:cubicBezTo>
                      <a:pt x="12" y="18"/>
                      <a:pt x="12" y="18"/>
                      <a:pt x="12" y="18"/>
                    </a:cubicBezTo>
                    <a:cubicBezTo>
                      <a:pt x="6" y="23"/>
                      <a:pt x="10" y="34"/>
                      <a:pt x="18" y="35"/>
                    </a:cubicBezTo>
                    <a:cubicBezTo>
                      <a:pt x="11" y="39"/>
                      <a:pt x="13" y="50"/>
                      <a:pt x="21" y="52"/>
                    </a:cubicBezTo>
                    <a:cubicBezTo>
                      <a:pt x="15" y="57"/>
                      <a:pt x="19" y="68"/>
                      <a:pt x="28" y="68"/>
                    </a:cubicBezTo>
                    <a:cubicBezTo>
                      <a:pt x="68" y="68"/>
                      <a:pt x="68" y="68"/>
                      <a:pt x="68" y="68"/>
                    </a:cubicBezTo>
                    <a:cubicBezTo>
                      <a:pt x="79" y="68"/>
                      <a:pt x="94" y="62"/>
                      <a:pt x="99" y="57"/>
                    </a:cubicBezTo>
                    <a:cubicBezTo>
                      <a:pt x="116" y="43"/>
                      <a:pt x="105" y="17"/>
                      <a:pt x="95" y="10"/>
                    </a:cubicBezTo>
                    <a:cubicBezTo>
                      <a:pt x="88" y="5"/>
                      <a:pt x="83" y="1"/>
                      <a:pt x="77" y="1"/>
                    </a:cubicBezTo>
                    <a:cubicBezTo>
                      <a:pt x="14" y="1"/>
                      <a:pt x="14" y="1"/>
                      <a:pt x="14" y="1"/>
                    </a:cubicBezTo>
                    <a:cubicBezTo>
                      <a:pt x="0" y="0"/>
                      <a:pt x="2" y="18"/>
                      <a:pt x="14" y="18"/>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ŝ1ïḋe">
                <a:extLst>
                  <a:ext uri="{FF2B5EF4-FFF2-40B4-BE49-F238E27FC236}">
                    <a16:creationId xmlns:a16="http://schemas.microsoft.com/office/drawing/2014/main" id="{CA7BC0AC-F632-6149-94B1-7927717A7B85}"/>
                  </a:ext>
                </a:extLst>
              </p:cNvPr>
              <p:cNvSpPr/>
              <p:nvPr/>
            </p:nvSpPr>
            <p:spPr bwMode="auto">
              <a:xfrm>
                <a:off x="7489826" y="4300499"/>
                <a:ext cx="61913" cy="90488"/>
              </a:xfrm>
              <a:custGeom>
                <a:avLst/>
                <a:gdLst>
                  <a:gd name="T0" fmla="*/ 24 w 24"/>
                  <a:gd name="T1" fmla="*/ 35 h 35"/>
                  <a:gd name="T2" fmla="*/ 9 w 24"/>
                  <a:gd name="T3" fmla="*/ 35 h 35"/>
                  <a:gd name="T4" fmla="*/ 10 w 24"/>
                  <a:gd name="T5" fmla="*/ 34 h 35"/>
                  <a:gd name="T6" fmla="*/ 8 w 24"/>
                  <a:gd name="T7" fmla="*/ 34 h 35"/>
                  <a:gd name="T8" fmla="*/ 24 w 24"/>
                  <a:gd name="T9" fmla="*/ 35 h 35"/>
                  <a:gd name="T10" fmla="*/ 1 w 24"/>
                  <a:gd name="T11" fmla="*/ 0 h 35"/>
                  <a:gd name="T12" fmla="*/ 0 w 24"/>
                  <a:gd name="T13" fmla="*/ 2 h 35"/>
                  <a:gd name="T14" fmla="*/ 21 w 24"/>
                  <a:gd name="T15" fmla="*/ 1 h 35"/>
                  <a:gd name="T16" fmla="*/ 1 w 24"/>
                  <a:gd name="T17" fmla="*/ 0 h 35"/>
                  <a:gd name="T18" fmla="*/ 1 w 24"/>
                  <a:gd name="T19" fmla="*/ 0 h 35"/>
                  <a:gd name="T20" fmla="*/ 4 w 24"/>
                  <a:gd name="T21" fmla="*/ 16 h 35"/>
                  <a:gd name="T22" fmla="*/ 7 w 24"/>
                  <a:gd name="T23" fmla="*/ 17 h 35"/>
                  <a:gd name="T24" fmla="*/ 6 w 24"/>
                  <a:gd name="T25" fmla="*/ 18 h 35"/>
                  <a:gd name="T26" fmla="*/ 23 w 24"/>
                  <a:gd name="T27" fmla="*/ 18 h 35"/>
                  <a:gd name="T28" fmla="*/ 4 w 24"/>
                  <a:gd name="T2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5">
                    <a:moveTo>
                      <a:pt x="24" y="35"/>
                    </a:moveTo>
                    <a:cubicBezTo>
                      <a:pt x="24" y="35"/>
                      <a:pt x="16" y="35"/>
                      <a:pt x="9" y="35"/>
                    </a:cubicBezTo>
                    <a:cubicBezTo>
                      <a:pt x="9" y="35"/>
                      <a:pt x="10" y="35"/>
                      <a:pt x="10" y="34"/>
                    </a:cubicBezTo>
                    <a:cubicBezTo>
                      <a:pt x="9" y="34"/>
                      <a:pt x="9" y="34"/>
                      <a:pt x="8" y="34"/>
                    </a:cubicBezTo>
                    <a:cubicBezTo>
                      <a:pt x="15" y="34"/>
                      <a:pt x="24" y="35"/>
                      <a:pt x="24" y="35"/>
                    </a:cubicBezTo>
                    <a:close/>
                    <a:moveTo>
                      <a:pt x="1" y="0"/>
                    </a:moveTo>
                    <a:cubicBezTo>
                      <a:pt x="1" y="1"/>
                      <a:pt x="0" y="1"/>
                      <a:pt x="0" y="2"/>
                    </a:cubicBezTo>
                    <a:cubicBezTo>
                      <a:pt x="8" y="2"/>
                      <a:pt x="21" y="1"/>
                      <a:pt x="21" y="1"/>
                    </a:cubicBezTo>
                    <a:cubicBezTo>
                      <a:pt x="21" y="1"/>
                      <a:pt x="7" y="0"/>
                      <a:pt x="1" y="0"/>
                    </a:cubicBezTo>
                    <a:cubicBezTo>
                      <a:pt x="2" y="0"/>
                      <a:pt x="1" y="0"/>
                      <a:pt x="1" y="0"/>
                    </a:cubicBezTo>
                    <a:close/>
                    <a:moveTo>
                      <a:pt x="4" y="16"/>
                    </a:moveTo>
                    <a:cubicBezTo>
                      <a:pt x="5" y="17"/>
                      <a:pt x="6" y="17"/>
                      <a:pt x="7" y="17"/>
                    </a:cubicBezTo>
                    <a:cubicBezTo>
                      <a:pt x="7" y="17"/>
                      <a:pt x="6" y="18"/>
                      <a:pt x="6" y="18"/>
                    </a:cubicBezTo>
                    <a:cubicBezTo>
                      <a:pt x="14" y="18"/>
                      <a:pt x="23" y="18"/>
                      <a:pt x="23" y="18"/>
                    </a:cubicBezTo>
                    <a:cubicBezTo>
                      <a:pt x="23" y="18"/>
                      <a:pt x="11" y="17"/>
                      <a:pt x="4" y="16"/>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śľiḋè">
                <a:extLst>
                  <a:ext uri="{FF2B5EF4-FFF2-40B4-BE49-F238E27FC236}">
                    <a16:creationId xmlns:a16="http://schemas.microsoft.com/office/drawing/2014/main" id="{6133FDBF-C12C-FF4A-8543-62726FD76EDC}"/>
                  </a:ext>
                </a:extLst>
              </p:cNvPr>
              <p:cNvSpPr/>
              <p:nvPr/>
            </p:nvSpPr>
            <p:spPr bwMode="auto">
              <a:xfrm>
                <a:off x="7667626" y="4260812"/>
                <a:ext cx="104775" cy="166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islîḍe">
                <a:extLst>
                  <a:ext uri="{FF2B5EF4-FFF2-40B4-BE49-F238E27FC236}">
                    <a16:creationId xmlns:a16="http://schemas.microsoft.com/office/drawing/2014/main" id="{9AC82F5E-577F-9346-B414-FABE6E29E0DE}"/>
                  </a:ext>
                </a:extLst>
              </p:cNvPr>
              <p:cNvSpPr/>
              <p:nvPr/>
            </p:nvSpPr>
            <p:spPr bwMode="auto">
              <a:xfrm>
                <a:off x="7735888" y="3829012"/>
                <a:ext cx="909638" cy="619125"/>
              </a:xfrm>
              <a:custGeom>
                <a:avLst/>
                <a:gdLst>
                  <a:gd name="T0" fmla="*/ 250 w 352"/>
                  <a:gd name="T1" fmla="*/ 45 h 239"/>
                  <a:gd name="T2" fmla="*/ 159 w 352"/>
                  <a:gd name="T3" fmla="*/ 160 h 239"/>
                  <a:gd name="T4" fmla="*/ 0 w 352"/>
                  <a:gd name="T5" fmla="*/ 160 h 239"/>
                  <a:gd name="T6" fmla="*/ 0 w 352"/>
                  <a:gd name="T7" fmla="*/ 238 h 239"/>
                  <a:gd name="T8" fmla="*/ 171 w 352"/>
                  <a:gd name="T9" fmla="*/ 239 h 239"/>
                  <a:gd name="T10" fmla="*/ 224 w 352"/>
                  <a:gd name="T11" fmla="*/ 207 h 239"/>
                  <a:gd name="T12" fmla="*/ 315 w 352"/>
                  <a:gd name="T13" fmla="*/ 100 h 239"/>
                  <a:gd name="T14" fmla="*/ 250 w 352"/>
                  <a:gd name="T15" fmla="*/ 45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2" h="239">
                    <a:moveTo>
                      <a:pt x="250" y="45"/>
                    </a:moveTo>
                    <a:cubicBezTo>
                      <a:pt x="159" y="160"/>
                      <a:pt x="159" y="160"/>
                      <a:pt x="159" y="160"/>
                    </a:cubicBezTo>
                    <a:cubicBezTo>
                      <a:pt x="0" y="160"/>
                      <a:pt x="0" y="160"/>
                      <a:pt x="0" y="160"/>
                    </a:cubicBezTo>
                    <a:cubicBezTo>
                      <a:pt x="0" y="238"/>
                      <a:pt x="0" y="238"/>
                      <a:pt x="0" y="238"/>
                    </a:cubicBezTo>
                    <a:cubicBezTo>
                      <a:pt x="171" y="239"/>
                      <a:pt x="171" y="239"/>
                      <a:pt x="171" y="239"/>
                    </a:cubicBezTo>
                    <a:cubicBezTo>
                      <a:pt x="201" y="239"/>
                      <a:pt x="216" y="216"/>
                      <a:pt x="224" y="207"/>
                    </a:cubicBezTo>
                    <a:cubicBezTo>
                      <a:pt x="315" y="100"/>
                      <a:pt x="315" y="100"/>
                      <a:pt x="315" y="100"/>
                    </a:cubicBezTo>
                    <a:cubicBezTo>
                      <a:pt x="352" y="57"/>
                      <a:pt x="285" y="0"/>
                      <a:pt x="250" y="45"/>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Sļiḓê">
                <a:extLst>
                  <a:ext uri="{FF2B5EF4-FFF2-40B4-BE49-F238E27FC236}">
                    <a16:creationId xmlns:a16="http://schemas.microsoft.com/office/drawing/2014/main" id="{47E2F94F-1CE2-BD4E-9C7D-00333D7EB277}"/>
                  </a:ext>
                </a:extLst>
              </p:cNvPr>
              <p:cNvSpPr/>
              <p:nvPr/>
            </p:nvSpPr>
            <p:spPr bwMode="auto">
              <a:xfrm>
                <a:off x="8493126" y="5135524"/>
                <a:ext cx="73025" cy="593725"/>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2" name="î$ḻiḍê">
                <a:extLst>
                  <a:ext uri="{FF2B5EF4-FFF2-40B4-BE49-F238E27FC236}">
                    <a16:creationId xmlns:a16="http://schemas.microsoft.com/office/drawing/2014/main" id="{B583BD23-F010-6545-9284-1CCA2E5351AA}"/>
                  </a:ext>
                </a:extLst>
              </p:cNvPr>
              <p:cNvSpPr/>
              <p:nvPr/>
            </p:nvSpPr>
            <p:spPr bwMode="auto">
              <a:xfrm>
                <a:off x="8043863" y="5043449"/>
                <a:ext cx="971550" cy="209550"/>
              </a:xfrm>
              <a:custGeom>
                <a:avLst/>
                <a:gdLst>
                  <a:gd name="T0" fmla="*/ 335 w 376"/>
                  <a:gd name="T1" fmla="*/ 0 h 81"/>
                  <a:gd name="T2" fmla="*/ 41 w 376"/>
                  <a:gd name="T3" fmla="*/ 0 h 81"/>
                  <a:gd name="T4" fmla="*/ 0 w 376"/>
                  <a:gd name="T5" fmla="*/ 40 h 81"/>
                  <a:gd name="T6" fmla="*/ 0 w 376"/>
                  <a:gd name="T7" fmla="*/ 40 h 81"/>
                  <a:gd name="T8" fmla="*/ 41 w 376"/>
                  <a:gd name="T9" fmla="*/ 81 h 81"/>
                  <a:gd name="T10" fmla="*/ 335 w 376"/>
                  <a:gd name="T11" fmla="*/ 81 h 81"/>
                  <a:gd name="T12" fmla="*/ 376 w 376"/>
                  <a:gd name="T13" fmla="*/ 40 h 81"/>
                  <a:gd name="T14" fmla="*/ 376 w 376"/>
                  <a:gd name="T15" fmla="*/ 40 h 81"/>
                  <a:gd name="T16" fmla="*/ 335 w 376"/>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81">
                    <a:moveTo>
                      <a:pt x="335" y="0"/>
                    </a:moveTo>
                    <a:cubicBezTo>
                      <a:pt x="41" y="0"/>
                      <a:pt x="41" y="0"/>
                      <a:pt x="41" y="0"/>
                    </a:cubicBezTo>
                    <a:cubicBezTo>
                      <a:pt x="19" y="0"/>
                      <a:pt x="0" y="18"/>
                      <a:pt x="0" y="40"/>
                    </a:cubicBezTo>
                    <a:cubicBezTo>
                      <a:pt x="0" y="40"/>
                      <a:pt x="0" y="40"/>
                      <a:pt x="0" y="40"/>
                    </a:cubicBezTo>
                    <a:cubicBezTo>
                      <a:pt x="0" y="63"/>
                      <a:pt x="19" y="81"/>
                      <a:pt x="41" y="81"/>
                    </a:cubicBezTo>
                    <a:cubicBezTo>
                      <a:pt x="335" y="81"/>
                      <a:pt x="335" y="81"/>
                      <a:pt x="335" y="81"/>
                    </a:cubicBezTo>
                    <a:cubicBezTo>
                      <a:pt x="357" y="81"/>
                      <a:pt x="376" y="63"/>
                      <a:pt x="376" y="40"/>
                    </a:cubicBezTo>
                    <a:cubicBezTo>
                      <a:pt x="376" y="40"/>
                      <a:pt x="376" y="40"/>
                      <a:pt x="376" y="40"/>
                    </a:cubicBezTo>
                    <a:cubicBezTo>
                      <a:pt x="376" y="18"/>
                      <a:pt x="357" y="0"/>
                      <a:pt x="335" y="0"/>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ṡľídê">
                <a:extLst>
                  <a:ext uri="{FF2B5EF4-FFF2-40B4-BE49-F238E27FC236}">
                    <a16:creationId xmlns:a16="http://schemas.microsoft.com/office/drawing/2014/main" id="{5DBBB9E0-6CB2-8643-BEFA-242C010F85E1}"/>
                  </a:ext>
                </a:extLst>
              </p:cNvPr>
              <p:cNvSpPr/>
              <p:nvPr/>
            </p:nvSpPr>
            <p:spPr bwMode="auto">
              <a:xfrm>
                <a:off x="8205788" y="5660987"/>
                <a:ext cx="646113" cy="192088"/>
              </a:xfrm>
              <a:custGeom>
                <a:avLst/>
                <a:gdLst>
                  <a:gd name="T0" fmla="*/ 250 w 250"/>
                  <a:gd name="T1" fmla="*/ 74 h 74"/>
                  <a:gd name="T2" fmla="*/ 206 w 250"/>
                  <a:gd name="T3" fmla="*/ 26 h 74"/>
                  <a:gd name="T4" fmla="*/ 125 w 250"/>
                  <a:gd name="T5" fmla="*/ 0 h 74"/>
                  <a:gd name="T6" fmla="*/ 43 w 250"/>
                  <a:gd name="T7" fmla="*/ 26 h 74"/>
                  <a:gd name="T8" fmla="*/ 0 w 250"/>
                  <a:gd name="T9" fmla="*/ 74 h 74"/>
                  <a:gd name="T10" fmla="*/ 30 w 250"/>
                  <a:gd name="T11" fmla="*/ 74 h 74"/>
                  <a:gd name="T12" fmla="*/ 58 w 250"/>
                  <a:gd name="T13" fmla="*/ 47 h 74"/>
                  <a:gd name="T14" fmla="*/ 125 w 250"/>
                  <a:gd name="T15" fmla="*/ 26 h 74"/>
                  <a:gd name="T16" fmla="*/ 192 w 250"/>
                  <a:gd name="T17" fmla="*/ 47 h 74"/>
                  <a:gd name="T18" fmla="*/ 219 w 250"/>
                  <a:gd name="T19" fmla="*/ 74 h 74"/>
                  <a:gd name="T20" fmla="*/ 250 w 250"/>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74">
                    <a:moveTo>
                      <a:pt x="250" y="74"/>
                    </a:moveTo>
                    <a:cubicBezTo>
                      <a:pt x="239" y="55"/>
                      <a:pt x="224" y="38"/>
                      <a:pt x="206" y="26"/>
                    </a:cubicBezTo>
                    <a:cubicBezTo>
                      <a:pt x="183" y="10"/>
                      <a:pt x="155" y="0"/>
                      <a:pt x="125" y="0"/>
                    </a:cubicBezTo>
                    <a:cubicBezTo>
                      <a:pt x="95" y="0"/>
                      <a:pt x="67" y="10"/>
                      <a:pt x="43" y="26"/>
                    </a:cubicBezTo>
                    <a:cubicBezTo>
                      <a:pt x="25" y="38"/>
                      <a:pt x="10" y="55"/>
                      <a:pt x="0" y="74"/>
                    </a:cubicBezTo>
                    <a:cubicBezTo>
                      <a:pt x="30" y="74"/>
                      <a:pt x="30" y="74"/>
                      <a:pt x="30" y="74"/>
                    </a:cubicBezTo>
                    <a:cubicBezTo>
                      <a:pt x="38" y="64"/>
                      <a:pt x="48" y="55"/>
                      <a:pt x="58" y="47"/>
                    </a:cubicBezTo>
                    <a:cubicBezTo>
                      <a:pt x="77" y="34"/>
                      <a:pt x="100" y="26"/>
                      <a:pt x="125" y="26"/>
                    </a:cubicBezTo>
                    <a:cubicBezTo>
                      <a:pt x="150" y="26"/>
                      <a:pt x="173" y="34"/>
                      <a:pt x="192" y="47"/>
                    </a:cubicBezTo>
                    <a:cubicBezTo>
                      <a:pt x="202" y="55"/>
                      <a:pt x="212" y="64"/>
                      <a:pt x="219" y="74"/>
                    </a:cubicBezTo>
                    <a:lnTo>
                      <a:pt x="250" y="74"/>
                    </a:ln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ṩḷíḓe">
                <a:extLst>
                  <a:ext uri="{FF2B5EF4-FFF2-40B4-BE49-F238E27FC236}">
                    <a16:creationId xmlns:a16="http://schemas.microsoft.com/office/drawing/2014/main" id="{BD7FC366-0E29-3B46-BF55-B51926AE9252}"/>
                  </a:ext>
                </a:extLst>
              </p:cNvPr>
              <p:cNvSpPr/>
              <p:nvPr/>
            </p:nvSpPr>
            <p:spPr bwMode="auto">
              <a:xfrm>
                <a:off x="8805863" y="4183024"/>
                <a:ext cx="209550" cy="1069975"/>
              </a:xfrm>
              <a:custGeom>
                <a:avLst/>
                <a:gdLst>
                  <a:gd name="T0" fmla="*/ 81 w 81"/>
                  <a:gd name="T1" fmla="*/ 372 h 413"/>
                  <a:gd name="T2" fmla="*/ 81 w 81"/>
                  <a:gd name="T3" fmla="*/ 41 h 413"/>
                  <a:gd name="T4" fmla="*/ 40 w 81"/>
                  <a:gd name="T5" fmla="*/ 0 h 413"/>
                  <a:gd name="T6" fmla="*/ 40 w 81"/>
                  <a:gd name="T7" fmla="*/ 0 h 413"/>
                  <a:gd name="T8" fmla="*/ 0 w 81"/>
                  <a:gd name="T9" fmla="*/ 41 h 413"/>
                  <a:gd name="T10" fmla="*/ 0 w 81"/>
                  <a:gd name="T11" fmla="*/ 372 h 413"/>
                  <a:gd name="T12" fmla="*/ 40 w 81"/>
                  <a:gd name="T13" fmla="*/ 413 h 413"/>
                  <a:gd name="T14" fmla="*/ 40 w 81"/>
                  <a:gd name="T15" fmla="*/ 413 h 413"/>
                  <a:gd name="T16" fmla="*/ 81 w 81"/>
                  <a:gd name="T17" fmla="*/ 37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413">
                    <a:moveTo>
                      <a:pt x="81" y="372"/>
                    </a:moveTo>
                    <a:cubicBezTo>
                      <a:pt x="81" y="41"/>
                      <a:pt x="81" y="41"/>
                      <a:pt x="81" y="41"/>
                    </a:cubicBezTo>
                    <a:cubicBezTo>
                      <a:pt x="81" y="18"/>
                      <a:pt x="62" y="0"/>
                      <a:pt x="40" y="0"/>
                    </a:cubicBezTo>
                    <a:cubicBezTo>
                      <a:pt x="40" y="0"/>
                      <a:pt x="40" y="0"/>
                      <a:pt x="40" y="0"/>
                    </a:cubicBezTo>
                    <a:cubicBezTo>
                      <a:pt x="18" y="0"/>
                      <a:pt x="0" y="18"/>
                      <a:pt x="0" y="41"/>
                    </a:cubicBezTo>
                    <a:cubicBezTo>
                      <a:pt x="0" y="372"/>
                      <a:pt x="0" y="372"/>
                      <a:pt x="0" y="372"/>
                    </a:cubicBezTo>
                    <a:cubicBezTo>
                      <a:pt x="0" y="395"/>
                      <a:pt x="18" y="413"/>
                      <a:pt x="40" y="413"/>
                    </a:cubicBezTo>
                    <a:cubicBezTo>
                      <a:pt x="40" y="413"/>
                      <a:pt x="40" y="413"/>
                      <a:pt x="40" y="413"/>
                    </a:cubicBezTo>
                    <a:cubicBezTo>
                      <a:pt x="62" y="413"/>
                      <a:pt x="81" y="395"/>
                      <a:pt x="81" y="372"/>
                    </a:cubicBezTo>
                    <a:close/>
                  </a:path>
                </a:pathLst>
              </a:custGeom>
              <a:solidFill>
                <a:srgbClr val="CF77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S1iḓe">
                <a:extLst>
                  <a:ext uri="{FF2B5EF4-FFF2-40B4-BE49-F238E27FC236}">
                    <a16:creationId xmlns:a16="http://schemas.microsoft.com/office/drawing/2014/main" id="{A5F14DA1-DB84-C443-ABCE-A71D39447FB0}"/>
                  </a:ext>
                </a:extLst>
              </p:cNvPr>
              <p:cNvSpPr/>
              <p:nvPr/>
            </p:nvSpPr>
            <p:spPr bwMode="auto">
              <a:xfrm>
                <a:off x="8348663" y="3746462"/>
                <a:ext cx="238125" cy="279400"/>
              </a:xfrm>
              <a:custGeom>
                <a:avLst/>
                <a:gdLst>
                  <a:gd name="T0" fmla="*/ 150 w 150"/>
                  <a:gd name="T1" fmla="*/ 57 h 176"/>
                  <a:gd name="T2" fmla="*/ 133 w 150"/>
                  <a:gd name="T3" fmla="*/ 0 h 176"/>
                  <a:gd name="T4" fmla="*/ 0 w 150"/>
                  <a:gd name="T5" fmla="*/ 155 h 176"/>
                  <a:gd name="T6" fmla="*/ 1 w 150"/>
                  <a:gd name="T7" fmla="*/ 176 h 176"/>
                  <a:gd name="T8" fmla="*/ 150 w 150"/>
                  <a:gd name="T9" fmla="*/ 57 h 176"/>
                </a:gdLst>
                <a:ahLst/>
                <a:cxnLst>
                  <a:cxn ang="0">
                    <a:pos x="T0" y="T1"/>
                  </a:cxn>
                  <a:cxn ang="0">
                    <a:pos x="T2" y="T3"/>
                  </a:cxn>
                  <a:cxn ang="0">
                    <a:pos x="T4" y="T5"/>
                  </a:cxn>
                  <a:cxn ang="0">
                    <a:pos x="T6" y="T7"/>
                  </a:cxn>
                  <a:cxn ang="0">
                    <a:pos x="T8" y="T9"/>
                  </a:cxn>
                </a:cxnLst>
                <a:rect l="0" t="0" r="r" b="b"/>
                <a:pathLst>
                  <a:path w="150" h="176">
                    <a:moveTo>
                      <a:pt x="150" y="57"/>
                    </a:moveTo>
                    <a:lnTo>
                      <a:pt x="133" y="0"/>
                    </a:lnTo>
                    <a:lnTo>
                      <a:pt x="0" y="155"/>
                    </a:lnTo>
                    <a:lnTo>
                      <a:pt x="1" y="176"/>
                    </a:lnTo>
                    <a:lnTo>
                      <a:pt x="150" y="57"/>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ľïdê">
                <a:extLst>
                  <a:ext uri="{FF2B5EF4-FFF2-40B4-BE49-F238E27FC236}">
                    <a16:creationId xmlns:a16="http://schemas.microsoft.com/office/drawing/2014/main" id="{074BBB07-7315-694F-95D0-34F01FD748AC}"/>
                  </a:ext>
                </a:extLst>
              </p:cNvPr>
              <p:cNvSpPr/>
              <p:nvPr/>
            </p:nvSpPr>
            <p:spPr bwMode="auto">
              <a:xfrm>
                <a:off x="8050213" y="3052724"/>
                <a:ext cx="606425" cy="717550"/>
              </a:xfrm>
              <a:custGeom>
                <a:avLst/>
                <a:gdLst>
                  <a:gd name="T0" fmla="*/ 68 w 234"/>
                  <a:gd name="T1" fmla="*/ 267 h 277"/>
                  <a:gd name="T2" fmla="*/ 150 w 234"/>
                  <a:gd name="T3" fmla="*/ 44 h 277"/>
                  <a:gd name="T4" fmla="*/ 178 w 234"/>
                  <a:gd name="T5" fmla="*/ 228 h 277"/>
                  <a:gd name="T6" fmla="*/ 68 w 234"/>
                  <a:gd name="T7" fmla="*/ 267 h 277"/>
                </a:gdLst>
                <a:ahLst/>
                <a:cxnLst>
                  <a:cxn ang="0">
                    <a:pos x="T0" y="T1"/>
                  </a:cxn>
                  <a:cxn ang="0">
                    <a:pos x="T2" y="T3"/>
                  </a:cxn>
                  <a:cxn ang="0">
                    <a:pos x="T4" y="T5"/>
                  </a:cxn>
                  <a:cxn ang="0">
                    <a:pos x="T6" y="T7"/>
                  </a:cxn>
                </a:cxnLst>
                <a:rect l="0" t="0" r="r" b="b"/>
                <a:pathLst>
                  <a:path w="234" h="277">
                    <a:moveTo>
                      <a:pt x="68" y="267"/>
                    </a:moveTo>
                    <a:cubicBezTo>
                      <a:pt x="0" y="246"/>
                      <a:pt x="6" y="0"/>
                      <a:pt x="150" y="44"/>
                    </a:cubicBezTo>
                    <a:cubicBezTo>
                      <a:pt x="234" y="70"/>
                      <a:pt x="224" y="170"/>
                      <a:pt x="178" y="228"/>
                    </a:cubicBezTo>
                    <a:cubicBezTo>
                      <a:pt x="150" y="262"/>
                      <a:pt x="101" y="277"/>
                      <a:pt x="68" y="26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ṩḻiḍe">
                <a:extLst>
                  <a:ext uri="{FF2B5EF4-FFF2-40B4-BE49-F238E27FC236}">
                    <a16:creationId xmlns:a16="http://schemas.microsoft.com/office/drawing/2014/main" id="{27A2469E-0D18-6F49-B078-A4C5E0F70572}"/>
                  </a:ext>
                </a:extLst>
              </p:cNvPr>
              <p:cNvSpPr/>
              <p:nvPr/>
            </p:nvSpPr>
            <p:spPr bwMode="auto">
              <a:xfrm>
                <a:off x="8328026" y="3681374"/>
                <a:ext cx="252413" cy="298450"/>
              </a:xfrm>
              <a:custGeom>
                <a:avLst/>
                <a:gdLst>
                  <a:gd name="T0" fmla="*/ 159 w 159"/>
                  <a:gd name="T1" fmla="*/ 41 h 188"/>
                  <a:gd name="T2" fmla="*/ 130 w 159"/>
                  <a:gd name="T3" fmla="*/ 0 h 188"/>
                  <a:gd name="T4" fmla="*/ 0 w 159"/>
                  <a:gd name="T5" fmla="*/ 150 h 188"/>
                  <a:gd name="T6" fmla="*/ 18 w 159"/>
                  <a:gd name="T7" fmla="*/ 188 h 188"/>
                  <a:gd name="T8" fmla="*/ 159 w 159"/>
                  <a:gd name="T9" fmla="*/ 41 h 188"/>
                </a:gdLst>
                <a:ahLst/>
                <a:cxnLst>
                  <a:cxn ang="0">
                    <a:pos x="T0" y="T1"/>
                  </a:cxn>
                  <a:cxn ang="0">
                    <a:pos x="T2" y="T3"/>
                  </a:cxn>
                  <a:cxn ang="0">
                    <a:pos x="T4" y="T5"/>
                  </a:cxn>
                  <a:cxn ang="0">
                    <a:pos x="T6" y="T7"/>
                  </a:cxn>
                  <a:cxn ang="0">
                    <a:pos x="T8" y="T9"/>
                  </a:cxn>
                </a:cxnLst>
                <a:rect l="0" t="0" r="r" b="b"/>
                <a:pathLst>
                  <a:path w="159" h="188">
                    <a:moveTo>
                      <a:pt x="159" y="41"/>
                    </a:moveTo>
                    <a:lnTo>
                      <a:pt x="130" y="0"/>
                    </a:lnTo>
                    <a:lnTo>
                      <a:pt x="0" y="150"/>
                    </a:lnTo>
                    <a:lnTo>
                      <a:pt x="18" y="188"/>
                    </a:lnTo>
                    <a:lnTo>
                      <a:pt x="15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ŝḻîḋê">
                <a:extLst>
                  <a:ext uri="{FF2B5EF4-FFF2-40B4-BE49-F238E27FC236}">
                    <a16:creationId xmlns:a16="http://schemas.microsoft.com/office/drawing/2014/main" id="{7F16F4C7-75E3-FF46-AD1B-130697038548}"/>
                  </a:ext>
                </a:extLst>
              </p:cNvPr>
              <p:cNvSpPr/>
              <p:nvPr/>
            </p:nvSpPr>
            <p:spPr bwMode="auto">
              <a:xfrm>
                <a:off x="7539038" y="3220999"/>
                <a:ext cx="93663" cy="227013"/>
              </a:xfrm>
              <a:custGeom>
                <a:avLst/>
                <a:gdLst>
                  <a:gd name="T0" fmla="*/ 27 w 36"/>
                  <a:gd name="T1" fmla="*/ 1 h 88"/>
                  <a:gd name="T2" fmla="*/ 27 w 36"/>
                  <a:gd name="T3" fmla="*/ 1 h 88"/>
                  <a:gd name="T4" fmla="*/ 35 w 36"/>
                  <a:gd name="T5" fmla="*/ 10 h 88"/>
                  <a:gd name="T6" fmla="*/ 19 w 36"/>
                  <a:gd name="T7" fmla="*/ 80 h 88"/>
                  <a:gd name="T8" fmla="*/ 8 w 36"/>
                  <a:gd name="T9" fmla="*/ 87 h 88"/>
                  <a:gd name="T10" fmla="*/ 8 w 36"/>
                  <a:gd name="T11" fmla="*/ 87 h 88"/>
                  <a:gd name="T12" fmla="*/ 1 w 36"/>
                  <a:gd name="T13" fmla="*/ 78 h 88"/>
                  <a:gd name="T14" fmla="*/ 16 w 36"/>
                  <a:gd name="T15" fmla="*/ 9 h 88"/>
                  <a:gd name="T16" fmla="*/ 27 w 36"/>
                  <a:gd name="T1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8">
                    <a:moveTo>
                      <a:pt x="27" y="1"/>
                    </a:moveTo>
                    <a:cubicBezTo>
                      <a:pt x="27" y="1"/>
                      <a:pt x="27" y="1"/>
                      <a:pt x="27" y="1"/>
                    </a:cubicBezTo>
                    <a:cubicBezTo>
                      <a:pt x="32" y="1"/>
                      <a:pt x="36" y="6"/>
                      <a:pt x="35" y="10"/>
                    </a:cubicBezTo>
                    <a:cubicBezTo>
                      <a:pt x="19" y="80"/>
                      <a:pt x="19" y="80"/>
                      <a:pt x="19" y="80"/>
                    </a:cubicBezTo>
                    <a:cubicBezTo>
                      <a:pt x="18" y="84"/>
                      <a:pt x="13" y="88"/>
                      <a:pt x="8" y="87"/>
                    </a:cubicBezTo>
                    <a:cubicBezTo>
                      <a:pt x="8" y="87"/>
                      <a:pt x="8" y="87"/>
                      <a:pt x="8" y="87"/>
                    </a:cubicBezTo>
                    <a:cubicBezTo>
                      <a:pt x="3" y="87"/>
                      <a:pt x="0" y="83"/>
                      <a:pt x="1" y="78"/>
                    </a:cubicBezTo>
                    <a:cubicBezTo>
                      <a:pt x="16" y="9"/>
                      <a:pt x="16" y="9"/>
                      <a:pt x="16" y="9"/>
                    </a:cubicBezTo>
                    <a:cubicBezTo>
                      <a:pt x="17" y="4"/>
                      <a:pt x="22" y="0"/>
                      <a:pt x="27" y="1"/>
                    </a:cubicBez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š1íḑê">
                <a:extLst>
                  <a:ext uri="{FF2B5EF4-FFF2-40B4-BE49-F238E27FC236}">
                    <a16:creationId xmlns:a16="http://schemas.microsoft.com/office/drawing/2014/main" id="{E7FABA5D-5945-FC44-8123-67DB8F62EDA9}"/>
                  </a:ext>
                </a:extLst>
              </p:cNvPr>
              <p:cNvSpPr/>
              <p:nvPr/>
            </p:nvSpPr>
            <p:spPr bwMode="auto">
              <a:xfrm>
                <a:off x="7478713" y="3344824"/>
                <a:ext cx="192088" cy="307975"/>
              </a:xfrm>
              <a:custGeom>
                <a:avLst/>
                <a:gdLst>
                  <a:gd name="T0" fmla="*/ 8 w 74"/>
                  <a:gd name="T1" fmla="*/ 111 h 119"/>
                  <a:gd name="T2" fmla="*/ 48 w 74"/>
                  <a:gd name="T3" fmla="*/ 119 h 119"/>
                  <a:gd name="T4" fmla="*/ 65 w 74"/>
                  <a:gd name="T5" fmla="*/ 85 h 119"/>
                  <a:gd name="T6" fmla="*/ 64 w 74"/>
                  <a:gd name="T7" fmla="*/ 0 h 119"/>
                  <a:gd name="T8" fmla="*/ 34 w 74"/>
                  <a:gd name="T9" fmla="*/ 4 h 119"/>
                  <a:gd name="T10" fmla="*/ 0 w 74"/>
                  <a:gd name="T11" fmla="*/ 63 h 119"/>
                  <a:gd name="T12" fmla="*/ 8 w 74"/>
                  <a:gd name="T13" fmla="*/ 111 h 119"/>
                </a:gdLst>
                <a:ahLst/>
                <a:cxnLst>
                  <a:cxn ang="0">
                    <a:pos x="T0" y="T1"/>
                  </a:cxn>
                  <a:cxn ang="0">
                    <a:pos x="T2" y="T3"/>
                  </a:cxn>
                  <a:cxn ang="0">
                    <a:pos x="T4" y="T5"/>
                  </a:cxn>
                  <a:cxn ang="0">
                    <a:pos x="T6" y="T7"/>
                  </a:cxn>
                  <a:cxn ang="0">
                    <a:pos x="T8" y="T9"/>
                  </a:cxn>
                  <a:cxn ang="0">
                    <a:pos x="T10" y="T11"/>
                  </a:cxn>
                  <a:cxn ang="0">
                    <a:pos x="T12" y="T13"/>
                  </a:cxn>
                </a:cxnLst>
                <a:rect l="0" t="0" r="r" b="b"/>
                <a:pathLst>
                  <a:path w="74" h="119">
                    <a:moveTo>
                      <a:pt x="8" y="111"/>
                    </a:moveTo>
                    <a:cubicBezTo>
                      <a:pt x="48" y="119"/>
                      <a:pt x="48" y="119"/>
                      <a:pt x="48" y="119"/>
                    </a:cubicBezTo>
                    <a:cubicBezTo>
                      <a:pt x="65" y="85"/>
                      <a:pt x="65" y="85"/>
                      <a:pt x="65" y="85"/>
                    </a:cubicBezTo>
                    <a:cubicBezTo>
                      <a:pt x="74" y="67"/>
                      <a:pt x="67" y="21"/>
                      <a:pt x="64" y="0"/>
                    </a:cubicBezTo>
                    <a:cubicBezTo>
                      <a:pt x="34" y="4"/>
                      <a:pt x="34" y="4"/>
                      <a:pt x="34" y="4"/>
                    </a:cubicBezTo>
                    <a:cubicBezTo>
                      <a:pt x="0" y="63"/>
                      <a:pt x="0" y="63"/>
                      <a:pt x="0" y="63"/>
                    </a:cubicBezTo>
                    <a:lnTo>
                      <a:pt x="8" y="111"/>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Slîdê">
                <a:extLst>
                  <a:ext uri="{FF2B5EF4-FFF2-40B4-BE49-F238E27FC236}">
                    <a16:creationId xmlns:a16="http://schemas.microsoft.com/office/drawing/2014/main" id="{839DCC17-D8F5-C342-8E56-C84659E23A4C}"/>
                  </a:ext>
                </a:extLst>
              </p:cNvPr>
              <p:cNvSpPr/>
              <p:nvPr/>
            </p:nvSpPr>
            <p:spPr bwMode="auto">
              <a:xfrm>
                <a:off x="7472363" y="3322599"/>
                <a:ext cx="90488" cy="217488"/>
              </a:xfrm>
              <a:custGeom>
                <a:avLst/>
                <a:gdLst>
                  <a:gd name="T0" fmla="*/ 10 w 35"/>
                  <a:gd name="T1" fmla="*/ 81 h 84"/>
                  <a:gd name="T2" fmla="*/ 16 w 35"/>
                  <a:gd name="T3" fmla="*/ 84 h 84"/>
                  <a:gd name="T4" fmla="*/ 18 w 35"/>
                  <a:gd name="T5" fmla="*/ 77 h 84"/>
                  <a:gd name="T6" fmla="*/ 33 w 35"/>
                  <a:gd name="T7" fmla="*/ 20 h 84"/>
                  <a:gd name="T8" fmla="*/ 30 w 35"/>
                  <a:gd name="T9" fmla="*/ 6 h 84"/>
                  <a:gd name="T10" fmla="*/ 19 w 35"/>
                  <a:gd name="T11" fmla="*/ 3 h 84"/>
                  <a:gd name="T12" fmla="*/ 2 w 35"/>
                  <a:gd name="T13" fmla="*/ 67 h 84"/>
                  <a:gd name="T14" fmla="*/ 10 w 35"/>
                  <a:gd name="T15" fmla="*/ 81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10" y="81"/>
                    </a:moveTo>
                    <a:cubicBezTo>
                      <a:pt x="16" y="84"/>
                      <a:pt x="16" y="84"/>
                      <a:pt x="16" y="84"/>
                    </a:cubicBezTo>
                    <a:cubicBezTo>
                      <a:pt x="18" y="77"/>
                      <a:pt x="18" y="77"/>
                      <a:pt x="18" y="77"/>
                    </a:cubicBezTo>
                    <a:cubicBezTo>
                      <a:pt x="33" y="20"/>
                      <a:pt x="33" y="20"/>
                      <a:pt x="33" y="20"/>
                    </a:cubicBezTo>
                    <a:cubicBezTo>
                      <a:pt x="35" y="14"/>
                      <a:pt x="33" y="9"/>
                      <a:pt x="30" y="6"/>
                    </a:cubicBezTo>
                    <a:cubicBezTo>
                      <a:pt x="27" y="3"/>
                      <a:pt x="20" y="0"/>
                      <a:pt x="19" y="3"/>
                    </a:cubicBezTo>
                    <a:cubicBezTo>
                      <a:pt x="2" y="67"/>
                      <a:pt x="2" y="67"/>
                      <a:pt x="2" y="67"/>
                    </a:cubicBezTo>
                    <a:cubicBezTo>
                      <a:pt x="0" y="73"/>
                      <a:pt x="4" y="79"/>
                      <a:pt x="10" y="8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ṩľïḓe">
                <a:extLst>
                  <a:ext uri="{FF2B5EF4-FFF2-40B4-BE49-F238E27FC236}">
                    <a16:creationId xmlns:a16="http://schemas.microsoft.com/office/drawing/2014/main" id="{E15757F2-2DFB-C042-8D6A-07E6E9CCA1F7}"/>
                  </a:ext>
                </a:extLst>
              </p:cNvPr>
              <p:cNvSpPr/>
              <p:nvPr/>
            </p:nvSpPr>
            <p:spPr bwMode="auto">
              <a:xfrm>
                <a:off x="7593013" y="3467062"/>
                <a:ext cx="69850" cy="73025"/>
              </a:xfrm>
              <a:custGeom>
                <a:avLst/>
                <a:gdLst>
                  <a:gd name="T0" fmla="*/ 22 w 27"/>
                  <a:gd name="T1" fmla="*/ 2 h 28"/>
                  <a:gd name="T2" fmla="*/ 22 w 27"/>
                  <a:gd name="T3" fmla="*/ 2 h 28"/>
                  <a:gd name="T4" fmla="*/ 24 w 27"/>
                  <a:gd name="T5" fmla="*/ 12 h 28"/>
                  <a:gd name="T6" fmla="*/ 16 w 27"/>
                  <a:gd name="T7" fmla="*/ 24 h 28"/>
                  <a:gd name="T8" fmla="*/ 5 w 27"/>
                  <a:gd name="T9" fmla="*/ 26 h 28"/>
                  <a:gd name="T10" fmla="*/ 5 w 27"/>
                  <a:gd name="T11" fmla="*/ 26 h 28"/>
                  <a:gd name="T12" fmla="*/ 2 w 27"/>
                  <a:gd name="T13" fmla="*/ 17 h 28"/>
                  <a:gd name="T14" fmla="*/ 10 w 27"/>
                  <a:gd name="T15" fmla="*/ 5 h 28"/>
                  <a:gd name="T16" fmla="*/ 22 w 27"/>
                  <a:gd name="T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2" y="2"/>
                    </a:moveTo>
                    <a:cubicBezTo>
                      <a:pt x="22" y="2"/>
                      <a:pt x="22" y="2"/>
                      <a:pt x="22" y="2"/>
                    </a:cubicBezTo>
                    <a:cubicBezTo>
                      <a:pt x="25" y="4"/>
                      <a:pt x="27" y="9"/>
                      <a:pt x="24" y="12"/>
                    </a:cubicBezTo>
                    <a:cubicBezTo>
                      <a:pt x="16" y="24"/>
                      <a:pt x="16" y="24"/>
                      <a:pt x="16" y="24"/>
                    </a:cubicBezTo>
                    <a:cubicBezTo>
                      <a:pt x="14" y="27"/>
                      <a:pt x="9" y="28"/>
                      <a:pt x="5" y="26"/>
                    </a:cubicBezTo>
                    <a:cubicBezTo>
                      <a:pt x="5" y="26"/>
                      <a:pt x="5" y="26"/>
                      <a:pt x="5" y="26"/>
                    </a:cubicBezTo>
                    <a:cubicBezTo>
                      <a:pt x="1" y="24"/>
                      <a:pt x="0" y="20"/>
                      <a:pt x="2" y="17"/>
                    </a:cubicBezTo>
                    <a:cubicBezTo>
                      <a:pt x="10" y="5"/>
                      <a:pt x="10" y="5"/>
                      <a:pt x="10" y="5"/>
                    </a:cubicBezTo>
                    <a:cubicBezTo>
                      <a:pt x="12" y="1"/>
                      <a:pt x="18" y="0"/>
                      <a:pt x="22"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şlíďé">
                <a:extLst>
                  <a:ext uri="{FF2B5EF4-FFF2-40B4-BE49-F238E27FC236}">
                    <a16:creationId xmlns:a16="http://schemas.microsoft.com/office/drawing/2014/main" id="{ED58252D-6510-9F4E-BD6B-33B805E8723D}"/>
                  </a:ext>
                </a:extLst>
              </p:cNvPr>
              <p:cNvSpPr/>
              <p:nvPr/>
            </p:nvSpPr>
            <p:spPr bwMode="auto">
              <a:xfrm>
                <a:off x="7580313" y="3397212"/>
                <a:ext cx="77788" cy="79375"/>
              </a:xfrm>
              <a:custGeom>
                <a:avLst/>
                <a:gdLst>
                  <a:gd name="T0" fmla="*/ 24 w 30"/>
                  <a:gd name="T1" fmla="*/ 2 h 31"/>
                  <a:gd name="T2" fmla="*/ 24 w 30"/>
                  <a:gd name="T3" fmla="*/ 2 h 31"/>
                  <a:gd name="T4" fmla="*/ 28 w 30"/>
                  <a:gd name="T5" fmla="*/ 14 h 31"/>
                  <a:gd name="T6" fmla="*/ 20 w 30"/>
                  <a:gd name="T7" fmla="*/ 25 h 31"/>
                  <a:gd name="T8" fmla="*/ 6 w 30"/>
                  <a:gd name="T9" fmla="*/ 28 h 31"/>
                  <a:gd name="T10" fmla="*/ 6 w 30"/>
                  <a:gd name="T11" fmla="*/ 28 h 31"/>
                  <a:gd name="T12" fmla="*/ 3 w 30"/>
                  <a:gd name="T13" fmla="*/ 17 h 31"/>
                  <a:gd name="T14" fmla="*/ 11 w 30"/>
                  <a:gd name="T15" fmla="*/ 6 h 31"/>
                  <a:gd name="T16" fmla="*/ 24 w 3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4" y="2"/>
                    </a:moveTo>
                    <a:cubicBezTo>
                      <a:pt x="24" y="2"/>
                      <a:pt x="24" y="2"/>
                      <a:pt x="24" y="2"/>
                    </a:cubicBezTo>
                    <a:cubicBezTo>
                      <a:pt x="29" y="5"/>
                      <a:pt x="30" y="10"/>
                      <a:pt x="28" y="14"/>
                    </a:cubicBezTo>
                    <a:cubicBezTo>
                      <a:pt x="20" y="25"/>
                      <a:pt x="20" y="25"/>
                      <a:pt x="20" y="25"/>
                    </a:cubicBezTo>
                    <a:cubicBezTo>
                      <a:pt x="17" y="29"/>
                      <a:pt x="11" y="31"/>
                      <a:pt x="6" y="28"/>
                    </a:cubicBezTo>
                    <a:cubicBezTo>
                      <a:pt x="6" y="28"/>
                      <a:pt x="6" y="28"/>
                      <a:pt x="6" y="28"/>
                    </a:cubicBezTo>
                    <a:cubicBezTo>
                      <a:pt x="2" y="26"/>
                      <a:pt x="0" y="21"/>
                      <a:pt x="3" y="17"/>
                    </a:cubicBezTo>
                    <a:cubicBezTo>
                      <a:pt x="11" y="6"/>
                      <a:pt x="11" y="6"/>
                      <a:pt x="11" y="6"/>
                    </a:cubicBezTo>
                    <a:cubicBezTo>
                      <a:pt x="14" y="2"/>
                      <a:pt x="20" y="0"/>
                      <a:pt x="24"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s1îde">
                <a:extLst>
                  <a:ext uri="{FF2B5EF4-FFF2-40B4-BE49-F238E27FC236}">
                    <a16:creationId xmlns:a16="http://schemas.microsoft.com/office/drawing/2014/main" id="{E31B9E18-8CB9-964B-8BF8-7CE56BC244A6}"/>
                  </a:ext>
                </a:extLst>
              </p:cNvPr>
              <p:cNvSpPr/>
              <p:nvPr/>
            </p:nvSpPr>
            <p:spPr bwMode="auto">
              <a:xfrm>
                <a:off x="7572376" y="3324187"/>
                <a:ext cx="77788" cy="80963"/>
              </a:xfrm>
              <a:custGeom>
                <a:avLst/>
                <a:gdLst>
                  <a:gd name="T0" fmla="*/ 23 w 30"/>
                  <a:gd name="T1" fmla="*/ 2 h 31"/>
                  <a:gd name="T2" fmla="*/ 23 w 30"/>
                  <a:gd name="T3" fmla="*/ 2 h 31"/>
                  <a:gd name="T4" fmla="*/ 27 w 30"/>
                  <a:gd name="T5" fmla="*/ 14 h 31"/>
                  <a:gd name="T6" fmla="*/ 19 w 30"/>
                  <a:gd name="T7" fmla="*/ 25 h 31"/>
                  <a:gd name="T8" fmla="*/ 6 w 30"/>
                  <a:gd name="T9" fmla="*/ 28 h 31"/>
                  <a:gd name="T10" fmla="*/ 6 w 30"/>
                  <a:gd name="T11" fmla="*/ 28 h 31"/>
                  <a:gd name="T12" fmla="*/ 2 w 30"/>
                  <a:gd name="T13" fmla="*/ 17 h 31"/>
                  <a:gd name="T14" fmla="*/ 10 w 30"/>
                  <a:gd name="T15" fmla="*/ 6 h 31"/>
                  <a:gd name="T16" fmla="*/ 23 w 3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3" y="2"/>
                    </a:moveTo>
                    <a:cubicBezTo>
                      <a:pt x="23" y="2"/>
                      <a:pt x="23" y="2"/>
                      <a:pt x="23" y="2"/>
                    </a:cubicBezTo>
                    <a:cubicBezTo>
                      <a:pt x="28" y="5"/>
                      <a:pt x="30" y="10"/>
                      <a:pt x="27" y="14"/>
                    </a:cubicBezTo>
                    <a:cubicBezTo>
                      <a:pt x="19" y="25"/>
                      <a:pt x="19" y="25"/>
                      <a:pt x="19" y="25"/>
                    </a:cubicBezTo>
                    <a:cubicBezTo>
                      <a:pt x="16" y="29"/>
                      <a:pt x="10" y="31"/>
                      <a:pt x="6" y="28"/>
                    </a:cubicBezTo>
                    <a:cubicBezTo>
                      <a:pt x="6" y="28"/>
                      <a:pt x="6" y="28"/>
                      <a:pt x="6" y="28"/>
                    </a:cubicBezTo>
                    <a:cubicBezTo>
                      <a:pt x="1" y="26"/>
                      <a:pt x="0" y="21"/>
                      <a:pt x="2" y="17"/>
                    </a:cubicBezTo>
                    <a:cubicBezTo>
                      <a:pt x="10" y="6"/>
                      <a:pt x="10" y="6"/>
                      <a:pt x="10" y="6"/>
                    </a:cubicBezTo>
                    <a:cubicBezTo>
                      <a:pt x="13" y="2"/>
                      <a:pt x="19" y="0"/>
                      <a:pt x="23" y="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ṩḷidê">
                <a:extLst>
                  <a:ext uri="{FF2B5EF4-FFF2-40B4-BE49-F238E27FC236}">
                    <a16:creationId xmlns:a16="http://schemas.microsoft.com/office/drawing/2014/main" id="{F6C0F71C-FBFA-BA44-BF79-58F19E35923F}"/>
                  </a:ext>
                </a:extLst>
              </p:cNvPr>
              <p:cNvSpPr/>
              <p:nvPr/>
            </p:nvSpPr>
            <p:spPr bwMode="auto">
              <a:xfrm>
                <a:off x="7478713" y="3467062"/>
                <a:ext cx="114300" cy="177800"/>
              </a:xfrm>
              <a:custGeom>
                <a:avLst/>
                <a:gdLst>
                  <a:gd name="T0" fmla="*/ 8 w 44"/>
                  <a:gd name="T1" fmla="*/ 64 h 69"/>
                  <a:gd name="T2" fmla="*/ 36 w 44"/>
                  <a:gd name="T3" fmla="*/ 69 h 69"/>
                  <a:gd name="T4" fmla="*/ 19 w 44"/>
                  <a:gd name="T5" fmla="*/ 3 h 69"/>
                  <a:gd name="T6" fmla="*/ 9 w 44"/>
                  <a:gd name="T7" fmla="*/ 0 h 69"/>
                  <a:gd name="T8" fmla="*/ 0 w 44"/>
                  <a:gd name="T9" fmla="*/ 16 h 69"/>
                  <a:gd name="T10" fmla="*/ 8 w 44"/>
                  <a:gd name="T11" fmla="*/ 64 h 69"/>
                </a:gdLst>
                <a:ahLst/>
                <a:cxnLst>
                  <a:cxn ang="0">
                    <a:pos x="T0" y="T1"/>
                  </a:cxn>
                  <a:cxn ang="0">
                    <a:pos x="T2" y="T3"/>
                  </a:cxn>
                  <a:cxn ang="0">
                    <a:pos x="T4" y="T5"/>
                  </a:cxn>
                  <a:cxn ang="0">
                    <a:pos x="T6" y="T7"/>
                  </a:cxn>
                  <a:cxn ang="0">
                    <a:pos x="T8" y="T9"/>
                  </a:cxn>
                  <a:cxn ang="0">
                    <a:pos x="T10" y="T11"/>
                  </a:cxn>
                </a:cxnLst>
                <a:rect l="0" t="0" r="r" b="b"/>
                <a:pathLst>
                  <a:path w="44" h="69">
                    <a:moveTo>
                      <a:pt x="8" y="64"/>
                    </a:moveTo>
                    <a:cubicBezTo>
                      <a:pt x="36" y="69"/>
                      <a:pt x="36" y="69"/>
                      <a:pt x="36" y="69"/>
                    </a:cubicBezTo>
                    <a:cubicBezTo>
                      <a:pt x="42" y="49"/>
                      <a:pt x="44" y="10"/>
                      <a:pt x="19" y="3"/>
                    </a:cubicBezTo>
                    <a:cubicBezTo>
                      <a:pt x="15" y="2"/>
                      <a:pt x="12" y="1"/>
                      <a:pt x="9" y="0"/>
                    </a:cubicBezTo>
                    <a:cubicBezTo>
                      <a:pt x="0" y="16"/>
                      <a:pt x="0" y="16"/>
                      <a:pt x="0" y="16"/>
                    </a:cubicBezTo>
                    <a:lnTo>
                      <a:pt x="8" y="64"/>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šļíḑê">
                <a:extLst>
                  <a:ext uri="{FF2B5EF4-FFF2-40B4-BE49-F238E27FC236}">
                    <a16:creationId xmlns:a16="http://schemas.microsoft.com/office/drawing/2014/main" id="{0F10299A-919A-3246-9DA7-02D7603274DC}"/>
                  </a:ext>
                </a:extLst>
              </p:cNvPr>
              <p:cNvSpPr/>
              <p:nvPr/>
            </p:nvSpPr>
            <p:spPr bwMode="auto">
              <a:xfrm>
                <a:off x="7458076" y="3595649"/>
                <a:ext cx="192088" cy="127000"/>
              </a:xfrm>
              <a:custGeom>
                <a:avLst/>
                <a:gdLst>
                  <a:gd name="T0" fmla="*/ 0 w 121"/>
                  <a:gd name="T1" fmla="*/ 48 h 80"/>
                  <a:gd name="T2" fmla="*/ 108 w 121"/>
                  <a:gd name="T3" fmla="*/ 80 h 80"/>
                  <a:gd name="T4" fmla="*/ 121 w 121"/>
                  <a:gd name="T5" fmla="*/ 33 h 80"/>
                  <a:gd name="T6" fmla="*/ 13 w 121"/>
                  <a:gd name="T7" fmla="*/ 0 h 80"/>
                  <a:gd name="T8" fmla="*/ 0 w 121"/>
                  <a:gd name="T9" fmla="*/ 48 h 80"/>
                </a:gdLst>
                <a:ahLst/>
                <a:cxnLst>
                  <a:cxn ang="0">
                    <a:pos x="T0" y="T1"/>
                  </a:cxn>
                  <a:cxn ang="0">
                    <a:pos x="T2" y="T3"/>
                  </a:cxn>
                  <a:cxn ang="0">
                    <a:pos x="T4" y="T5"/>
                  </a:cxn>
                  <a:cxn ang="0">
                    <a:pos x="T6" y="T7"/>
                  </a:cxn>
                  <a:cxn ang="0">
                    <a:pos x="T8" y="T9"/>
                  </a:cxn>
                </a:cxnLst>
                <a:rect l="0" t="0" r="r" b="b"/>
                <a:pathLst>
                  <a:path w="121" h="80">
                    <a:moveTo>
                      <a:pt x="0" y="48"/>
                    </a:moveTo>
                    <a:lnTo>
                      <a:pt x="108" y="80"/>
                    </a:lnTo>
                    <a:lnTo>
                      <a:pt x="121" y="33"/>
                    </a:lnTo>
                    <a:lnTo>
                      <a:pt x="13" y="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şliḋê">
                <a:extLst>
                  <a:ext uri="{FF2B5EF4-FFF2-40B4-BE49-F238E27FC236}">
                    <a16:creationId xmlns:a16="http://schemas.microsoft.com/office/drawing/2014/main" id="{DB41500D-98FE-5F47-97CB-0E038A7AEB1E}"/>
                  </a:ext>
                </a:extLst>
              </p:cNvPr>
              <p:cNvSpPr/>
              <p:nvPr/>
            </p:nvSpPr>
            <p:spPr bwMode="auto">
              <a:xfrm>
                <a:off x="8147051" y="3127337"/>
                <a:ext cx="501650" cy="541338"/>
              </a:xfrm>
              <a:custGeom>
                <a:avLst/>
                <a:gdLst>
                  <a:gd name="T0" fmla="*/ 126 w 194"/>
                  <a:gd name="T1" fmla="*/ 22 h 209"/>
                  <a:gd name="T2" fmla="*/ 135 w 194"/>
                  <a:gd name="T3" fmla="*/ 209 h 209"/>
                  <a:gd name="T4" fmla="*/ 135 w 194"/>
                  <a:gd name="T5" fmla="*/ 146 h 209"/>
                  <a:gd name="T6" fmla="*/ 103 w 194"/>
                  <a:gd name="T7" fmla="*/ 121 h 209"/>
                  <a:gd name="T8" fmla="*/ 0 w 194"/>
                  <a:gd name="T9" fmla="*/ 67 h 209"/>
                  <a:gd name="T10" fmla="*/ 126 w 194"/>
                  <a:gd name="T11" fmla="*/ 22 h 209"/>
                </a:gdLst>
                <a:ahLst/>
                <a:cxnLst>
                  <a:cxn ang="0">
                    <a:pos x="T0" y="T1"/>
                  </a:cxn>
                  <a:cxn ang="0">
                    <a:pos x="T2" y="T3"/>
                  </a:cxn>
                  <a:cxn ang="0">
                    <a:pos x="T4" y="T5"/>
                  </a:cxn>
                  <a:cxn ang="0">
                    <a:pos x="T6" y="T7"/>
                  </a:cxn>
                  <a:cxn ang="0">
                    <a:pos x="T8" y="T9"/>
                  </a:cxn>
                  <a:cxn ang="0">
                    <a:pos x="T10" y="T11"/>
                  </a:cxn>
                </a:cxnLst>
                <a:rect l="0" t="0" r="r" b="b"/>
                <a:pathLst>
                  <a:path w="194" h="209">
                    <a:moveTo>
                      <a:pt x="126" y="22"/>
                    </a:moveTo>
                    <a:cubicBezTo>
                      <a:pt x="194" y="47"/>
                      <a:pt x="194" y="151"/>
                      <a:pt x="135" y="209"/>
                    </a:cubicBezTo>
                    <a:cubicBezTo>
                      <a:pt x="138" y="196"/>
                      <a:pt x="139" y="183"/>
                      <a:pt x="135" y="146"/>
                    </a:cubicBezTo>
                    <a:cubicBezTo>
                      <a:pt x="130" y="149"/>
                      <a:pt x="105" y="160"/>
                      <a:pt x="103" y="121"/>
                    </a:cubicBezTo>
                    <a:cubicBezTo>
                      <a:pt x="99" y="66"/>
                      <a:pt x="36" y="61"/>
                      <a:pt x="0" y="67"/>
                    </a:cubicBezTo>
                    <a:cubicBezTo>
                      <a:pt x="28" y="8"/>
                      <a:pt x="67" y="0"/>
                      <a:pt x="126" y="22"/>
                    </a:cubicBezTo>
                    <a:close/>
                  </a:path>
                </a:pathLst>
              </a:custGeom>
              <a:solidFill>
                <a:srgbClr val="6E4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îśḻîďè">
                <a:extLst>
                  <a:ext uri="{FF2B5EF4-FFF2-40B4-BE49-F238E27FC236}">
                    <a16:creationId xmlns:a16="http://schemas.microsoft.com/office/drawing/2014/main" id="{6803CA65-A11C-A144-B053-0F06538E971B}"/>
                  </a:ext>
                </a:extLst>
              </p:cNvPr>
              <p:cNvSpPr/>
              <p:nvPr/>
            </p:nvSpPr>
            <p:spPr bwMode="auto">
              <a:xfrm>
                <a:off x="8418513" y="3421024"/>
                <a:ext cx="98425" cy="161925"/>
              </a:xfrm>
              <a:custGeom>
                <a:avLst/>
                <a:gdLst>
                  <a:gd name="T0" fmla="*/ 23 w 38"/>
                  <a:gd name="T1" fmla="*/ 1 h 63"/>
                  <a:gd name="T2" fmla="*/ 2 w 38"/>
                  <a:gd name="T3" fmla="*/ 30 h 63"/>
                  <a:gd name="T4" fmla="*/ 16 w 38"/>
                  <a:gd name="T5" fmla="*/ 62 h 63"/>
                  <a:gd name="T6" fmla="*/ 36 w 38"/>
                  <a:gd name="T7" fmla="*/ 33 h 63"/>
                  <a:gd name="T8" fmla="*/ 23 w 38"/>
                  <a:gd name="T9" fmla="*/ 1 h 63"/>
                </a:gdLst>
                <a:ahLst/>
                <a:cxnLst>
                  <a:cxn ang="0">
                    <a:pos x="T0" y="T1"/>
                  </a:cxn>
                  <a:cxn ang="0">
                    <a:pos x="T2" y="T3"/>
                  </a:cxn>
                  <a:cxn ang="0">
                    <a:pos x="T4" y="T5"/>
                  </a:cxn>
                  <a:cxn ang="0">
                    <a:pos x="T6" y="T7"/>
                  </a:cxn>
                  <a:cxn ang="0">
                    <a:pos x="T8" y="T9"/>
                  </a:cxn>
                </a:cxnLst>
                <a:rect l="0" t="0" r="r" b="b"/>
                <a:pathLst>
                  <a:path w="38" h="63">
                    <a:moveTo>
                      <a:pt x="23" y="1"/>
                    </a:moveTo>
                    <a:cubicBezTo>
                      <a:pt x="13" y="0"/>
                      <a:pt x="4" y="13"/>
                      <a:pt x="2" y="30"/>
                    </a:cubicBezTo>
                    <a:cubicBezTo>
                      <a:pt x="0" y="47"/>
                      <a:pt x="6" y="61"/>
                      <a:pt x="16" y="62"/>
                    </a:cubicBezTo>
                    <a:cubicBezTo>
                      <a:pt x="25" y="63"/>
                      <a:pt x="34" y="50"/>
                      <a:pt x="36" y="33"/>
                    </a:cubicBezTo>
                    <a:cubicBezTo>
                      <a:pt x="38" y="16"/>
                      <a:pt x="32" y="2"/>
                      <a:pt x="23" y="1"/>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ŝḻíḑè">
                <a:extLst>
                  <a:ext uri="{FF2B5EF4-FFF2-40B4-BE49-F238E27FC236}">
                    <a16:creationId xmlns:a16="http://schemas.microsoft.com/office/drawing/2014/main" id="{0CFD0D10-B8D1-0744-AF21-0CBC50164F3F}"/>
                  </a:ext>
                </a:extLst>
              </p:cNvPr>
              <p:cNvSpPr/>
              <p:nvPr/>
            </p:nvSpPr>
            <p:spPr bwMode="auto">
              <a:xfrm>
                <a:off x="6527801" y="3098762"/>
                <a:ext cx="436563" cy="322263"/>
              </a:xfrm>
              <a:custGeom>
                <a:avLst/>
                <a:gdLst>
                  <a:gd name="T0" fmla="*/ 166 w 169"/>
                  <a:gd name="T1" fmla="*/ 98 h 124"/>
                  <a:gd name="T2" fmla="*/ 84 w 169"/>
                  <a:gd name="T3" fmla="*/ 0 h 124"/>
                  <a:gd name="T4" fmla="*/ 3 w 169"/>
                  <a:gd name="T5" fmla="*/ 98 h 124"/>
                  <a:gd name="T6" fmla="*/ 15 w 169"/>
                  <a:gd name="T7" fmla="*/ 121 h 124"/>
                  <a:gd name="T8" fmla="*/ 23 w 169"/>
                  <a:gd name="T9" fmla="*/ 112 h 124"/>
                  <a:gd name="T10" fmla="*/ 46 w 169"/>
                  <a:gd name="T11" fmla="*/ 48 h 124"/>
                  <a:gd name="T12" fmla="*/ 84 w 169"/>
                  <a:gd name="T13" fmla="*/ 56 h 124"/>
                  <a:gd name="T14" fmla="*/ 122 w 169"/>
                  <a:gd name="T15" fmla="*/ 48 h 124"/>
                  <a:gd name="T16" fmla="*/ 146 w 169"/>
                  <a:gd name="T17" fmla="*/ 112 h 124"/>
                  <a:gd name="T18" fmla="*/ 152 w 169"/>
                  <a:gd name="T19" fmla="*/ 122 h 124"/>
                  <a:gd name="T20" fmla="*/ 166 w 169"/>
                  <a:gd name="T21" fmla="*/ 9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24">
                    <a:moveTo>
                      <a:pt x="166" y="98"/>
                    </a:moveTo>
                    <a:cubicBezTo>
                      <a:pt x="169" y="47"/>
                      <a:pt x="147" y="0"/>
                      <a:pt x="84" y="0"/>
                    </a:cubicBezTo>
                    <a:cubicBezTo>
                      <a:pt x="21" y="0"/>
                      <a:pt x="0" y="47"/>
                      <a:pt x="3" y="98"/>
                    </a:cubicBezTo>
                    <a:cubicBezTo>
                      <a:pt x="8" y="100"/>
                      <a:pt x="13" y="109"/>
                      <a:pt x="15" y="121"/>
                    </a:cubicBezTo>
                    <a:cubicBezTo>
                      <a:pt x="20" y="124"/>
                      <a:pt x="23" y="122"/>
                      <a:pt x="23" y="112"/>
                    </a:cubicBezTo>
                    <a:cubicBezTo>
                      <a:pt x="23" y="82"/>
                      <a:pt x="26" y="55"/>
                      <a:pt x="46" y="48"/>
                    </a:cubicBezTo>
                    <a:cubicBezTo>
                      <a:pt x="65" y="42"/>
                      <a:pt x="70" y="56"/>
                      <a:pt x="84" y="56"/>
                    </a:cubicBezTo>
                    <a:cubicBezTo>
                      <a:pt x="99" y="56"/>
                      <a:pt x="103" y="43"/>
                      <a:pt x="122" y="48"/>
                    </a:cubicBezTo>
                    <a:cubicBezTo>
                      <a:pt x="141" y="54"/>
                      <a:pt x="146" y="82"/>
                      <a:pt x="146" y="112"/>
                    </a:cubicBezTo>
                    <a:cubicBezTo>
                      <a:pt x="146" y="122"/>
                      <a:pt x="148" y="124"/>
                      <a:pt x="152" y="122"/>
                    </a:cubicBezTo>
                    <a:cubicBezTo>
                      <a:pt x="155" y="109"/>
                      <a:pt x="160" y="99"/>
                      <a:pt x="166" y="98"/>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ïŝḻiḍé">
                <a:extLst>
                  <a:ext uri="{FF2B5EF4-FFF2-40B4-BE49-F238E27FC236}">
                    <a16:creationId xmlns:a16="http://schemas.microsoft.com/office/drawing/2014/main" id="{BBA29BD6-D187-E54E-8533-D234AC3D0EFC}"/>
                  </a:ext>
                </a:extLst>
              </p:cNvPr>
              <p:cNvSpPr/>
              <p:nvPr/>
            </p:nvSpPr>
            <p:spPr bwMode="auto">
              <a:xfrm>
                <a:off x="4133851" y="4748174"/>
                <a:ext cx="3895725" cy="1384300"/>
              </a:xfrm>
              <a:prstGeom prst="rect">
                <a:avLst/>
              </a:prstGeom>
              <a:solidFill>
                <a:srgbClr val="CF77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0" name="ïŝľîḓê">
                <a:extLst>
                  <a:ext uri="{FF2B5EF4-FFF2-40B4-BE49-F238E27FC236}">
                    <a16:creationId xmlns:a16="http://schemas.microsoft.com/office/drawing/2014/main" id="{36AD34C4-AF02-2544-A501-6D2F77E365AE}"/>
                  </a:ext>
                </a:extLst>
              </p:cNvPr>
              <p:cNvSpPr/>
              <p:nvPr/>
            </p:nvSpPr>
            <p:spPr bwMode="auto">
              <a:xfrm>
                <a:off x="3638551" y="4686262"/>
                <a:ext cx="4887913" cy="111125"/>
              </a:xfrm>
              <a:prstGeom prst="rect">
                <a:avLst/>
              </a:prstGeom>
              <a:solidFill>
                <a:srgbClr val="AD55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1" name="îSľíḓê">
                <a:extLst>
                  <a:ext uri="{FF2B5EF4-FFF2-40B4-BE49-F238E27FC236}">
                    <a16:creationId xmlns:a16="http://schemas.microsoft.com/office/drawing/2014/main" id="{97210F1C-6E5A-4A45-9379-123673FFFC89}"/>
                  </a:ext>
                </a:extLst>
              </p:cNvPr>
              <p:cNvSpPr/>
              <p:nvPr/>
            </p:nvSpPr>
            <p:spPr bwMode="auto">
              <a:xfrm>
                <a:off x="4872038" y="3779799"/>
                <a:ext cx="342900" cy="528638"/>
              </a:xfrm>
              <a:custGeom>
                <a:avLst/>
                <a:gdLst>
                  <a:gd name="T0" fmla="*/ 95 w 132"/>
                  <a:gd name="T1" fmla="*/ 14 h 204"/>
                  <a:gd name="T2" fmla="*/ 110 w 132"/>
                  <a:gd name="T3" fmla="*/ 0 h 204"/>
                  <a:gd name="T4" fmla="*/ 117 w 132"/>
                  <a:gd name="T5" fmla="*/ 103 h 204"/>
                  <a:gd name="T6" fmla="*/ 75 w 132"/>
                  <a:gd name="T7" fmla="*/ 173 h 204"/>
                  <a:gd name="T8" fmla="*/ 13 w 132"/>
                  <a:gd name="T9" fmla="*/ 204 h 204"/>
                  <a:gd name="T10" fmla="*/ 10 w 132"/>
                  <a:gd name="T11" fmla="*/ 157 h 204"/>
                  <a:gd name="T12" fmla="*/ 95 w 132"/>
                  <a:gd name="T13" fmla="*/ 14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95" y="14"/>
                    </a:moveTo>
                    <a:cubicBezTo>
                      <a:pt x="98" y="8"/>
                      <a:pt x="102" y="2"/>
                      <a:pt x="110" y="0"/>
                    </a:cubicBezTo>
                    <a:cubicBezTo>
                      <a:pt x="132" y="24"/>
                      <a:pt x="131" y="81"/>
                      <a:pt x="117" y="103"/>
                    </a:cubicBezTo>
                    <a:cubicBezTo>
                      <a:pt x="75" y="173"/>
                      <a:pt x="75" y="173"/>
                      <a:pt x="75" y="173"/>
                    </a:cubicBezTo>
                    <a:cubicBezTo>
                      <a:pt x="13" y="204"/>
                      <a:pt x="13" y="204"/>
                      <a:pt x="13" y="204"/>
                    </a:cubicBezTo>
                    <a:cubicBezTo>
                      <a:pt x="0" y="185"/>
                      <a:pt x="6" y="166"/>
                      <a:pt x="10" y="157"/>
                    </a:cubicBezTo>
                    <a:cubicBezTo>
                      <a:pt x="17" y="142"/>
                      <a:pt x="92" y="20"/>
                      <a:pt x="95" y="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ŝḷiďê">
                <a:extLst>
                  <a:ext uri="{FF2B5EF4-FFF2-40B4-BE49-F238E27FC236}">
                    <a16:creationId xmlns:a16="http://schemas.microsoft.com/office/drawing/2014/main" id="{191D74CB-8A55-694F-9346-1CDA320AEFCE}"/>
                  </a:ext>
                </a:extLst>
              </p:cNvPr>
              <p:cNvSpPr/>
              <p:nvPr/>
            </p:nvSpPr>
            <p:spPr bwMode="auto">
              <a:xfrm>
                <a:off x="5356226" y="4165562"/>
                <a:ext cx="274638" cy="200025"/>
              </a:xfrm>
              <a:custGeom>
                <a:avLst/>
                <a:gdLst>
                  <a:gd name="T0" fmla="*/ 47 w 106"/>
                  <a:gd name="T1" fmla="*/ 18 h 77"/>
                  <a:gd name="T2" fmla="*/ 32 w 106"/>
                  <a:gd name="T3" fmla="*/ 18 h 77"/>
                  <a:gd name="T4" fmla="*/ 51 w 106"/>
                  <a:gd name="T5" fmla="*/ 15 h 77"/>
                  <a:gd name="T6" fmla="*/ 51 w 106"/>
                  <a:gd name="T7" fmla="*/ 0 h 77"/>
                  <a:gd name="T8" fmla="*/ 9 w 106"/>
                  <a:gd name="T9" fmla="*/ 15 h 77"/>
                  <a:gd name="T10" fmla="*/ 0 w 106"/>
                  <a:gd name="T11" fmla="*/ 38 h 77"/>
                  <a:gd name="T12" fmla="*/ 39 w 106"/>
                  <a:gd name="T13" fmla="*/ 68 h 77"/>
                  <a:gd name="T14" fmla="*/ 79 w 106"/>
                  <a:gd name="T15" fmla="*/ 75 h 77"/>
                  <a:gd name="T16" fmla="*/ 81 w 106"/>
                  <a:gd name="T17" fmla="*/ 63 h 77"/>
                  <a:gd name="T18" fmla="*/ 53 w 106"/>
                  <a:gd name="T19" fmla="*/ 58 h 77"/>
                  <a:gd name="T20" fmla="*/ 54 w 106"/>
                  <a:gd name="T21" fmla="*/ 57 h 77"/>
                  <a:gd name="T22" fmla="*/ 92 w 106"/>
                  <a:gd name="T23" fmla="*/ 60 h 77"/>
                  <a:gd name="T24" fmla="*/ 93 w 106"/>
                  <a:gd name="T25" fmla="*/ 48 h 77"/>
                  <a:gd name="T26" fmla="*/ 58 w 106"/>
                  <a:gd name="T27" fmla="*/ 45 h 77"/>
                  <a:gd name="T28" fmla="*/ 58 w 106"/>
                  <a:gd name="T29" fmla="*/ 43 h 77"/>
                  <a:gd name="T30" fmla="*/ 98 w 106"/>
                  <a:gd name="T31" fmla="*/ 44 h 77"/>
                  <a:gd name="T32" fmla="*/ 98 w 106"/>
                  <a:gd name="T33" fmla="*/ 31 h 77"/>
                  <a:gd name="T34" fmla="*/ 55 w 106"/>
                  <a:gd name="T35" fmla="*/ 31 h 77"/>
                  <a:gd name="T36" fmla="*/ 54 w 106"/>
                  <a:gd name="T37" fmla="*/ 30 h 77"/>
                  <a:gd name="T38" fmla="*/ 96 w 106"/>
                  <a:gd name="T39" fmla="*/ 25 h 77"/>
                  <a:gd name="T40" fmla="*/ 95 w 106"/>
                  <a:gd name="T41" fmla="*/ 13 h 77"/>
                  <a:gd name="T42" fmla="*/ 47 w 106"/>
                  <a:gd name="T43"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6" h="77">
                    <a:moveTo>
                      <a:pt x="47" y="18"/>
                    </a:moveTo>
                    <a:cubicBezTo>
                      <a:pt x="43" y="18"/>
                      <a:pt x="38" y="18"/>
                      <a:pt x="32" y="18"/>
                    </a:cubicBezTo>
                    <a:cubicBezTo>
                      <a:pt x="51" y="15"/>
                      <a:pt x="51" y="15"/>
                      <a:pt x="51" y="15"/>
                    </a:cubicBezTo>
                    <a:cubicBezTo>
                      <a:pt x="58" y="10"/>
                      <a:pt x="55" y="2"/>
                      <a:pt x="51" y="0"/>
                    </a:cubicBezTo>
                    <a:cubicBezTo>
                      <a:pt x="9" y="15"/>
                      <a:pt x="9" y="15"/>
                      <a:pt x="9" y="15"/>
                    </a:cubicBezTo>
                    <a:cubicBezTo>
                      <a:pt x="2" y="18"/>
                      <a:pt x="0" y="28"/>
                      <a:pt x="0" y="38"/>
                    </a:cubicBezTo>
                    <a:cubicBezTo>
                      <a:pt x="0" y="57"/>
                      <a:pt x="13" y="63"/>
                      <a:pt x="39" y="68"/>
                    </a:cubicBezTo>
                    <a:cubicBezTo>
                      <a:pt x="79" y="75"/>
                      <a:pt x="79" y="75"/>
                      <a:pt x="79" y="75"/>
                    </a:cubicBezTo>
                    <a:cubicBezTo>
                      <a:pt x="87" y="77"/>
                      <a:pt x="90" y="65"/>
                      <a:pt x="81" y="63"/>
                    </a:cubicBezTo>
                    <a:cubicBezTo>
                      <a:pt x="53" y="58"/>
                      <a:pt x="53" y="58"/>
                      <a:pt x="53" y="58"/>
                    </a:cubicBezTo>
                    <a:cubicBezTo>
                      <a:pt x="53" y="58"/>
                      <a:pt x="53" y="58"/>
                      <a:pt x="54" y="57"/>
                    </a:cubicBezTo>
                    <a:cubicBezTo>
                      <a:pt x="92" y="60"/>
                      <a:pt x="92" y="60"/>
                      <a:pt x="92" y="60"/>
                    </a:cubicBezTo>
                    <a:cubicBezTo>
                      <a:pt x="101" y="61"/>
                      <a:pt x="100" y="48"/>
                      <a:pt x="93" y="48"/>
                    </a:cubicBezTo>
                    <a:cubicBezTo>
                      <a:pt x="58" y="45"/>
                      <a:pt x="58" y="45"/>
                      <a:pt x="58" y="45"/>
                    </a:cubicBezTo>
                    <a:cubicBezTo>
                      <a:pt x="58" y="44"/>
                      <a:pt x="58" y="44"/>
                      <a:pt x="58" y="43"/>
                    </a:cubicBezTo>
                    <a:cubicBezTo>
                      <a:pt x="98" y="44"/>
                      <a:pt x="98" y="44"/>
                      <a:pt x="98" y="44"/>
                    </a:cubicBezTo>
                    <a:cubicBezTo>
                      <a:pt x="106" y="44"/>
                      <a:pt x="106" y="31"/>
                      <a:pt x="98" y="31"/>
                    </a:cubicBezTo>
                    <a:cubicBezTo>
                      <a:pt x="55" y="31"/>
                      <a:pt x="55" y="31"/>
                      <a:pt x="55" y="31"/>
                    </a:cubicBezTo>
                    <a:cubicBezTo>
                      <a:pt x="55" y="31"/>
                      <a:pt x="55" y="30"/>
                      <a:pt x="54" y="30"/>
                    </a:cubicBezTo>
                    <a:cubicBezTo>
                      <a:pt x="96" y="25"/>
                      <a:pt x="96" y="25"/>
                      <a:pt x="96" y="25"/>
                    </a:cubicBezTo>
                    <a:cubicBezTo>
                      <a:pt x="104" y="25"/>
                      <a:pt x="103" y="12"/>
                      <a:pt x="95" y="13"/>
                    </a:cubicBezTo>
                    <a:lnTo>
                      <a:pt x="47" y="18"/>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ṥľîḑè">
                <a:extLst>
                  <a:ext uri="{FF2B5EF4-FFF2-40B4-BE49-F238E27FC236}">
                    <a16:creationId xmlns:a16="http://schemas.microsoft.com/office/drawing/2014/main" id="{5129DB89-6102-CA46-B03B-CE6CDC21EBDD}"/>
                  </a:ext>
                </a:extLst>
              </p:cNvPr>
              <p:cNvSpPr/>
              <p:nvPr/>
            </p:nvSpPr>
            <p:spPr bwMode="auto">
              <a:xfrm>
                <a:off x="5327651" y="4181437"/>
                <a:ext cx="69850" cy="160338"/>
              </a:xfrm>
              <a:custGeom>
                <a:avLst/>
                <a:gdLst>
                  <a:gd name="T0" fmla="*/ 0 w 44"/>
                  <a:gd name="T1" fmla="*/ 1 h 101"/>
                  <a:gd name="T2" fmla="*/ 0 w 44"/>
                  <a:gd name="T3" fmla="*/ 101 h 101"/>
                  <a:gd name="T4" fmla="*/ 44 w 44"/>
                  <a:gd name="T5" fmla="*/ 99 h 101"/>
                  <a:gd name="T6" fmla="*/ 44 w 44"/>
                  <a:gd name="T7" fmla="*/ 0 h 101"/>
                  <a:gd name="T8" fmla="*/ 0 w 44"/>
                  <a:gd name="T9" fmla="*/ 1 h 101"/>
                </a:gdLst>
                <a:ahLst/>
                <a:cxnLst>
                  <a:cxn ang="0">
                    <a:pos x="T0" y="T1"/>
                  </a:cxn>
                  <a:cxn ang="0">
                    <a:pos x="T2" y="T3"/>
                  </a:cxn>
                  <a:cxn ang="0">
                    <a:pos x="T4" y="T5"/>
                  </a:cxn>
                  <a:cxn ang="0">
                    <a:pos x="T6" y="T7"/>
                  </a:cxn>
                  <a:cxn ang="0">
                    <a:pos x="T8" y="T9"/>
                  </a:cxn>
                </a:cxnLst>
                <a:rect l="0" t="0" r="r" b="b"/>
                <a:pathLst>
                  <a:path w="44" h="101">
                    <a:moveTo>
                      <a:pt x="0" y="1"/>
                    </a:moveTo>
                    <a:lnTo>
                      <a:pt x="0" y="101"/>
                    </a:lnTo>
                    <a:lnTo>
                      <a:pt x="44" y="99"/>
                    </a:lnTo>
                    <a:lnTo>
                      <a:pt x="44"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ŝliḓê">
                <a:extLst>
                  <a:ext uri="{FF2B5EF4-FFF2-40B4-BE49-F238E27FC236}">
                    <a16:creationId xmlns:a16="http://schemas.microsoft.com/office/drawing/2014/main" id="{25D79CC9-9ABD-FD46-A49C-24BCE4EE351A}"/>
                  </a:ext>
                </a:extLst>
              </p:cNvPr>
              <p:cNvSpPr/>
              <p:nvPr/>
            </p:nvSpPr>
            <p:spPr bwMode="auto">
              <a:xfrm>
                <a:off x="4862513" y="4144924"/>
                <a:ext cx="484188" cy="204788"/>
              </a:xfrm>
              <a:custGeom>
                <a:avLst/>
                <a:gdLst>
                  <a:gd name="T0" fmla="*/ 58 w 187"/>
                  <a:gd name="T1" fmla="*/ 10 h 79"/>
                  <a:gd name="T2" fmla="*/ 186 w 187"/>
                  <a:gd name="T3" fmla="*/ 12 h 79"/>
                  <a:gd name="T4" fmla="*/ 187 w 187"/>
                  <a:gd name="T5" fmla="*/ 79 h 79"/>
                  <a:gd name="T6" fmla="*/ 187 w 187"/>
                  <a:gd name="T7" fmla="*/ 79 h 79"/>
                  <a:gd name="T8" fmla="*/ 49 w 187"/>
                  <a:gd name="T9" fmla="*/ 79 h 79"/>
                  <a:gd name="T10" fmla="*/ 10 w 187"/>
                  <a:gd name="T11" fmla="*/ 54 h 79"/>
                  <a:gd name="T12" fmla="*/ 58 w 187"/>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7" h="79">
                    <a:moveTo>
                      <a:pt x="58" y="10"/>
                    </a:moveTo>
                    <a:cubicBezTo>
                      <a:pt x="186" y="12"/>
                      <a:pt x="186" y="12"/>
                      <a:pt x="186" y="12"/>
                    </a:cubicBezTo>
                    <a:cubicBezTo>
                      <a:pt x="187" y="79"/>
                      <a:pt x="187" y="79"/>
                      <a:pt x="187" y="79"/>
                    </a:cubicBezTo>
                    <a:cubicBezTo>
                      <a:pt x="187" y="79"/>
                      <a:pt x="187" y="79"/>
                      <a:pt x="187" y="79"/>
                    </a:cubicBezTo>
                    <a:cubicBezTo>
                      <a:pt x="49" y="79"/>
                      <a:pt x="49" y="79"/>
                      <a:pt x="49" y="79"/>
                    </a:cubicBezTo>
                    <a:cubicBezTo>
                      <a:pt x="26" y="79"/>
                      <a:pt x="15" y="62"/>
                      <a:pt x="10" y="54"/>
                    </a:cubicBezTo>
                    <a:cubicBezTo>
                      <a:pt x="0" y="27"/>
                      <a:pt x="37" y="0"/>
                      <a:pt x="58" y="1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ṥļîḋé">
                <a:extLst>
                  <a:ext uri="{FF2B5EF4-FFF2-40B4-BE49-F238E27FC236}">
                    <a16:creationId xmlns:a16="http://schemas.microsoft.com/office/drawing/2014/main" id="{F2BD520B-E8BE-0A4C-AC67-3C6951924E63}"/>
                  </a:ext>
                </a:extLst>
              </p:cNvPr>
              <p:cNvSpPr/>
              <p:nvPr/>
            </p:nvSpPr>
            <p:spPr bwMode="auto">
              <a:xfrm>
                <a:off x="5673726" y="3790912"/>
                <a:ext cx="341313" cy="527050"/>
              </a:xfrm>
              <a:custGeom>
                <a:avLst/>
                <a:gdLst>
                  <a:gd name="T0" fmla="*/ 37 w 132"/>
                  <a:gd name="T1" fmla="*/ 13 h 204"/>
                  <a:gd name="T2" fmla="*/ 22 w 132"/>
                  <a:gd name="T3" fmla="*/ 0 h 204"/>
                  <a:gd name="T4" fmla="*/ 15 w 132"/>
                  <a:gd name="T5" fmla="*/ 103 h 204"/>
                  <a:gd name="T6" fmla="*/ 58 w 132"/>
                  <a:gd name="T7" fmla="*/ 173 h 204"/>
                  <a:gd name="T8" fmla="*/ 119 w 132"/>
                  <a:gd name="T9" fmla="*/ 204 h 204"/>
                  <a:gd name="T10" fmla="*/ 122 w 132"/>
                  <a:gd name="T11" fmla="*/ 157 h 204"/>
                  <a:gd name="T12" fmla="*/ 37 w 132"/>
                  <a:gd name="T13" fmla="*/ 13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37" y="13"/>
                    </a:moveTo>
                    <a:cubicBezTo>
                      <a:pt x="34" y="7"/>
                      <a:pt x="30" y="2"/>
                      <a:pt x="22" y="0"/>
                    </a:cubicBezTo>
                    <a:cubicBezTo>
                      <a:pt x="0" y="24"/>
                      <a:pt x="1" y="81"/>
                      <a:pt x="15" y="103"/>
                    </a:cubicBezTo>
                    <a:cubicBezTo>
                      <a:pt x="58" y="173"/>
                      <a:pt x="58" y="173"/>
                      <a:pt x="58" y="173"/>
                    </a:cubicBezTo>
                    <a:cubicBezTo>
                      <a:pt x="119" y="204"/>
                      <a:pt x="119" y="204"/>
                      <a:pt x="119" y="204"/>
                    </a:cubicBezTo>
                    <a:cubicBezTo>
                      <a:pt x="132" y="185"/>
                      <a:pt x="126" y="165"/>
                      <a:pt x="122" y="157"/>
                    </a:cubicBezTo>
                    <a:cubicBezTo>
                      <a:pt x="116" y="142"/>
                      <a:pt x="41" y="20"/>
                      <a:pt x="37" y="13"/>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ľidê">
                <a:extLst>
                  <a:ext uri="{FF2B5EF4-FFF2-40B4-BE49-F238E27FC236}">
                    <a16:creationId xmlns:a16="http://schemas.microsoft.com/office/drawing/2014/main" id="{FDC5B283-44F1-FA48-A5B5-2D348F74B8C7}"/>
                  </a:ext>
                </a:extLst>
              </p:cNvPr>
              <p:cNvSpPr/>
              <p:nvPr/>
            </p:nvSpPr>
            <p:spPr bwMode="auto">
              <a:xfrm>
                <a:off x="5257801" y="4170324"/>
                <a:ext cx="276225" cy="204788"/>
              </a:xfrm>
              <a:custGeom>
                <a:avLst/>
                <a:gdLst>
                  <a:gd name="T0" fmla="*/ 59 w 107"/>
                  <a:gd name="T1" fmla="*/ 20 h 79"/>
                  <a:gd name="T2" fmla="*/ 74 w 107"/>
                  <a:gd name="T3" fmla="*/ 20 h 79"/>
                  <a:gd name="T4" fmla="*/ 54 w 107"/>
                  <a:gd name="T5" fmla="*/ 15 h 79"/>
                  <a:gd name="T6" fmla="*/ 53 w 107"/>
                  <a:gd name="T7" fmla="*/ 0 h 79"/>
                  <a:gd name="T8" fmla="*/ 98 w 107"/>
                  <a:gd name="T9" fmla="*/ 17 h 79"/>
                  <a:gd name="T10" fmla="*/ 106 w 107"/>
                  <a:gd name="T11" fmla="*/ 39 h 79"/>
                  <a:gd name="T12" fmla="*/ 68 w 107"/>
                  <a:gd name="T13" fmla="*/ 70 h 79"/>
                  <a:gd name="T14" fmla="*/ 28 w 107"/>
                  <a:gd name="T15" fmla="*/ 77 h 79"/>
                  <a:gd name="T16" fmla="*/ 26 w 107"/>
                  <a:gd name="T17" fmla="*/ 65 h 79"/>
                  <a:gd name="T18" fmla="*/ 54 w 107"/>
                  <a:gd name="T19" fmla="*/ 60 h 79"/>
                  <a:gd name="T20" fmla="*/ 53 w 107"/>
                  <a:gd name="T21" fmla="*/ 59 h 79"/>
                  <a:gd name="T22" fmla="*/ 15 w 107"/>
                  <a:gd name="T23" fmla="*/ 62 h 79"/>
                  <a:gd name="T24" fmla="*/ 13 w 107"/>
                  <a:gd name="T25" fmla="*/ 50 h 79"/>
                  <a:gd name="T26" fmla="*/ 48 w 107"/>
                  <a:gd name="T27" fmla="*/ 47 h 79"/>
                  <a:gd name="T28" fmla="*/ 48 w 107"/>
                  <a:gd name="T29" fmla="*/ 45 h 79"/>
                  <a:gd name="T30" fmla="*/ 8 w 107"/>
                  <a:gd name="T31" fmla="*/ 45 h 79"/>
                  <a:gd name="T32" fmla="*/ 8 w 107"/>
                  <a:gd name="T33" fmla="*/ 33 h 79"/>
                  <a:gd name="T34" fmla="*/ 51 w 107"/>
                  <a:gd name="T35" fmla="*/ 33 h 79"/>
                  <a:gd name="T36" fmla="*/ 52 w 107"/>
                  <a:gd name="T37" fmla="*/ 31 h 79"/>
                  <a:gd name="T38" fmla="*/ 11 w 107"/>
                  <a:gd name="T39" fmla="*/ 27 h 79"/>
                  <a:gd name="T40" fmla="*/ 12 w 107"/>
                  <a:gd name="T41" fmla="*/ 15 h 79"/>
                  <a:gd name="T42" fmla="*/ 59 w 107"/>
                  <a:gd name="T43"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79">
                    <a:moveTo>
                      <a:pt x="59" y="20"/>
                    </a:moveTo>
                    <a:cubicBezTo>
                      <a:pt x="63" y="20"/>
                      <a:pt x="68" y="20"/>
                      <a:pt x="74" y="20"/>
                    </a:cubicBezTo>
                    <a:cubicBezTo>
                      <a:pt x="54" y="15"/>
                      <a:pt x="54" y="15"/>
                      <a:pt x="54" y="15"/>
                    </a:cubicBezTo>
                    <a:cubicBezTo>
                      <a:pt x="47" y="10"/>
                      <a:pt x="50" y="2"/>
                      <a:pt x="53" y="0"/>
                    </a:cubicBezTo>
                    <a:cubicBezTo>
                      <a:pt x="98" y="17"/>
                      <a:pt x="98" y="17"/>
                      <a:pt x="98" y="17"/>
                    </a:cubicBezTo>
                    <a:cubicBezTo>
                      <a:pt x="104" y="20"/>
                      <a:pt x="106" y="30"/>
                      <a:pt x="106" y="39"/>
                    </a:cubicBezTo>
                    <a:cubicBezTo>
                      <a:pt x="107" y="59"/>
                      <a:pt x="94" y="65"/>
                      <a:pt x="68" y="70"/>
                    </a:cubicBezTo>
                    <a:cubicBezTo>
                      <a:pt x="28" y="77"/>
                      <a:pt x="28" y="77"/>
                      <a:pt x="28" y="77"/>
                    </a:cubicBezTo>
                    <a:cubicBezTo>
                      <a:pt x="19" y="79"/>
                      <a:pt x="17" y="67"/>
                      <a:pt x="26" y="65"/>
                    </a:cubicBezTo>
                    <a:cubicBezTo>
                      <a:pt x="54" y="60"/>
                      <a:pt x="54" y="60"/>
                      <a:pt x="54" y="60"/>
                    </a:cubicBezTo>
                    <a:cubicBezTo>
                      <a:pt x="53" y="60"/>
                      <a:pt x="53" y="59"/>
                      <a:pt x="53" y="59"/>
                    </a:cubicBezTo>
                    <a:cubicBezTo>
                      <a:pt x="15" y="62"/>
                      <a:pt x="15" y="62"/>
                      <a:pt x="15" y="62"/>
                    </a:cubicBezTo>
                    <a:cubicBezTo>
                      <a:pt x="6" y="63"/>
                      <a:pt x="6" y="50"/>
                      <a:pt x="13" y="50"/>
                    </a:cubicBezTo>
                    <a:cubicBezTo>
                      <a:pt x="48" y="47"/>
                      <a:pt x="48" y="47"/>
                      <a:pt x="48" y="47"/>
                    </a:cubicBezTo>
                    <a:cubicBezTo>
                      <a:pt x="48" y="46"/>
                      <a:pt x="48" y="46"/>
                      <a:pt x="48" y="45"/>
                    </a:cubicBezTo>
                    <a:cubicBezTo>
                      <a:pt x="8" y="45"/>
                      <a:pt x="8" y="45"/>
                      <a:pt x="8" y="45"/>
                    </a:cubicBezTo>
                    <a:cubicBezTo>
                      <a:pt x="0" y="45"/>
                      <a:pt x="0" y="33"/>
                      <a:pt x="8" y="33"/>
                    </a:cubicBezTo>
                    <a:cubicBezTo>
                      <a:pt x="51" y="33"/>
                      <a:pt x="51" y="33"/>
                      <a:pt x="51" y="33"/>
                    </a:cubicBezTo>
                    <a:cubicBezTo>
                      <a:pt x="52" y="33"/>
                      <a:pt x="52" y="32"/>
                      <a:pt x="52" y="31"/>
                    </a:cubicBezTo>
                    <a:cubicBezTo>
                      <a:pt x="11" y="27"/>
                      <a:pt x="11" y="27"/>
                      <a:pt x="11" y="27"/>
                    </a:cubicBezTo>
                    <a:cubicBezTo>
                      <a:pt x="3" y="27"/>
                      <a:pt x="4" y="14"/>
                      <a:pt x="12" y="15"/>
                    </a:cubicBezTo>
                    <a:lnTo>
                      <a:pt x="59" y="20"/>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śḻiďê">
                <a:extLst>
                  <a:ext uri="{FF2B5EF4-FFF2-40B4-BE49-F238E27FC236}">
                    <a16:creationId xmlns:a16="http://schemas.microsoft.com/office/drawing/2014/main" id="{5DE5FA78-C6D3-CD4D-93AC-A55305511B3B}"/>
                  </a:ext>
                </a:extLst>
              </p:cNvPr>
              <p:cNvSpPr/>
              <p:nvPr/>
            </p:nvSpPr>
            <p:spPr bwMode="auto">
              <a:xfrm>
                <a:off x="5491163" y="4190962"/>
                <a:ext cx="69850" cy="160338"/>
              </a:xfrm>
              <a:custGeom>
                <a:avLst/>
                <a:gdLst>
                  <a:gd name="T0" fmla="*/ 44 w 44"/>
                  <a:gd name="T1" fmla="*/ 2 h 101"/>
                  <a:gd name="T2" fmla="*/ 44 w 44"/>
                  <a:gd name="T3" fmla="*/ 101 h 101"/>
                  <a:gd name="T4" fmla="*/ 0 w 44"/>
                  <a:gd name="T5" fmla="*/ 100 h 101"/>
                  <a:gd name="T6" fmla="*/ 1 w 44"/>
                  <a:gd name="T7" fmla="*/ 0 h 101"/>
                  <a:gd name="T8" fmla="*/ 44 w 44"/>
                  <a:gd name="T9" fmla="*/ 2 h 101"/>
                </a:gdLst>
                <a:ahLst/>
                <a:cxnLst>
                  <a:cxn ang="0">
                    <a:pos x="T0" y="T1"/>
                  </a:cxn>
                  <a:cxn ang="0">
                    <a:pos x="T2" y="T3"/>
                  </a:cxn>
                  <a:cxn ang="0">
                    <a:pos x="T4" y="T5"/>
                  </a:cxn>
                  <a:cxn ang="0">
                    <a:pos x="T6" y="T7"/>
                  </a:cxn>
                  <a:cxn ang="0">
                    <a:pos x="T8" y="T9"/>
                  </a:cxn>
                </a:cxnLst>
                <a:rect l="0" t="0" r="r" b="b"/>
                <a:pathLst>
                  <a:path w="44" h="101">
                    <a:moveTo>
                      <a:pt x="44" y="2"/>
                    </a:moveTo>
                    <a:lnTo>
                      <a:pt x="44" y="101"/>
                    </a:lnTo>
                    <a:lnTo>
                      <a:pt x="0" y="100"/>
                    </a:lnTo>
                    <a:lnTo>
                      <a:pt x="1" y="0"/>
                    </a:ln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ṣḷidê">
                <a:extLst>
                  <a:ext uri="{FF2B5EF4-FFF2-40B4-BE49-F238E27FC236}">
                    <a16:creationId xmlns:a16="http://schemas.microsoft.com/office/drawing/2014/main" id="{A65AE7BA-7B3B-A145-AEA1-C4007F0E88AE}"/>
                  </a:ext>
                </a:extLst>
              </p:cNvPr>
              <p:cNvSpPr/>
              <p:nvPr/>
            </p:nvSpPr>
            <p:spPr bwMode="auto">
              <a:xfrm>
                <a:off x="5541963" y="4156037"/>
                <a:ext cx="487363" cy="203200"/>
              </a:xfrm>
              <a:custGeom>
                <a:avLst/>
                <a:gdLst>
                  <a:gd name="T0" fmla="*/ 130 w 188"/>
                  <a:gd name="T1" fmla="*/ 10 h 79"/>
                  <a:gd name="T2" fmla="*/ 1 w 188"/>
                  <a:gd name="T3" fmla="*/ 12 h 79"/>
                  <a:gd name="T4" fmla="*/ 0 w 188"/>
                  <a:gd name="T5" fmla="*/ 79 h 79"/>
                  <a:gd name="T6" fmla="*/ 0 w 188"/>
                  <a:gd name="T7" fmla="*/ 79 h 79"/>
                  <a:gd name="T8" fmla="*/ 138 w 188"/>
                  <a:gd name="T9" fmla="*/ 79 h 79"/>
                  <a:gd name="T10" fmla="*/ 177 w 188"/>
                  <a:gd name="T11" fmla="*/ 54 h 79"/>
                  <a:gd name="T12" fmla="*/ 130 w 188"/>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8" h="79">
                    <a:moveTo>
                      <a:pt x="130" y="10"/>
                    </a:moveTo>
                    <a:cubicBezTo>
                      <a:pt x="1" y="12"/>
                      <a:pt x="1" y="12"/>
                      <a:pt x="1" y="12"/>
                    </a:cubicBezTo>
                    <a:cubicBezTo>
                      <a:pt x="0" y="79"/>
                      <a:pt x="0" y="79"/>
                      <a:pt x="0" y="79"/>
                    </a:cubicBezTo>
                    <a:cubicBezTo>
                      <a:pt x="0" y="79"/>
                      <a:pt x="0" y="79"/>
                      <a:pt x="0" y="79"/>
                    </a:cubicBezTo>
                    <a:cubicBezTo>
                      <a:pt x="138" y="79"/>
                      <a:pt x="138" y="79"/>
                      <a:pt x="138" y="79"/>
                    </a:cubicBezTo>
                    <a:cubicBezTo>
                      <a:pt x="161" y="79"/>
                      <a:pt x="173" y="62"/>
                      <a:pt x="177" y="54"/>
                    </a:cubicBezTo>
                    <a:cubicBezTo>
                      <a:pt x="188" y="27"/>
                      <a:pt x="151" y="0"/>
                      <a:pt x="130" y="1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ṡliḓe">
                <a:extLst>
                  <a:ext uri="{FF2B5EF4-FFF2-40B4-BE49-F238E27FC236}">
                    <a16:creationId xmlns:a16="http://schemas.microsoft.com/office/drawing/2014/main" id="{815C2793-F8B2-8B48-AB81-EFDEFBA9F34E}"/>
                  </a:ext>
                </a:extLst>
              </p:cNvPr>
              <p:cNvSpPr/>
              <p:nvPr/>
            </p:nvSpPr>
            <p:spPr bwMode="auto">
              <a:xfrm>
                <a:off x="6119813" y="3779799"/>
                <a:ext cx="341313" cy="528638"/>
              </a:xfrm>
              <a:custGeom>
                <a:avLst/>
                <a:gdLst>
                  <a:gd name="T0" fmla="*/ 95 w 132"/>
                  <a:gd name="T1" fmla="*/ 14 h 204"/>
                  <a:gd name="T2" fmla="*/ 110 w 132"/>
                  <a:gd name="T3" fmla="*/ 0 h 204"/>
                  <a:gd name="T4" fmla="*/ 117 w 132"/>
                  <a:gd name="T5" fmla="*/ 103 h 204"/>
                  <a:gd name="T6" fmla="*/ 74 w 132"/>
                  <a:gd name="T7" fmla="*/ 173 h 204"/>
                  <a:gd name="T8" fmla="*/ 13 w 132"/>
                  <a:gd name="T9" fmla="*/ 204 h 204"/>
                  <a:gd name="T10" fmla="*/ 10 w 132"/>
                  <a:gd name="T11" fmla="*/ 157 h 204"/>
                  <a:gd name="T12" fmla="*/ 95 w 132"/>
                  <a:gd name="T13" fmla="*/ 14 h 204"/>
                </a:gdLst>
                <a:ahLst/>
                <a:cxnLst>
                  <a:cxn ang="0">
                    <a:pos x="T0" y="T1"/>
                  </a:cxn>
                  <a:cxn ang="0">
                    <a:pos x="T2" y="T3"/>
                  </a:cxn>
                  <a:cxn ang="0">
                    <a:pos x="T4" y="T5"/>
                  </a:cxn>
                  <a:cxn ang="0">
                    <a:pos x="T6" y="T7"/>
                  </a:cxn>
                  <a:cxn ang="0">
                    <a:pos x="T8" y="T9"/>
                  </a:cxn>
                  <a:cxn ang="0">
                    <a:pos x="T10" y="T11"/>
                  </a:cxn>
                  <a:cxn ang="0">
                    <a:pos x="T12" y="T13"/>
                  </a:cxn>
                </a:cxnLst>
                <a:rect l="0" t="0" r="r" b="b"/>
                <a:pathLst>
                  <a:path w="132" h="204">
                    <a:moveTo>
                      <a:pt x="95" y="14"/>
                    </a:moveTo>
                    <a:cubicBezTo>
                      <a:pt x="98" y="8"/>
                      <a:pt x="102" y="2"/>
                      <a:pt x="110" y="0"/>
                    </a:cubicBezTo>
                    <a:cubicBezTo>
                      <a:pt x="132" y="24"/>
                      <a:pt x="131" y="81"/>
                      <a:pt x="117" y="103"/>
                    </a:cubicBezTo>
                    <a:cubicBezTo>
                      <a:pt x="74" y="173"/>
                      <a:pt x="74" y="173"/>
                      <a:pt x="74" y="173"/>
                    </a:cubicBezTo>
                    <a:cubicBezTo>
                      <a:pt x="13" y="204"/>
                      <a:pt x="13" y="204"/>
                      <a:pt x="13" y="204"/>
                    </a:cubicBezTo>
                    <a:cubicBezTo>
                      <a:pt x="0" y="185"/>
                      <a:pt x="6" y="166"/>
                      <a:pt x="10" y="157"/>
                    </a:cubicBezTo>
                    <a:cubicBezTo>
                      <a:pt x="16" y="142"/>
                      <a:pt x="91" y="20"/>
                      <a:pt x="95" y="14"/>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ṡľîḋe">
                <a:extLst>
                  <a:ext uri="{FF2B5EF4-FFF2-40B4-BE49-F238E27FC236}">
                    <a16:creationId xmlns:a16="http://schemas.microsoft.com/office/drawing/2014/main" id="{4F1E8FF6-6142-624C-A26A-921CD991BC76}"/>
                  </a:ext>
                </a:extLst>
              </p:cNvPr>
              <p:cNvSpPr/>
              <p:nvPr/>
            </p:nvSpPr>
            <p:spPr bwMode="auto">
              <a:xfrm>
                <a:off x="6600826" y="4165562"/>
                <a:ext cx="276225" cy="200025"/>
              </a:xfrm>
              <a:custGeom>
                <a:avLst/>
                <a:gdLst>
                  <a:gd name="T0" fmla="*/ 48 w 107"/>
                  <a:gd name="T1" fmla="*/ 18 h 77"/>
                  <a:gd name="T2" fmla="*/ 33 w 107"/>
                  <a:gd name="T3" fmla="*/ 18 h 77"/>
                  <a:gd name="T4" fmla="*/ 51 w 107"/>
                  <a:gd name="T5" fmla="*/ 15 h 77"/>
                  <a:gd name="T6" fmla="*/ 52 w 107"/>
                  <a:gd name="T7" fmla="*/ 0 h 77"/>
                  <a:gd name="T8" fmla="*/ 9 w 107"/>
                  <a:gd name="T9" fmla="*/ 15 h 77"/>
                  <a:gd name="T10" fmla="*/ 1 w 107"/>
                  <a:gd name="T11" fmla="*/ 38 h 77"/>
                  <a:gd name="T12" fmla="*/ 40 w 107"/>
                  <a:gd name="T13" fmla="*/ 68 h 77"/>
                  <a:gd name="T14" fmla="*/ 80 w 107"/>
                  <a:gd name="T15" fmla="*/ 75 h 77"/>
                  <a:gd name="T16" fmla="*/ 82 w 107"/>
                  <a:gd name="T17" fmla="*/ 63 h 77"/>
                  <a:gd name="T18" fmla="*/ 53 w 107"/>
                  <a:gd name="T19" fmla="*/ 58 h 77"/>
                  <a:gd name="T20" fmla="*/ 55 w 107"/>
                  <a:gd name="T21" fmla="*/ 57 h 77"/>
                  <a:gd name="T22" fmla="*/ 92 w 107"/>
                  <a:gd name="T23" fmla="*/ 60 h 77"/>
                  <a:gd name="T24" fmla="*/ 94 w 107"/>
                  <a:gd name="T25" fmla="*/ 48 h 77"/>
                  <a:gd name="T26" fmla="*/ 59 w 107"/>
                  <a:gd name="T27" fmla="*/ 45 h 77"/>
                  <a:gd name="T28" fmla="*/ 59 w 107"/>
                  <a:gd name="T29" fmla="*/ 43 h 77"/>
                  <a:gd name="T30" fmla="*/ 99 w 107"/>
                  <a:gd name="T31" fmla="*/ 44 h 77"/>
                  <a:gd name="T32" fmla="*/ 99 w 107"/>
                  <a:gd name="T33" fmla="*/ 31 h 77"/>
                  <a:gd name="T34" fmla="*/ 56 w 107"/>
                  <a:gd name="T35" fmla="*/ 31 h 77"/>
                  <a:gd name="T36" fmla="*/ 55 w 107"/>
                  <a:gd name="T37" fmla="*/ 30 h 77"/>
                  <a:gd name="T38" fmla="*/ 97 w 107"/>
                  <a:gd name="T39" fmla="*/ 25 h 77"/>
                  <a:gd name="T40" fmla="*/ 95 w 107"/>
                  <a:gd name="T41" fmla="*/ 13 h 77"/>
                  <a:gd name="T42" fmla="*/ 48 w 107"/>
                  <a:gd name="T43"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77">
                    <a:moveTo>
                      <a:pt x="48" y="18"/>
                    </a:moveTo>
                    <a:cubicBezTo>
                      <a:pt x="44" y="18"/>
                      <a:pt x="39" y="18"/>
                      <a:pt x="33" y="18"/>
                    </a:cubicBezTo>
                    <a:cubicBezTo>
                      <a:pt x="51" y="15"/>
                      <a:pt x="51" y="15"/>
                      <a:pt x="51" y="15"/>
                    </a:cubicBezTo>
                    <a:cubicBezTo>
                      <a:pt x="59" y="10"/>
                      <a:pt x="56" y="2"/>
                      <a:pt x="52" y="0"/>
                    </a:cubicBezTo>
                    <a:cubicBezTo>
                      <a:pt x="9" y="15"/>
                      <a:pt x="9" y="15"/>
                      <a:pt x="9" y="15"/>
                    </a:cubicBezTo>
                    <a:cubicBezTo>
                      <a:pt x="3" y="18"/>
                      <a:pt x="1" y="28"/>
                      <a:pt x="1" y="38"/>
                    </a:cubicBezTo>
                    <a:cubicBezTo>
                      <a:pt x="0" y="57"/>
                      <a:pt x="14" y="63"/>
                      <a:pt x="40" y="68"/>
                    </a:cubicBezTo>
                    <a:cubicBezTo>
                      <a:pt x="80" y="75"/>
                      <a:pt x="80" y="75"/>
                      <a:pt x="80" y="75"/>
                    </a:cubicBezTo>
                    <a:cubicBezTo>
                      <a:pt x="88" y="77"/>
                      <a:pt x="90" y="65"/>
                      <a:pt x="82" y="63"/>
                    </a:cubicBezTo>
                    <a:cubicBezTo>
                      <a:pt x="53" y="58"/>
                      <a:pt x="53" y="58"/>
                      <a:pt x="53" y="58"/>
                    </a:cubicBezTo>
                    <a:cubicBezTo>
                      <a:pt x="54" y="58"/>
                      <a:pt x="54" y="58"/>
                      <a:pt x="55" y="57"/>
                    </a:cubicBezTo>
                    <a:cubicBezTo>
                      <a:pt x="92" y="60"/>
                      <a:pt x="92" y="60"/>
                      <a:pt x="92" y="60"/>
                    </a:cubicBezTo>
                    <a:cubicBezTo>
                      <a:pt x="101" y="61"/>
                      <a:pt x="101" y="48"/>
                      <a:pt x="94" y="48"/>
                    </a:cubicBezTo>
                    <a:cubicBezTo>
                      <a:pt x="59" y="45"/>
                      <a:pt x="59" y="45"/>
                      <a:pt x="59" y="45"/>
                    </a:cubicBezTo>
                    <a:cubicBezTo>
                      <a:pt x="59" y="44"/>
                      <a:pt x="59" y="44"/>
                      <a:pt x="59" y="43"/>
                    </a:cubicBezTo>
                    <a:cubicBezTo>
                      <a:pt x="99" y="44"/>
                      <a:pt x="99" y="44"/>
                      <a:pt x="99" y="44"/>
                    </a:cubicBezTo>
                    <a:cubicBezTo>
                      <a:pt x="107" y="44"/>
                      <a:pt x="107" y="31"/>
                      <a:pt x="99" y="31"/>
                    </a:cubicBezTo>
                    <a:cubicBezTo>
                      <a:pt x="56" y="31"/>
                      <a:pt x="56" y="31"/>
                      <a:pt x="56" y="31"/>
                    </a:cubicBezTo>
                    <a:cubicBezTo>
                      <a:pt x="56" y="31"/>
                      <a:pt x="55" y="30"/>
                      <a:pt x="55" y="30"/>
                    </a:cubicBezTo>
                    <a:cubicBezTo>
                      <a:pt x="97" y="25"/>
                      <a:pt x="97" y="25"/>
                      <a:pt x="97" y="25"/>
                    </a:cubicBezTo>
                    <a:cubicBezTo>
                      <a:pt x="104" y="25"/>
                      <a:pt x="103" y="12"/>
                      <a:pt x="95" y="13"/>
                    </a:cubicBezTo>
                    <a:lnTo>
                      <a:pt x="48" y="18"/>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ṧļíḓê">
                <a:extLst>
                  <a:ext uri="{FF2B5EF4-FFF2-40B4-BE49-F238E27FC236}">
                    <a16:creationId xmlns:a16="http://schemas.microsoft.com/office/drawing/2014/main" id="{4035770F-748D-1B49-8922-5D279B32B572}"/>
                  </a:ext>
                </a:extLst>
              </p:cNvPr>
              <p:cNvSpPr/>
              <p:nvPr/>
            </p:nvSpPr>
            <p:spPr bwMode="auto">
              <a:xfrm>
                <a:off x="6573838" y="4181437"/>
                <a:ext cx="69850" cy="160338"/>
              </a:xfrm>
              <a:custGeom>
                <a:avLst/>
                <a:gdLst>
                  <a:gd name="T0" fmla="*/ 0 w 44"/>
                  <a:gd name="T1" fmla="*/ 1 h 101"/>
                  <a:gd name="T2" fmla="*/ 0 w 44"/>
                  <a:gd name="T3" fmla="*/ 101 h 101"/>
                  <a:gd name="T4" fmla="*/ 44 w 44"/>
                  <a:gd name="T5" fmla="*/ 99 h 101"/>
                  <a:gd name="T6" fmla="*/ 43 w 44"/>
                  <a:gd name="T7" fmla="*/ 0 h 101"/>
                  <a:gd name="T8" fmla="*/ 0 w 44"/>
                  <a:gd name="T9" fmla="*/ 1 h 101"/>
                </a:gdLst>
                <a:ahLst/>
                <a:cxnLst>
                  <a:cxn ang="0">
                    <a:pos x="T0" y="T1"/>
                  </a:cxn>
                  <a:cxn ang="0">
                    <a:pos x="T2" y="T3"/>
                  </a:cxn>
                  <a:cxn ang="0">
                    <a:pos x="T4" y="T5"/>
                  </a:cxn>
                  <a:cxn ang="0">
                    <a:pos x="T6" y="T7"/>
                  </a:cxn>
                  <a:cxn ang="0">
                    <a:pos x="T8" y="T9"/>
                  </a:cxn>
                </a:cxnLst>
                <a:rect l="0" t="0" r="r" b="b"/>
                <a:pathLst>
                  <a:path w="44" h="101">
                    <a:moveTo>
                      <a:pt x="0" y="1"/>
                    </a:moveTo>
                    <a:lnTo>
                      <a:pt x="0" y="101"/>
                    </a:lnTo>
                    <a:lnTo>
                      <a:pt x="44" y="99"/>
                    </a:lnTo>
                    <a:lnTo>
                      <a:pt x="43"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Sľíḓe">
                <a:extLst>
                  <a:ext uri="{FF2B5EF4-FFF2-40B4-BE49-F238E27FC236}">
                    <a16:creationId xmlns:a16="http://schemas.microsoft.com/office/drawing/2014/main" id="{206B5030-7768-4A48-A3BF-B57D754B0CC5}"/>
                  </a:ext>
                </a:extLst>
              </p:cNvPr>
              <p:cNvSpPr/>
              <p:nvPr/>
            </p:nvSpPr>
            <p:spPr bwMode="auto">
              <a:xfrm>
                <a:off x="6108701" y="4144924"/>
                <a:ext cx="484188" cy="204788"/>
              </a:xfrm>
              <a:custGeom>
                <a:avLst/>
                <a:gdLst>
                  <a:gd name="T0" fmla="*/ 58 w 187"/>
                  <a:gd name="T1" fmla="*/ 10 h 79"/>
                  <a:gd name="T2" fmla="*/ 186 w 187"/>
                  <a:gd name="T3" fmla="*/ 12 h 79"/>
                  <a:gd name="T4" fmla="*/ 187 w 187"/>
                  <a:gd name="T5" fmla="*/ 79 h 79"/>
                  <a:gd name="T6" fmla="*/ 187 w 187"/>
                  <a:gd name="T7" fmla="*/ 79 h 79"/>
                  <a:gd name="T8" fmla="*/ 49 w 187"/>
                  <a:gd name="T9" fmla="*/ 79 h 79"/>
                  <a:gd name="T10" fmla="*/ 10 w 187"/>
                  <a:gd name="T11" fmla="*/ 54 h 79"/>
                  <a:gd name="T12" fmla="*/ 58 w 187"/>
                  <a:gd name="T13" fmla="*/ 10 h 79"/>
                </a:gdLst>
                <a:ahLst/>
                <a:cxnLst>
                  <a:cxn ang="0">
                    <a:pos x="T0" y="T1"/>
                  </a:cxn>
                  <a:cxn ang="0">
                    <a:pos x="T2" y="T3"/>
                  </a:cxn>
                  <a:cxn ang="0">
                    <a:pos x="T4" y="T5"/>
                  </a:cxn>
                  <a:cxn ang="0">
                    <a:pos x="T6" y="T7"/>
                  </a:cxn>
                  <a:cxn ang="0">
                    <a:pos x="T8" y="T9"/>
                  </a:cxn>
                  <a:cxn ang="0">
                    <a:pos x="T10" y="T11"/>
                  </a:cxn>
                  <a:cxn ang="0">
                    <a:pos x="T12" y="T13"/>
                  </a:cxn>
                </a:cxnLst>
                <a:rect l="0" t="0" r="r" b="b"/>
                <a:pathLst>
                  <a:path w="187" h="79">
                    <a:moveTo>
                      <a:pt x="58" y="10"/>
                    </a:moveTo>
                    <a:cubicBezTo>
                      <a:pt x="186" y="12"/>
                      <a:pt x="186" y="12"/>
                      <a:pt x="186" y="12"/>
                    </a:cubicBezTo>
                    <a:cubicBezTo>
                      <a:pt x="187" y="79"/>
                      <a:pt x="187" y="79"/>
                      <a:pt x="187" y="79"/>
                    </a:cubicBezTo>
                    <a:cubicBezTo>
                      <a:pt x="187" y="79"/>
                      <a:pt x="187" y="79"/>
                      <a:pt x="187" y="79"/>
                    </a:cubicBezTo>
                    <a:cubicBezTo>
                      <a:pt x="49" y="79"/>
                      <a:pt x="49" y="79"/>
                      <a:pt x="49" y="79"/>
                    </a:cubicBezTo>
                    <a:cubicBezTo>
                      <a:pt x="26" y="79"/>
                      <a:pt x="14" y="62"/>
                      <a:pt x="10" y="54"/>
                    </a:cubicBezTo>
                    <a:cubicBezTo>
                      <a:pt x="0" y="27"/>
                      <a:pt x="36" y="0"/>
                      <a:pt x="58" y="10"/>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ŝḻíḓe">
                <a:extLst>
                  <a:ext uri="{FF2B5EF4-FFF2-40B4-BE49-F238E27FC236}">
                    <a16:creationId xmlns:a16="http://schemas.microsoft.com/office/drawing/2014/main" id="{14EB57E7-2862-234F-A82B-404E7C766255}"/>
                  </a:ext>
                </a:extLst>
              </p:cNvPr>
              <p:cNvSpPr/>
              <p:nvPr/>
            </p:nvSpPr>
            <p:spPr bwMode="auto">
              <a:xfrm>
                <a:off x="2281238" y="1758912"/>
                <a:ext cx="1204913" cy="2282825"/>
              </a:xfrm>
              <a:custGeom>
                <a:avLst/>
                <a:gdLst>
                  <a:gd name="T0" fmla="*/ 0 w 466"/>
                  <a:gd name="T1" fmla="*/ 0 h 882"/>
                  <a:gd name="T2" fmla="*/ 233 w 466"/>
                  <a:gd name="T3" fmla="*/ 96 h 882"/>
                  <a:gd name="T4" fmla="*/ 466 w 466"/>
                  <a:gd name="T5" fmla="*/ 193 h 882"/>
                  <a:gd name="T6" fmla="*/ 466 w 466"/>
                  <a:gd name="T7" fmla="*/ 463 h 882"/>
                  <a:gd name="T8" fmla="*/ 466 w 466"/>
                  <a:gd name="T9" fmla="*/ 733 h 882"/>
                  <a:gd name="T10" fmla="*/ 233 w 466"/>
                  <a:gd name="T11" fmla="*/ 807 h 882"/>
                  <a:gd name="T12" fmla="*/ 0 w 466"/>
                  <a:gd name="T13" fmla="*/ 882 h 882"/>
                  <a:gd name="T14" fmla="*/ 0 w 466"/>
                  <a:gd name="T15" fmla="*/ 441 h 882"/>
                  <a:gd name="T16" fmla="*/ 0 w 466"/>
                  <a:gd name="T17" fmla="*/ 0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882">
                    <a:moveTo>
                      <a:pt x="0" y="0"/>
                    </a:moveTo>
                    <a:cubicBezTo>
                      <a:pt x="77" y="32"/>
                      <a:pt x="155" y="64"/>
                      <a:pt x="233" y="96"/>
                    </a:cubicBezTo>
                    <a:cubicBezTo>
                      <a:pt x="310" y="128"/>
                      <a:pt x="388" y="160"/>
                      <a:pt x="466" y="193"/>
                    </a:cubicBezTo>
                    <a:cubicBezTo>
                      <a:pt x="466" y="283"/>
                      <a:pt x="466" y="373"/>
                      <a:pt x="466" y="463"/>
                    </a:cubicBezTo>
                    <a:cubicBezTo>
                      <a:pt x="466" y="553"/>
                      <a:pt x="466" y="643"/>
                      <a:pt x="466" y="733"/>
                    </a:cubicBezTo>
                    <a:cubicBezTo>
                      <a:pt x="388" y="757"/>
                      <a:pt x="310" y="782"/>
                      <a:pt x="233" y="807"/>
                    </a:cubicBezTo>
                    <a:cubicBezTo>
                      <a:pt x="155" y="832"/>
                      <a:pt x="77" y="857"/>
                      <a:pt x="0" y="882"/>
                    </a:cubicBezTo>
                    <a:cubicBezTo>
                      <a:pt x="0" y="735"/>
                      <a:pt x="0" y="588"/>
                      <a:pt x="0" y="441"/>
                    </a:cubicBezTo>
                    <a:cubicBezTo>
                      <a:pt x="0" y="294"/>
                      <a:pt x="0" y="14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ïSľîḍê">
                <a:extLst>
                  <a:ext uri="{FF2B5EF4-FFF2-40B4-BE49-F238E27FC236}">
                    <a16:creationId xmlns:a16="http://schemas.microsoft.com/office/drawing/2014/main" id="{8B395214-8A6C-954B-B5FA-7E9E87714835}"/>
                  </a:ext>
                </a:extLst>
              </p:cNvPr>
              <p:cNvSpPr/>
              <p:nvPr/>
            </p:nvSpPr>
            <p:spPr bwMode="auto">
              <a:xfrm>
                <a:off x="2922588" y="2838412"/>
                <a:ext cx="460375" cy="65088"/>
              </a:xfrm>
              <a:custGeom>
                <a:avLst/>
                <a:gdLst>
                  <a:gd name="T0" fmla="*/ 178 w 178"/>
                  <a:gd name="T1" fmla="*/ 15 h 25"/>
                  <a:gd name="T2" fmla="*/ 89 w 178"/>
                  <a:gd name="T3" fmla="*/ 7 h 25"/>
                  <a:gd name="T4" fmla="*/ 0 w 178"/>
                  <a:gd name="T5" fmla="*/ 0 h 25"/>
                  <a:gd name="T6" fmla="*/ 0 w 178"/>
                  <a:gd name="T7" fmla="*/ 13 h 25"/>
                  <a:gd name="T8" fmla="*/ 89 w 178"/>
                  <a:gd name="T9" fmla="*/ 19 h 25"/>
                  <a:gd name="T10" fmla="*/ 178 w 178"/>
                  <a:gd name="T11" fmla="*/ 25 h 25"/>
                  <a:gd name="T12" fmla="*/ 178 w 178"/>
                  <a:gd name="T13" fmla="*/ 15 h 25"/>
                </a:gdLst>
                <a:ahLst/>
                <a:cxnLst>
                  <a:cxn ang="0">
                    <a:pos x="T0" y="T1"/>
                  </a:cxn>
                  <a:cxn ang="0">
                    <a:pos x="T2" y="T3"/>
                  </a:cxn>
                  <a:cxn ang="0">
                    <a:pos x="T4" y="T5"/>
                  </a:cxn>
                  <a:cxn ang="0">
                    <a:pos x="T6" y="T7"/>
                  </a:cxn>
                  <a:cxn ang="0">
                    <a:pos x="T8" y="T9"/>
                  </a:cxn>
                  <a:cxn ang="0">
                    <a:pos x="T10" y="T11"/>
                  </a:cxn>
                  <a:cxn ang="0">
                    <a:pos x="T12" y="T13"/>
                  </a:cxn>
                </a:cxnLst>
                <a:rect l="0" t="0" r="r" b="b"/>
                <a:pathLst>
                  <a:path w="178" h="25">
                    <a:moveTo>
                      <a:pt x="178" y="15"/>
                    </a:moveTo>
                    <a:cubicBezTo>
                      <a:pt x="148" y="12"/>
                      <a:pt x="119" y="10"/>
                      <a:pt x="89" y="7"/>
                    </a:cubicBezTo>
                    <a:cubicBezTo>
                      <a:pt x="59" y="5"/>
                      <a:pt x="29" y="2"/>
                      <a:pt x="0" y="0"/>
                    </a:cubicBezTo>
                    <a:cubicBezTo>
                      <a:pt x="0" y="4"/>
                      <a:pt x="0" y="8"/>
                      <a:pt x="0" y="13"/>
                    </a:cubicBezTo>
                    <a:cubicBezTo>
                      <a:pt x="29" y="15"/>
                      <a:pt x="59" y="17"/>
                      <a:pt x="89" y="19"/>
                    </a:cubicBezTo>
                    <a:cubicBezTo>
                      <a:pt x="119" y="21"/>
                      <a:pt x="148" y="23"/>
                      <a:pt x="178" y="25"/>
                    </a:cubicBezTo>
                    <a:cubicBezTo>
                      <a:pt x="178" y="22"/>
                      <a:pt x="178" y="18"/>
                      <a:pt x="178" y="15"/>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ṡlíḍé">
                <a:extLst>
                  <a:ext uri="{FF2B5EF4-FFF2-40B4-BE49-F238E27FC236}">
                    <a16:creationId xmlns:a16="http://schemas.microsoft.com/office/drawing/2014/main" id="{64A948D9-5F67-D846-88BD-4FC451210C9C}"/>
                  </a:ext>
                </a:extLst>
              </p:cNvPr>
              <p:cNvSpPr/>
              <p:nvPr/>
            </p:nvSpPr>
            <p:spPr bwMode="auto">
              <a:xfrm>
                <a:off x="3300413" y="2289137"/>
                <a:ext cx="82550" cy="587375"/>
              </a:xfrm>
              <a:custGeom>
                <a:avLst/>
                <a:gdLst>
                  <a:gd name="T0" fmla="*/ 32 w 32"/>
                  <a:gd name="T1" fmla="*/ 11 h 227"/>
                  <a:gd name="T2" fmla="*/ 0 w 32"/>
                  <a:gd name="T3" fmla="*/ 0 h 227"/>
                  <a:gd name="T4" fmla="*/ 0 w 32"/>
                  <a:gd name="T5" fmla="*/ 112 h 227"/>
                  <a:gd name="T6" fmla="*/ 0 w 32"/>
                  <a:gd name="T7" fmla="*/ 224 h 227"/>
                  <a:gd name="T8" fmla="*/ 32 w 32"/>
                  <a:gd name="T9" fmla="*/ 227 h 227"/>
                  <a:gd name="T10" fmla="*/ 32 w 32"/>
                  <a:gd name="T11" fmla="*/ 119 h 227"/>
                  <a:gd name="T12" fmla="*/ 32 w 32"/>
                  <a:gd name="T13" fmla="*/ 11 h 227"/>
                </a:gdLst>
                <a:ahLst/>
                <a:cxnLst>
                  <a:cxn ang="0">
                    <a:pos x="T0" y="T1"/>
                  </a:cxn>
                  <a:cxn ang="0">
                    <a:pos x="T2" y="T3"/>
                  </a:cxn>
                  <a:cxn ang="0">
                    <a:pos x="T4" y="T5"/>
                  </a:cxn>
                  <a:cxn ang="0">
                    <a:pos x="T6" y="T7"/>
                  </a:cxn>
                  <a:cxn ang="0">
                    <a:pos x="T8" y="T9"/>
                  </a:cxn>
                  <a:cxn ang="0">
                    <a:pos x="T10" y="T11"/>
                  </a:cxn>
                  <a:cxn ang="0">
                    <a:pos x="T12" y="T13"/>
                  </a:cxn>
                </a:cxnLst>
                <a:rect l="0" t="0" r="r" b="b"/>
                <a:pathLst>
                  <a:path w="32" h="227">
                    <a:moveTo>
                      <a:pt x="32" y="11"/>
                    </a:moveTo>
                    <a:cubicBezTo>
                      <a:pt x="22" y="8"/>
                      <a:pt x="11" y="4"/>
                      <a:pt x="0" y="0"/>
                    </a:cubicBezTo>
                    <a:cubicBezTo>
                      <a:pt x="0" y="37"/>
                      <a:pt x="0" y="75"/>
                      <a:pt x="0" y="112"/>
                    </a:cubicBezTo>
                    <a:cubicBezTo>
                      <a:pt x="0" y="149"/>
                      <a:pt x="0" y="187"/>
                      <a:pt x="0" y="224"/>
                    </a:cubicBezTo>
                    <a:cubicBezTo>
                      <a:pt x="11" y="225"/>
                      <a:pt x="22" y="226"/>
                      <a:pt x="32" y="227"/>
                    </a:cubicBezTo>
                    <a:cubicBezTo>
                      <a:pt x="32" y="191"/>
                      <a:pt x="32" y="155"/>
                      <a:pt x="32" y="119"/>
                    </a:cubicBezTo>
                    <a:cubicBezTo>
                      <a:pt x="32" y="83"/>
                      <a:pt x="32" y="47"/>
                      <a:pt x="32" y="11"/>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1ïḓe">
                <a:extLst>
                  <a:ext uri="{FF2B5EF4-FFF2-40B4-BE49-F238E27FC236}">
                    <a16:creationId xmlns:a16="http://schemas.microsoft.com/office/drawing/2014/main" id="{0E138414-B893-B449-B5AE-F72525EE75B6}"/>
                  </a:ext>
                </a:extLst>
              </p:cNvPr>
              <p:cNvSpPr/>
              <p:nvPr/>
            </p:nvSpPr>
            <p:spPr bwMode="auto">
              <a:xfrm>
                <a:off x="3206751" y="2482812"/>
                <a:ext cx="80963" cy="385763"/>
              </a:xfrm>
              <a:custGeom>
                <a:avLst/>
                <a:gdLst>
                  <a:gd name="T0" fmla="*/ 31 w 31"/>
                  <a:gd name="T1" fmla="*/ 8 h 149"/>
                  <a:gd name="T2" fmla="*/ 0 w 31"/>
                  <a:gd name="T3" fmla="*/ 0 h 149"/>
                  <a:gd name="T4" fmla="*/ 0 w 31"/>
                  <a:gd name="T5" fmla="*/ 146 h 149"/>
                  <a:gd name="T6" fmla="*/ 31 w 31"/>
                  <a:gd name="T7" fmla="*/ 149 h 149"/>
                  <a:gd name="T8" fmla="*/ 31 w 31"/>
                  <a:gd name="T9" fmla="*/ 8 h 149"/>
                </a:gdLst>
                <a:ahLst/>
                <a:cxnLst>
                  <a:cxn ang="0">
                    <a:pos x="T0" y="T1"/>
                  </a:cxn>
                  <a:cxn ang="0">
                    <a:pos x="T2" y="T3"/>
                  </a:cxn>
                  <a:cxn ang="0">
                    <a:pos x="T4" y="T5"/>
                  </a:cxn>
                  <a:cxn ang="0">
                    <a:pos x="T6" y="T7"/>
                  </a:cxn>
                  <a:cxn ang="0">
                    <a:pos x="T8" y="T9"/>
                  </a:cxn>
                </a:cxnLst>
                <a:rect l="0" t="0" r="r" b="b"/>
                <a:pathLst>
                  <a:path w="31" h="149">
                    <a:moveTo>
                      <a:pt x="31" y="8"/>
                    </a:moveTo>
                    <a:cubicBezTo>
                      <a:pt x="21" y="6"/>
                      <a:pt x="10" y="3"/>
                      <a:pt x="0" y="0"/>
                    </a:cubicBezTo>
                    <a:cubicBezTo>
                      <a:pt x="0" y="49"/>
                      <a:pt x="0" y="97"/>
                      <a:pt x="0" y="146"/>
                    </a:cubicBezTo>
                    <a:cubicBezTo>
                      <a:pt x="10" y="147"/>
                      <a:pt x="21" y="148"/>
                      <a:pt x="31" y="149"/>
                    </a:cubicBezTo>
                    <a:cubicBezTo>
                      <a:pt x="31" y="102"/>
                      <a:pt x="31" y="55"/>
                      <a:pt x="31" y="8"/>
                    </a:cubicBez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śḻïḑê">
                <a:extLst>
                  <a:ext uri="{FF2B5EF4-FFF2-40B4-BE49-F238E27FC236}">
                    <a16:creationId xmlns:a16="http://schemas.microsoft.com/office/drawing/2014/main" id="{9BE53069-00BF-3C45-9DE8-8F06ED5324BA}"/>
                  </a:ext>
                </a:extLst>
              </p:cNvPr>
              <p:cNvSpPr/>
              <p:nvPr/>
            </p:nvSpPr>
            <p:spPr bwMode="auto">
              <a:xfrm>
                <a:off x="3111501" y="2592349"/>
                <a:ext cx="82550" cy="268288"/>
              </a:xfrm>
              <a:custGeom>
                <a:avLst/>
                <a:gdLst>
                  <a:gd name="T0" fmla="*/ 32 w 32"/>
                  <a:gd name="T1" fmla="*/ 7 h 104"/>
                  <a:gd name="T2" fmla="*/ 0 w 32"/>
                  <a:gd name="T3" fmla="*/ 0 h 104"/>
                  <a:gd name="T4" fmla="*/ 0 w 32"/>
                  <a:gd name="T5" fmla="*/ 101 h 104"/>
                  <a:gd name="T6" fmla="*/ 32 w 32"/>
                  <a:gd name="T7" fmla="*/ 104 h 104"/>
                  <a:gd name="T8" fmla="*/ 32 w 32"/>
                  <a:gd name="T9" fmla="*/ 7 h 104"/>
                </a:gdLst>
                <a:ahLst/>
                <a:cxnLst>
                  <a:cxn ang="0">
                    <a:pos x="T0" y="T1"/>
                  </a:cxn>
                  <a:cxn ang="0">
                    <a:pos x="T2" y="T3"/>
                  </a:cxn>
                  <a:cxn ang="0">
                    <a:pos x="T4" y="T5"/>
                  </a:cxn>
                  <a:cxn ang="0">
                    <a:pos x="T6" y="T7"/>
                  </a:cxn>
                  <a:cxn ang="0">
                    <a:pos x="T8" y="T9"/>
                  </a:cxn>
                </a:cxnLst>
                <a:rect l="0" t="0" r="r" b="b"/>
                <a:pathLst>
                  <a:path w="32" h="104">
                    <a:moveTo>
                      <a:pt x="32" y="7"/>
                    </a:moveTo>
                    <a:cubicBezTo>
                      <a:pt x="21" y="4"/>
                      <a:pt x="11" y="2"/>
                      <a:pt x="0" y="0"/>
                    </a:cubicBezTo>
                    <a:cubicBezTo>
                      <a:pt x="0" y="34"/>
                      <a:pt x="0" y="67"/>
                      <a:pt x="0" y="101"/>
                    </a:cubicBezTo>
                    <a:cubicBezTo>
                      <a:pt x="11" y="102"/>
                      <a:pt x="21" y="103"/>
                      <a:pt x="32" y="104"/>
                    </a:cubicBezTo>
                    <a:cubicBezTo>
                      <a:pt x="32" y="71"/>
                      <a:pt x="32" y="39"/>
                      <a:pt x="32" y="7"/>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ṧḷïḓe">
                <a:extLst>
                  <a:ext uri="{FF2B5EF4-FFF2-40B4-BE49-F238E27FC236}">
                    <a16:creationId xmlns:a16="http://schemas.microsoft.com/office/drawing/2014/main" id="{70E009BC-0DB1-EA47-875E-1246BE2C6103}"/>
                  </a:ext>
                </a:extLst>
              </p:cNvPr>
              <p:cNvSpPr/>
              <p:nvPr/>
            </p:nvSpPr>
            <p:spPr bwMode="auto">
              <a:xfrm>
                <a:off x="3016251" y="2447887"/>
                <a:ext cx="82550" cy="406400"/>
              </a:xfrm>
              <a:custGeom>
                <a:avLst/>
                <a:gdLst>
                  <a:gd name="T0" fmla="*/ 32 w 32"/>
                  <a:gd name="T1" fmla="*/ 8 h 157"/>
                  <a:gd name="T2" fmla="*/ 0 w 32"/>
                  <a:gd name="T3" fmla="*/ 0 h 157"/>
                  <a:gd name="T4" fmla="*/ 0 w 32"/>
                  <a:gd name="T5" fmla="*/ 154 h 157"/>
                  <a:gd name="T6" fmla="*/ 32 w 32"/>
                  <a:gd name="T7" fmla="*/ 157 h 157"/>
                  <a:gd name="T8" fmla="*/ 32 w 32"/>
                  <a:gd name="T9" fmla="*/ 8 h 157"/>
                </a:gdLst>
                <a:ahLst/>
                <a:cxnLst>
                  <a:cxn ang="0">
                    <a:pos x="T0" y="T1"/>
                  </a:cxn>
                  <a:cxn ang="0">
                    <a:pos x="T2" y="T3"/>
                  </a:cxn>
                  <a:cxn ang="0">
                    <a:pos x="T4" y="T5"/>
                  </a:cxn>
                  <a:cxn ang="0">
                    <a:pos x="T6" y="T7"/>
                  </a:cxn>
                  <a:cxn ang="0">
                    <a:pos x="T8" y="T9"/>
                  </a:cxn>
                </a:cxnLst>
                <a:rect l="0" t="0" r="r" b="b"/>
                <a:pathLst>
                  <a:path w="32" h="157">
                    <a:moveTo>
                      <a:pt x="32" y="8"/>
                    </a:moveTo>
                    <a:cubicBezTo>
                      <a:pt x="21" y="5"/>
                      <a:pt x="11" y="2"/>
                      <a:pt x="0" y="0"/>
                    </a:cubicBezTo>
                    <a:cubicBezTo>
                      <a:pt x="0" y="51"/>
                      <a:pt x="0" y="103"/>
                      <a:pt x="0" y="154"/>
                    </a:cubicBezTo>
                    <a:cubicBezTo>
                      <a:pt x="11" y="155"/>
                      <a:pt x="21" y="156"/>
                      <a:pt x="32" y="157"/>
                    </a:cubicBezTo>
                    <a:cubicBezTo>
                      <a:pt x="32" y="107"/>
                      <a:pt x="32" y="57"/>
                      <a:pt x="32" y="8"/>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śḷíḑe">
                <a:extLst>
                  <a:ext uri="{FF2B5EF4-FFF2-40B4-BE49-F238E27FC236}">
                    <a16:creationId xmlns:a16="http://schemas.microsoft.com/office/drawing/2014/main" id="{9BF2D11F-F2D9-3E49-A1DF-083254B0B69A}"/>
                  </a:ext>
                </a:extLst>
              </p:cNvPr>
              <p:cNvSpPr/>
              <p:nvPr/>
            </p:nvSpPr>
            <p:spPr bwMode="auto">
              <a:xfrm>
                <a:off x="2922588" y="2539962"/>
                <a:ext cx="80963" cy="306388"/>
              </a:xfrm>
              <a:custGeom>
                <a:avLst/>
                <a:gdLst>
                  <a:gd name="T0" fmla="*/ 31 w 31"/>
                  <a:gd name="T1" fmla="*/ 7 h 118"/>
                  <a:gd name="T2" fmla="*/ 0 w 31"/>
                  <a:gd name="T3" fmla="*/ 0 h 118"/>
                  <a:gd name="T4" fmla="*/ 0 w 31"/>
                  <a:gd name="T5" fmla="*/ 115 h 118"/>
                  <a:gd name="T6" fmla="*/ 31 w 31"/>
                  <a:gd name="T7" fmla="*/ 118 h 118"/>
                  <a:gd name="T8" fmla="*/ 31 w 31"/>
                  <a:gd name="T9" fmla="*/ 7 h 118"/>
                </a:gdLst>
                <a:ahLst/>
                <a:cxnLst>
                  <a:cxn ang="0">
                    <a:pos x="T0" y="T1"/>
                  </a:cxn>
                  <a:cxn ang="0">
                    <a:pos x="T2" y="T3"/>
                  </a:cxn>
                  <a:cxn ang="0">
                    <a:pos x="T4" y="T5"/>
                  </a:cxn>
                  <a:cxn ang="0">
                    <a:pos x="T6" y="T7"/>
                  </a:cxn>
                  <a:cxn ang="0">
                    <a:pos x="T8" y="T9"/>
                  </a:cxn>
                </a:cxnLst>
                <a:rect l="0" t="0" r="r" b="b"/>
                <a:pathLst>
                  <a:path w="31" h="118">
                    <a:moveTo>
                      <a:pt x="31" y="7"/>
                    </a:moveTo>
                    <a:cubicBezTo>
                      <a:pt x="21" y="5"/>
                      <a:pt x="10" y="2"/>
                      <a:pt x="0" y="0"/>
                    </a:cubicBezTo>
                    <a:cubicBezTo>
                      <a:pt x="0" y="39"/>
                      <a:pt x="0" y="77"/>
                      <a:pt x="0" y="115"/>
                    </a:cubicBezTo>
                    <a:cubicBezTo>
                      <a:pt x="10" y="116"/>
                      <a:pt x="21" y="117"/>
                      <a:pt x="31" y="118"/>
                    </a:cubicBezTo>
                    <a:cubicBezTo>
                      <a:pt x="31" y="81"/>
                      <a:pt x="31" y="44"/>
                      <a:pt x="31" y="7"/>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ṣľïďè">
                <a:extLst>
                  <a:ext uri="{FF2B5EF4-FFF2-40B4-BE49-F238E27FC236}">
                    <a16:creationId xmlns:a16="http://schemas.microsoft.com/office/drawing/2014/main" id="{9DB0BCA3-6481-D04C-BD68-7139D4483F13}"/>
                  </a:ext>
                </a:extLst>
              </p:cNvPr>
              <p:cNvSpPr/>
              <p:nvPr/>
            </p:nvSpPr>
            <p:spPr bwMode="auto">
              <a:xfrm>
                <a:off x="2387601" y="2470112"/>
                <a:ext cx="463550" cy="111125"/>
              </a:xfrm>
              <a:custGeom>
                <a:avLst/>
                <a:gdLst>
                  <a:gd name="T0" fmla="*/ 0 w 179"/>
                  <a:gd name="T1" fmla="*/ 0 h 43"/>
                  <a:gd name="T2" fmla="*/ 90 w 179"/>
                  <a:gd name="T3" fmla="*/ 17 h 43"/>
                  <a:gd name="T4" fmla="*/ 179 w 179"/>
                  <a:gd name="T5" fmla="*/ 34 h 43"/>
                  <a:gd name="T6" fmla="*/ 179 w 179"/>
                  <a:gd name="T7" fmla="*/ 43 h 43"/>
                  <a:gd name="T8" fmla="*/ 90 w 179"/>
                  <a:gd name="T9" fmla="*/ 27 h 43"/>
                  <a:gd name="T10" fmla="*/ 0 w 179"/>
                  <a:gd name="T11" fmla="*/ 11 h 43"/>
                  <a:gd name="T12" fmla="*/ 0 w 179"/>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79" h="43">
                    <a:moveTo>
                      <a:pt x="0" y="0"/>
                    </a:moveTo>
                    <a:cubicBezTo>
                      <a:pt x="30" y="5"/>
                      <a:pt x="60" y="11"/>
                      <a:pt x="90" y="17"/>
                    </a:cubicBezTo>
                    <a:cubicBezTo>
                      <a:pt x="119" y="22"/>
                      <a:pt x="149" y="28"/>
                      <a:pt x="179" y="34"/>
                    </a:cubicBezTo>
                    <a:cubicBezTo>
                      <a:pt x="179" y="37"/>
                      <a:pt x="179" y="40"/>
                      <a:pt x="179" y="43"/>
                    </a:cubicBezTo>
                    <a:cubicBezTo>
                      <a:pt x="149" y="38"/>
                      <a:pt x="119" y="32"/>
                      <a:pt x="90" y="27"/>
                    </a:cubicBezTo>
                    <a:cubicBezTo>
                      <a:pt x="60" y="22"/>
                      <a:pt x="30" y="16"/>
                      <a:pt x="0" y="11"/>
                    </a:cubicBezTo>
                    <a:cubicBezTo>
                      <a:pt x="0" y="7"/>
                      <a:pt x="0" y="3"/>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Sļîďé">
                <a:extLst>
                  <a:ext uri="{FF2B5EF4-FFF2-40B4-BE49-F238E27FC236}">
                    <a16:creationId xmlns:a16="http://schemas.microsoft.com/office/drawing/2014/main" id="{53E03151-B2AF-6644-80D0-E7D1FFF9CE6C}"/>
                  </a:ext>
                </a:extLst>
              </p:cNvPr>
              <p:cNvSpPr/>
              <p:nvPr/>
            </p:nvSpPr>
            <p:spPr bwMode="auto">
              <a:xfrm>
                <a:off x="2387601" y="2532024"/>
                <a:ext cx="463550" cy="104775"/>
              </a:xfrm>
              <a:custGeom>
                <a:avLst/>
                <a:gdLst>
                  <a:gd name="T0" fmla="*/ 0 w 179"/>
                  <a:gd name="T1" fmla="*/ 0 h 40"/>
                  <a:gd name="T2" fmla="*/ 90 w 179"/>
                  <a:gd name="T3" fmla="*/ 15 h 40"/>
                  <a:gd name="T4" fmla="*/ 179 w 179"/>
                  <a:gd name="T5" fmla="*/ 30 h 40"/>
                  <a:gd name="T6" fmla="*/ 179 w 179"/>
                  <a:gd name="T7" fmla="*/ 40 h 40"/>
                  <a:gd name="T8" fmla="*/ 90 w 179"/>
                  <a:gd name="T9" fmla="*/ 25 h 40"/>
                  <a:gd name="T10" fmla="*/ 0 w 179"/>
                  <a:gd name="T11" fmla="*/ 11 h 40"/>
                  <a:gd name="T12" fmla="*/ 0 w 179"/>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9" h="40">
                    <a:moveTo>
                      <a:pt x="0" y="0"/>
                    </a:moveTo>
                    <a:cubicBezTo>
                      <a:pt x="30" y="5"/>
                      <a:pt x="60" y="10"/>
                      <a:pt x="90" y="15"/>
                    </a:cubicBezTo>
                    <a:cubicBezTo>
                      <a:pt x="119" y="20"/>
                      <a:pt x="149" y="25"/>
                      <a:pt x="179" y="30"/>
                    </a:cubicBezTo>
                    <a:cubicBezTo>
                      <a:pt x="179" y="33"/>
                      <a:pt x="179" y="36"/>
                      <a:pt x="179" y="40"/>
                    </a:cubicBezTo>
                    <a:cubicBezTo>
                      <a:pt x="149" y="35"/>
                      <a:pt x="119" y="30"/>
                      <a:pt x="90" y="25"/>
                    </a:cubicBezTo>
                    <a:cubicBezTo>
                      <a:pt x="60" y="20"/>
                      <a:pt x="30" y="16"/>
                      <a:pt x="0" y="11"/>
                    </a:cubicBezTo>
                    <a:cubicBezTo>
                      <a:pt x="0" y="7"/>
                      <a:pt x="0" y="3"/>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ṥḻîdè">
                <a:extLst>
                  <a:ext uri="{FF2B5EF4-FFF2-40B4-BE49-F238E27FC236}">
                    <a16:creationId xmlns:a16="http://schemas.microsoft.com/office/drawing/2014/main" id="{167D51DB-4DF0-2843-A3F9-69F16453BEB7}"/>
                  </a:ext>
                </a:extLst>
              </p:cNvPr>
              <p:cNvSpPr/>
              <p:nvPr/>
            </p:nvSpPr>
            <p:spPr bwMode="auto">
              <a:xfrm>
                <a:off x="2387601" y="2595524"/>
                <a:ext cx="463550" cy="92075"/>
              </a:xfrm>
              <a:custGeom>
                <a:avLst/>
                <a:gdLst>
                  <a:gd name="T0" fmla="*/ 0 w 179"/>
                  <a:gd name="T1" fmla="*/ 0 h 36"/>
                  <a:gd name="T2" fmla="*/ 90 w 179"/>
                  <a:gd name="T3" fmla="*/ 13 h 36"/>
                  <a:gd name="T4" fmla="*/ 179 w 179"/>
                  <a:gd name="T5" fmla="*/ 27 h 36"/>
                  <a:gd name="T6" fmla="*/ 179 w 179"/>
                  <a:gd name="T7" fmla="*/ 36 h 36"/>
                  <a:gd name="T8" fmla="*/ 90 w 179"/>
                  <a:gd name="T9" fmla="*/ 24 h 36"/>
                  <a:gd name="T10" fmla="*/ 0 w 179"/>
                  <a:gd name="T11" fmla="*/ 11 h 36"/>
                  <a:gd name="T12" fmla="*/ 0 w 1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79" h="36">
                    <a:moveTo>
                      <a:pt x="0" y="0"/>
                    </a:moveTo>
                    <a:cubicBezTo>
                      <a:pt x="30" y="4"/>
                      <a:pt x="60" y="9"/>
                      <a:pt x="90" y="13"/>
                    </a:cubicBezTo>
                    <a:cubicBezTo>
                      <a:pt x="119" y="18"/>
                      <a:pt x="149" y="22"/>
                      <a:pt x="179" y="27"/>
                    </a:cubicBezTo>
                    <a:cubicBezTo>
                      <a:pt x="179" y="30"/>
                      <a:pt x="179" y="33"/>
                      <a:pt x="179" y="36"/>
                    </a:cubicBezTo>
                    <a:cubicBezTo>
                      <a:pt x="149" y="32"/>
                      <a:pt x="119" y="28"/>
                      <a:pt x="90" y="24"/>
                    </a:cubicBezTo>
                    <a:cubicBezTo>
                      <a:pt x="60" y="19"/>
                      <a:pt x="30" y="15"/>
                      <a:pt x="0" y="11"/>
                    </a:cubicBezTo>
                    <a:cubicBezTo>
                      <a:pt x="0" y="7"/>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ľîḋé">
                <a:extLst>
                  <a:ext uri="{FF2B5EF4-FFF2-40B4-BE49-F238E27FC236}">
                    <a16:creationId xmlns:a16="http://schemas.microsoft.com/office/drawing/2014/main" id="{66BA7BE9-2440-424F-96F6-739B61DB40B7}"/>
                  </a:ext>
                </a:extLst>
              </p:cNvPr>
              <p:cNvSpPr/>
              <p:nvPr/>
            </p:nvSpPr>
            <p:spPr bwMode="auto">
              <a:xfrm>
                <a:off x="2387601" y="2657437"/>
                <a:ext cx="463550" cy="82550"/>
              </a:xfrm>
              <a:custGeom>
                <a:avLst/>
                <a:gdLst>
                  <a:gd name="T0" fmla="*/ 0 w 179"/>
                  <a:gd name="T1" fmla="*/ 0 h 32"/>
                  <a:gd name="T2" fmla="*/ 90 w 179"/>
                  <a:gd name="T3" fmla="*/ 12 h 32"/>
                  <a:gd name="T4" fmla="*/ 179 w 179"/>
                  <a:gd name="T5" fmla="*/ 23 h 32"/>
                  <a:gd name="T6" fmla="*/ 179 w 179"/>
                  <a:gd name="T7" fmla="*/ 32 h 32"/>
                  <a:gd name="T8" fmla="*/ 90 w 179"/>
                  <a:gd name="T9" fmla="*/ 22 h 32"/>
                  <a:gd name="T10" fmla="*/ 0 w 179"/>
                  <a:gd name="T11" fmla="*/ 11 h 32"/>
                  <a:gd name="T12" fmla="*/ 0 w 17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9" h="32">
                    <a:moveTo>
                      <a:pt x="0" y="0"/>
                    </a:moveTo>
                    <a:cubicBezTo>
                      <a:pt x="30" y="4"/>
                      <a:pt x="60" y="8"/>
                      <a:pt x="90" y="12"/>
                    </a:cubicBezTo>
                    <a:cubicBezTo>
                      <a:pt x="119" y="15"/>
                      <a:pt x="149" y="19"/>
                      <a:pt x="179" y="23"/>
                    </a:cubicBezTo>
                    <a:cubicBezTo>
                      <a:pt x="179" y="26"/>
                      <a:pt x="179" y="29"/>
                      <a:pt x="179" y="32"/>
                    </a:cubicBezTo>
                    <a:cubicBezTo>
                      <a:pt x="149" y="29"/>
                      <a:pt x="119" y="25"/>
                      <a:pt x="90" y="22"/>
                    </a:cubicBezTo>
                    <a:cubicBezTo>
                      <a:pt x="60" y="18"/>
                      <a:pt x="30" y="15"/>
                      <a:pt x="0" y="11"/>
                    </a:cubicBezTo>
                    <a:cubicBezTo>
                      <a:pt x="0" y="7"/>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ṡļide">
                <a:extLst>
                  <a:ext uri="{FF2B5EF4-FFF2-40B4-BE49-F238E27FC236}">
                    <a16:creationId xmlns:a16="http://schemas.microsoft.com/office/drawing/2014/main" id="{A4D4542B-AA46-AA4E-A0B3-78E86E61280B}"/>
                  </a:ext>
                </a:extLst>
              </p:cNvPr>
              <p:cNvSpPr/>
              <p:nvPr/>
            </p:nvSpPr>
            <p:spPr bwMode="auto">
              <a:xfrm>
                <a:off x="2387601" y="2719349"/>
                <a:ext cx="463550" cy="74613"/>
              </a:xfrm>
              <a:custGeom>
                <a:avLst/>
                <a:gdLst>
                  <a:gd name="T0" fmla="*/ 0 w 179"/>
                  <a:gd name="T1" fmla="*/ 0 h 29"/>
                  <a:gd name="T2" fmla="*/ 90 w 179"/>
                  <a:gd name="T3" fmla="*/ 10 h 29"/>
                  <a:gd name="T4" fmla="*/ 179 w 179"/>
                  <a:gd name="T5" fmla="*/ 20 h 29"/>
                  <a:gd name="T6" fmla="*/ 179 w 179"/>
                  <a:gd name="T7" fmla="*/ 29 h 29"/>
                  <a:gd name="T8" fmla="*/ 90 w 179"/>
                  <a:gd name="T9" fmla="*/ 20 h 29"/>
                  <a:gd name="T10" fmla="*/ 0 w 179"/>
                  <a:gd name="T11" fmla="*/ 11 h 29"/>
                  <a:gd name="T12" fmla="*/ 0 w 17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79" h="29">
                    <a:moveTo>
                      <a:pt x="0" y="0"/>
                    </a:moveTo>
                    <a:cubicBezTo>
                      <a:pt x="30" y="3"/>
                      <a:pt x="60" y="7"/>
                      <a:pt x="90" y="10"/>
                    </a:cubicBezTo>
                    <a:cubicBezTo>
                      <a:pt x="119" y="13"/>
                      <a:pt x="149" y="16"/>
                      <a:pt x="179" y="20"/>
                    </a:cubicBezTo>
                    <a:cubicBezTo>
                      <a:pt x="179" y="23"/>
                      <a:pt x="179" y="26"/>
                      <a:pt x="179" y="29"/>
                    </a:cubicBezTo>
                    <a:cubicBezTo>
                      <a:pt x="149" y="26"/>
                      <a:pt x="119" y="23"/>
                      <a:pt x="90" y="20"/>
                    </a:cubicBezTo>
                    <a:cubicBezTo>
                      <a:pt x="60" y="17"/>
                      <a:pt x="30" y="14"/>
                      <a:pt x="0" y="11"/>
                    </a:cubicBezTo>
                    <a:cubicBezTo>
                      <a:pt x="0" y="8"/>
                      <a:pt x="0" y="4"/>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ṡļïde">
                <a:extLst>
                  <a:ext uri="{FF2B5EF4-FFF2-40B4-BE49-F238E27FC236}">
                    <a16:creationId xmlns:a16="http://schemas.microsoft.com/office/drawing/2014/main" id="{0E265E00-C27E-194D-845C-88A0CC7452DB}"/>
                  </a:ext>
                </a:extLst>
              </p:cNvPr>
              <p:cNvSpPr/>
              <p:nvPr/>
            </p:nvSpPr>
            <p:spPr bwMode="auto">
              <a:xfrm>
                <a:off x="2387601" y="2217699"/>
                <a:ext cx="463550" cy="252413"/>
              </a:xfrm>
              <a:custGeom>
                <a:avLst/>
                <a:gdLst>
                  <a:gd name="T0" fmla="*/ 0 w 179"/>
                  <a:gd name="T1" fmla="*/ 0 h 98"/>
                  <a:gd name="T2" fmla="*/ 90 w 179"/>
                  <a:gd name="T3" fmla="*/ 25 h 98"/>
                  <a:gd name="T4" fmla="*/ 179 w 179"/>
                  <a:gd name="T5" fmla="*/ 49 h 98"/>
                  <a:gd name="T6" fmla="*/ 179 w 179"/>
                  <a:gd name="T7" fmla="*/ 98 h 98"/>
                  <a:gd name="T8" fmla="*/ 90 w 179"/>
                  <a:gd name="T9" fmla="*/ 78 h 98"/>
                  <a:gd name="T10" fmla="*/ 0 w 179"/>
                  <a:gd name="T11" fmla="*/ 58 h 98"/>
                  <a:gd name="T12" fmla="*/ 0 w 179"/>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79" h="98">
                    <a:moveTo>
                      <a:pt x="0" y="0"/>
                    </a:moveTo>
                    <a:cubicBezTo>
                      <a:pt x="30" y="8"/>
                      <a:pt x="60" y="16"/>
                      <a:pt x="90" y="25"/>
                    </a:cubicBezTo>
                    <a:cubicBezTo>
                      <a:pt x="119" y="33"/>
                      <a:pt x="149" y="41"/>
                      <a:pt x="179" y="49"/>
                    </a:cubicBezTo>
                    <a:cubicBezTo>
                      <a:pt x="179" y="66"/>
                      <a:pt x="179" y="82"/>
                      <a:pt x="179" y="98"/>
                    </a:cubicBezTo>
                    <a:cubicBezTo>
                      <a:pt x="149" y="92"/>
                      <a:pt x="119" y="85"/>
                      <a:pt x="90" y="78"/>
                    </a:cubicBezTo>
                    <a:cubicBezTo>
                      <a:pt x="60" y="72"/>
                      <a:pt x="30" y="65"/>
                      <a:pt x="0" y="58"/>
                    </a:cubicBezTo>
                    <a:cubicBezTo>
                      <a:pt x="0" y="39"/>
                      <a:pt x="0" y="19"/>
                      <a:pt x="0"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ïṥľídé">
                <a:extLst>
                  <a:ext uri="{FF2B5EF4-FFF2-40B4-BE49-F238E27FC236}">
                    <a16:creationId xmlns:a16="http://schemas.microsoft.com/office/drawing/2014/main" id="{6C45577A-201E-9F4C-A265-392EC7571DA1}"/>
                  </a:ext>
                </a:extLst>
              </p:cNvPr>
              <p:cNvSpPr/>
              <p:nvPr/>
            </p:nvSpPr>
            <p:spPr bwMode="auto">
              <a:xfrm>
                <a:off x="2411413" y="3133687"/>
                <a:ext cx="390525" cy="671513"/>
              </a:xfrm>
              <a:custGeom>
                <a:avLst/>
                <a:gdLst>
                  <a:gd name="T0" fmla="*/ 76 w 151"/>
                  <a:gd name="T1" fmla="*/ 1 h 260"/>
                  <a:gd name="T2" fmla="*/ 0 w 151"/>
                  <a:gd name="T3" fmla="*/ 136 h 260"/>
                  <a:gd name="T4" fmla="*/ 76 w 151"/>
                  <a:gd name="T5" fmla="*/ 249 h 260"/>
                  <a:gd name="T6" fmla="*/ 151 w 151"/>
                  <a:gd name="T7" fmla="*/ 114 h 260"/>
                  <a:gd name="T8" fmla="*/ 76 w 151"/>
                  <a:gd name="T9" fmla="*/ 1 h 260"/>
                </a:gdLst>
                <a:ahLst/>
                <a:cxnLst>
                  <a:cxn ang="0">
                    <a:pos x="T0" y="T1"/>
                  </a:cxn>
                  <a:cxn ang="0">
                    <a:pos x="T2" y="T3"/>
                  </a:cxn>
                  <a:cxn ang="0">
                    <a:pos x="T4" y="T5"/>
                  </a:cxn>
                  <a:cxn ang="0">
                    <a:pos x="T6" y="T7"/>
                  </a:cxn>
                  <a:cxn ang="0">
                    <a:pos x="T8" y="T9"/>
                  </a:cxn>
                </a:cxnLst>
                <a:rect l="0" t="0" r="r" b="b"/>
                <a:pathLst>
                  <a:path w="151" h="260">
                    <a:moveTo>
                      <a:pt x="76" y="1"/>
                    </a:moveTo>
                    <a:cubicBezTo>
                      <a:pt x="34" y="3"/>
                      <a:pt x="0" y="63"/>
                      <a:pt x="0" y="136"/>
                    </a:cubicBezTo>
                    <a:cubicBezTo>
                      <a:pt x="0" y="209"/>
                      <a:pt x="34" y="260"/>
                      <a:pt x="76" y="249"/>
                    </a:cubicBezTo>
                    <a:cubicBezTo>
                      <a:pt x="118" y="238"/>
                      <a:pt x="151" y="177"/>
                      <a:pt x="151" y="114"/>
                    </a:cubicBezTo>
                    <a:cubicBezTo>
                      <a:pt x="151" y="50"/>
                      <a:pt x="118" y="0"/>
                      <a:pt x="76" y="1"/>
                    </a:cubicBezTo>
                    <a:close/>
                  </a:path>
                </a:pathLst>
              </a:cu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ŝḻiďè">
                <a:extLst>
                  <a:ext uri="{FF2B5EF4-FFF2-40B4-BE49-F238E27FC236}">
                    <a16:creationId xmlns:a16="http://schemas.microsoft.com/office/drawing/2014/main" id="{A4FA38CD-14AE-8842-983F-715FA0927CAC}"/>
                  </a:ext>
                </a:extLst>
              </p:cNvPr>
              <p:cNvSpPr/>
              <p:nvPr/>
            </p:nvSpPr>
            <p:spPr bwMode="auto">
              <a:xfrm>
                <a:off x="2606676" y="3455949"/>
                <a:ext cx="174625" cy="241300"/>
              </a:xfrm>
              <a:custGeom>
                <a:avLst/>
                <a:gdLst>
                  <a:gd name="T0" fmla="*/ 41 w 67"/>
                  <a:gd name="T1" fmla="*/ 93 h 93"/>
                  <a:gd name="T2" fmla="*/ 67 w 67"/>
                  <a:gd name="T3" fmla="*/ 43 h 93"/>
                  <a:gd name="T4" fmla="*/ 0 w 67"/>
                  <a:gd name="T5" fmla="*/ 0 h 93"/>
                  <a:gd name="T6" fmla="*/ 41 w 67"/>
                  <a:gd name="T7" fmla="*/ 93 h 93"/>
                </a:gdLst>
                <a:ahLst/>
                <a:cxnLst>
                  <a:cxn ang="0">
                    <a:pos x="T0" y="T1"/>
                  </a:cxn>
                  <a:cxn ang="0">
                    <a:pos x="T2" y="T3"/>
                  </a:cxn>
                  <a:cxn ang="0">
                    <a:pos x="T4" y="T5"/>
                  </a:cxn>
                  <a:cxn ang="0">
                    <a:pos x="T6" y="T7"/>
                  </a:cxn>
                </a:cxnLst>
                <a:rect l="0" t="0" r="r" b="b"/>
                <a:pathLst>
                  <a:path w="67" h="93">
                    <a:moveTo>
                      <a:pt x="41" y="93"/>
                    </a:moveTo>
                    <a:cubicBezTo>
                      <a:pt x="52" y="79"/>
                      <a:pt x="61" y="62"/>
                      <a:pt x="67" y="43"/>
                    </a:cubicBezTo>
                    <a:cubicBezTo>
                      <a:pt x="45" y="29"/>
                      <a:pt x="22" y="15"/>
                      <a:pt x="0" y="0"/>
                    </a:cubicBezTo>
                    <a:cubicBezTo>
                      <a:pt x="14" y="32"/>
                      <a:pt x="27" y="63"/>
                      <a:pt x="41" y="93"/>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lídè">
                <a:extLst>
                  <a:ext uri="{FF2B5EF4-FFF2-40B4-BE49-F238E27FC236}">
                    <a16:creationId xmlns:a16="http://schemas.microsoft.com/office/drawing/2014/main" id="{BF512E0D-6739-F647-A514-10E4C6259654}"/>
                  </a:ext>
                </a:extLst>
              </p:cNvPr>
              <p:cNvSpPr/>
              <p:nvPr/>
            </p:nvSpPr>
            <p:spPr bwMode="auto">
              <a:xfrm>
                <a:off x="2606676" y="3197187"/>
                <a:ext cx="195263" cy="369888"/>
              </a:xfrm>
              <a:custGeom>
                <a:avLst/>
                <a:gdLst>
                  <a:gd name="T0" fmla="*/ 67 w 75"/>
                  <a:gd name="T1" fmla="*/ 143 h 143"/>
                  <a:gd name="T2" fmla="*/ 75 w 75"/>
                  <a:gd name="T3" fmla="*/ 89 h 143"/>
                  <a:gd name="T4" fmla="*/ 46 w 75"/>
                  <a:gd name="T5" fmla="*/ 0 h 143"/>
                  <a:gd name="T6" fmla="*/ 0 w 75"/>
                  <a:gd name="T7" fmla="*/ 100 h 143"/>
                  <a:gd name="T8" fmla="*/ 67 w 75"/>
                  <a:gd name="T9" fmla="*/ 143 h 143"/>
                </a:gdLst>
                <a:ahLst/>
                <a:cxnLst>
                  <a:cxn ang="0">
                    <a:pos x="T0" y="T1"/>
                  </a:cxn>
                  <a:cxn ang="0">
                    <a:pos x="T2" y="T3"/>
                  </a:cxn>
                  <a:cxn ang="0">
                    <a:pos x="T4" y="T5"/>
                  </a:cxn>
                  <a:cxn ang="0">
                    <a:pos x="T6" y="T7"/>
                  </a:cxn>
                  <a:cxn ang="0">
                    <a:pos x="T8" y="T9"/>
                  </a:cxn>
                </a:cxnLst>
                <a:rect l="0" t="0" r="r" b="b"/>
                <a:pathLst>
                  <a:path w="75" h="143">
                    <a:moveTo>
                      <a:pt x="67" y="143"/>
                    </a:moveTo>
                    <a:cubicBezTo>
                      <a:pt x="72" y="126"/>
                      <a:pt x="75" y="117"/>
                      <a:pt x="75" y="89"/>
                    </a:cubicBezTo>
                    <a:cubicBezTo>
                      <a:pt x="75" y="61"/>
                      <a:pt x="64" y="20"/>
                      <a:pt x="46" y="0"/>
                    </a:cubicBezTo>
                    <a:cubicBezTo>
                      <a:pt x="31" y="32"/>
                      <a:pt x="15" y="66"/>
                      <a:pt x="0" y="100"/>
                    </a:cubicBezTo>
                    <a:cubicBezTo>
                      <a:pt x="22" y="115"/>
                      <a:pt x="45" y="129"/>
                      <a:pt x="67" y="143"/>
                    </a:cubicBez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ľîḓé">
                <a:extLst>
                  <a:ext uri="{FF2B5EF4-FFF2-40B4-BE49-F238E27FC236}">
                    <a16:creationId xmlns:a16="http://schemas.microsoft.com/office/drawing/2014/main" id="{FAF5765E-CBF4-7745-A0B8-FFCB9F28620C}"/>
                  </a:ext>
                </a:extLst>
              </p:cNvPr>
              <p:cNvSpPr/>
              <p:nvPr/>
            </p:nvSpPr>
            <p:spPr bwMode="auto">
              <a:xfrm>
                <a:off x="2606676" y="3135274"/>
                <a:ext cx="119063" cy="320675"/>
              </a:xfrm>
              <a:custGeom>
                <a:avLst/>
                <a:gdLst>
                  <a:gd name="T0" fmla="*/ 46 w 46"/>
                  <a:gd name="T1" fmla="*/ 24 h 124"/>
                  <a:gd name="T2" fmla="*/ 0 w 46"/>
                  <a:gd name="T3" fmla="*/ 0 h 124"/>
                  <a:gd name="T4" fmla="*/ 0 w 46"/>
                  <a:gd name="T5" fmla="*/ 124 h 124"/>
                  <a:gd name="T6" fmla="*/ 46 w 46"/>
                  <a:gd name="T7" fmla="*/ 24 h 124"/>
                </a:gdLst>
                <a:ahLst/>
                <a:cxnLst>
                  <a:cxn ang="0">
                    <a:pos x="T0" y="T1"/>
                  </a:cxn>
                  <a:cxn ang="0">
                    <a:pos x="T2" y="T3"/>
                  </a:cxn>
                  <a:cxn ang="0">
                    <a:pos x="T4" y="T5"/>
                  </a:cxn>
                  <a:cxn ang="0">
                    <a:pos x="T6" y="T7"/>
                  </a:cxn>
                </a:cxnLst>
                <a:rect l="0" t="0" r="r" b="b"/>
                <a:pathLst>
                  <a:path w="46" h="124">
                    <a:moveTo>
                      <a:pt x="46" y="24"/>
                    </a:moveTo>
                    <a:cubicBezTo>
                      <a:pt x="34" y="9"/>
                      <a:pt x="17" y="0"/>
                      <a:pt x="0" y="0"/>
                    </a:cubicBezTo>
                    <a:cubicBezTo>
                      <a:pt x="0" y="42"/>
                      <a:pt x="0" y="83"/>
                      <a:pt x="0" y="124"/>
                    </a:cubicBezTo>
                    <a:cubicBezTo>
                      <a:pt x="15" y="90"/>
                      <a:pt x="31" y="56"/>
                      <a:pt x="46" y="24"/>
                    </a:cubicBez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ṣḻíḓé">
                <a:extLst>
                  <a:ext uri="{FF2B5EF4-FFF2-40B4-BE49-F238E27FC236}">
                    <a16:creationId xmlns:a16="http://schemas.microsoft.com/office/drawing/2014/main" id="{EB7C7B68-7EE5-7145-8977-A8E7BBAFFBA5}"/>
                  </a:ext>
                </a:extLst>
              </p:cNvPr>
              <p:cNvSpPr/>
              <p:nvPr/>
            </p:nvSpPr>
            <p:spPr bwMode="auto">
              <a:xfrm>
                <a:off x="2468563" y="3135274"/>
                <a:ext cx="138113" cy="320675"/>
              </a:xfrm>
              <a:custGeom>
                <a:avLst/>
                <a:gdLst>
                  <a:gd name="T0" fmla="*/ 54 w 54"/>
                  <a:gd name="T1" fmla="*/ 0 h 124"/>
                  <a:gd name="T2" fmla="*/ 54 w 54"/>
                  <a:gd name="T3" fmla="*/ 124 h 124"/>
                  <a:gd name="T4" fmla="*/ 0 w 54"/>
                  <a:gd name="T5" fmla="*/ 41 h 124"/>
                  <a:gd name="T6" fmla="*/ 54 w 54"/>
                  <a:gd name="T7" fmla="*/ 0 h 124"/>
                </a:gdLst>
                <a:ahLst/>
                <a:cxnLst>
                  <a:cxn ang="0">
                    <a:pos x="T0" y="T1"/>
                  </a:cxn>
                  <a:cxn ang="0">
                    <a:pos x="T2" y="T3"/>
                  </a:cxn>
                  <a:cxn ang="0">
                    <a:pos x="T4" y="T5"/>
                  </a:cxn>
                  <a:cxn ang="0">
                    <a:pos x="T6" y="T7"/>
                  </a:cxn>
                </a:cxnLst>
                <a:rect l="0" t="0" r="r" b="b"/>
                <a:pathLst>
                  <a:path w="54" h="124">
                    <a:moveTo>
                      <a:pt x="54" y="0"/>
                    </a:moveTo>
                    <a:cubicBezTo>
                      <a:pt x="54" y="42"/>
                      <a:pt x="54" y="83"/>
                      <a:pt x="54" y="124"/>
                    </a:cubicBezTo>
                    <a:cubicBezTo>
                      <a:pt x="36" y="97"/>
                      <a:pt x="18" y="70"/>
                      <a:pt x="0" y="41"/>
                    </a:cubicBezTo>
                    <a:cubicBezTo>
                      <a:pt x="13" y="16"/>
                      <a:pt x="33" y="1"/>
                      <a:pt x="54"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śľïďé">
                <a:extLst>
                  <a:ext uri="{FF2B5EF4-FFF2-40B4-BE49-F238E27FC236}">
                    <a16:creationId xmlns:a16="http://schemas.microsoft.com/office/drawing/2014/main" id="{38E77D83-B76B-B14B-8FB7-810331256E3B}"/>
                  </a:ext>
                </a:extLst>
              </p:cNvPr>
              <p:cNvSpPr/>
              <p:nvPr/>
            </p:nvSpPr>
            <p:spPr bwMode="auto">
              <a:xfrm>
                <a:off x="2922588" y="3351174"/>
                <a:ext cx="460375" cy="92075"/>
              </a:xfrm>
              <a:custGeom>
                <a:avLst/>
                <a:gdLst>
                  <a:gd name="T0" fmla="*/ 0 w 178"/>
                  <a:gd name="T1" fmla="*/ 27 h 36"/>
                  <a:gd name="T2" fmla="*/ 89 w 178"/>
                  <a:gd name="T3" fmla="*/ 13 h 36"/>
                  <a:gd name="T4" fmla="*/ 178 w 178"/>
                  <a:gd name="T5" fmla="*/ 0 h 36"/>
                  <a:gd name="T6" fmla="*/ 178 w 178"/>
                  <a:gd name="T7" fmla="*/ 7 h 36"/>
                  <a:gd name="T8" fmla="*/ 89 w 178"/>
                  <a:gd name="T9" fmla="*/ 22 h 36"/>
                  <a:gd name="T10" fmla="*/ 0 w 178"/>
                  <a:gd name="T11" fmla="*/ 36 h 36"/>
                  <a:gd name="T12" fmla="*/ 0 w 178"/>
                  <a:gd name="T13" fmla="*/ 27 h 36"/>
                </a:gdLst>
                <a:ahLst/>
                <a:cxnLst>
                  <a:cxn ang="0">
                    <a:pos x="T0" y="T1"/>
                  </a:cxn>
                  <a:cxn ang="0">
                    <a:pos x="T2" y="T3"/>
                  </a:cxn>
                  <a:cxn ang="0">
                    <a:pos x="T4" y="T5"/>
                  </a:cxn>
                  <a:cxn ang="0">
                    <a:pos x="T6" y="T7"/>
                  </a:cxn>
                  <a:cxn ang="0">
                    <a:pos x="T8" y="T9"/>
                  </a:cxn>
                  <a:cxn ang="0">
                    <a:pos x="T10" y="T11"/>
                  </a:cxn>
                  <a:cxn ang="0">
                    <a:pos x="T12" y="T13"/>
                  </a:cxn>
                </a:cxnLst>
                <a:rect l="0" t="0" r="r" b="b"/>
                <a:pathLst>
                  <a:path w="178" h="36">
                    <a:moveTo>
                      <a:pt x="0" y="27"/>
                    </a:moveTo>
                    <a:cubicBezTo>
                      <a:pt x="29" y="22"/>
                      <a:pt x="59" y="18"/>
                      <a:pt x="89" y="13"/>
                    </a:cubicBezTo>
                    <a:cubicBezTo>
                      <a:pt x="119" y="9"/>
                      <a:pt x="148" y="4"/>
                      <a:pt x="178" y="0"/>
                    </a:cubicBezTo>
                    <a:cubicBezTo>
                      <a:pt x="178" y="2"/>
                      <a:pt x="178" y="5"/>
                      <a:pt x="178" y="7"/>
                    </a:cubicBezTo>
                    <a:cubicBezTo>
                      <a:pt x="148" y="12"/>
                      <a:pt x="119" y="17"/>
                      <a:pt x="89" y="22"/>
                    </a:cubicBezTo>
                    <a:cubicBezTo>
                      <a:pt x="59" y="26"/>
                      <a:pt x="29" y="31"/>
                      <a:pt x="0" y="36"/>
                    </a:cubicBezTo>
                    <a:cubicBezTo>
                      <a:pt x="0" y="33"/>
                      <a:pt x="0" y="30"/>
                      <a:pt x="0" y="27"/>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ŝ1ïḋè">
                <a:extLst>
                  <a:ext uri="{FF2B5EF4-FFF2-40B4-BE49-F238E27FC236}">
                    <a16:creationId xmlns:a16="http://schemas.microsoft.com/office/drawing/2014/main" id="{3B0E01F2-1150-3342-8679-3280C9CE30AF}"/>
                  </a:ext>
                </a:extLst>
              </p:cNvPr>
              <p:cNvSpPr/>
              <p:nvPr/>
            </p:nvSpPr>
            <p:spPr bwMode="auto">
              <a:xfrm>
                <a:off x="2922588" y="3392449"/>
                <a:ext cx="460375" cy="103188"/>
              </a:xfrm>
              <a:custGeom>
                <a:avLst/>
                <a:gdLst>
                  <a:gd name="T0" fmla="*/ 0 w 178"/>
                  <a:gd name="T1" fmla="*/ 31 h 40"/>
                  <a:gd name="T2" fmla="*/ 89 w 178"/>
                  <a:gd name="T3" fmla="*/ 15 h 40"/>
                  <a:gd name="T4" fmla="*/ 178 w 178"/>
                  <a:gd name="T5" fmla="*/ 0 h 40"/>
                  <a:gd name="T6" fmla="*/ 178 w 178"/>
                  <a:gd name="T7" fmla="*/ 7 h 40"/>
                  <a:gd name="T8" fmla="*/ 89 w 178"/>
                  <a:gd name="T9" fmla="*/ 24 h 40"/>
                  <a:gd name="T10" fmla="*/ 0 w 178"/>
                  <a:gd name="T11" fmla="*/ 40 h 40"/>
                  <a:gd name="T12" fmla="*/ 0 w 178"/>
                  <a:gd name="T13" fmla="*/ 31 h 40"/>
                </a:gdLst>
                <a:ahLst/>
                <a:cxnLst>
                  <a:cxn ang="0">
                    <a:pos x="T0" y="T1"/>
                  </a:cxn>
                  <a:cxn ang="0">
                    <a:pos x="T2" y="T3"/>
                  </a:cxn>
                  <a:cxn ang="0">
                    <a:pos x="T4" y="T5"/>
                  </a:cxn>
                  <a:cxn ang="0">
                    <a:pos x="T6" y="T7"/>
                  </a:cxn>
                  <a:cxn ang="0">
                    <a:pos x="T8" y="T9"/>
                  </a:cxn>
                  <a:cxn ang="0">
                    <a:pos x="T10" y="T11"/>
                  </a:cxn>
                  <a:cxn ang="0">
                    <a:pos x="T12" y="T13"/>
                  </a:cxn>
                </a:cxnLst>
                <a:rect l="0" t="0" r="r" b="b"/>
                <a:pathLst>
                  <a:path w="178" h="40">
                    <a:moveTo>
                      <a:pt x="0" y="31"/>
                    </a:moveTo>
                    <a:cubicBezTo>
                      <a:pt x="29" y="26"/>
                      <a:pt x="59" y="21"/>
                      <a:pt x="89" y="15"/>
                    </a:cubicBezTo>
                    <a:cubicBezTo>
                      <a:pt x="119" y="10"/>
                      <a:pt x="148" y="5"/>
                      <a:pt x="178" y="0"/>
                    </a:cubicBezTo>
                    <a:cubicBezTo>
                      <a:pt x="178" y="2"/>
                      <a:pt x="178" y="5"/>
                      <a:pt x="178" y="7"/>
                    </a:cubicBezTo>
                    <a:cubicBezTo>
                      <a:pt x="148" y="13"/>
                      <a:pt x="119" y="18"/>
                      <a:pt x="89" y="24"/>
                    </a:cubicBezTo>
                    <a:cubicBezTo>
                      <a:pt x="59" y="29"/>
                      <a:pt x="29" y="34"/>
                      <a:pt x="0" y="40"/>
                    </a:cubicBezTo>
                    <a:cubicBezTo>
                      <a:pt x="0" y="37"/>
                      <a:pt x="0" y="34"/>
                      <a:pt x="0" y="31"/>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şļidé">
                <a:extLst>
                  <a:ext uri="{FF2B5EF4-FFF2-40B4-BE49-F238E27FC236}">
                    <a16:creationId xmlns:a16="http://schemas.microsoft.com/office/drawing/2014/main" id="{A5EAE141-28CE-5A4F-9320-48EFDF78B243}"/>
                  </a:ext>
                </a:extLst>
              </p:cNvPr>
              <p:cNvSpPr/>
              <p:nvPr/>
            </p:nvSpPr>
            <p:spPr bwMode="auto">
              <a:xfrm>
                <a:off x="2922588" y="3433724"/>
                <a:ext cx="460375" cy="112713"/>
              </a:xfrm>
              <a:custGeom>
                <a:avLst/>
                <a:gdLst>
                  <a:gd name="T0" fmla="*/ 0 w 178"/>
                  <a:gd name="T1" fmla="*/ 35 h 44"/>
                  <a:gd name="T2" fmla="*/ 89 w 178"/>
                  <a:gd name="T3" fmla="*/ 17 h 44"/>
                  <a:gd name="T4" fmla="*/ 178 w 178"/>
                  <a:gd name="T5" fmla="*/ 0 h 44"/>
                  <a:gd name="T6" fmla="*/ 178 w 178"/>
                  <a:gd name="T7" fmla="*/ 7 h 44"/>
                  <a:gd name="T8" fmla="*/ 89 w 178"/>
                  <a:gd name="T9" fmla="*/ 26 h 44"/>
                  <a:gd name="T10" fmla="*/ 0 w 178"/>
                  <a:gd name="T11" fmla="*/ 44 h 44"/>
                  <a:gd name="T12" fmla="*/ 0 w 178"/>
                  <a:gd name="T13" fmla="*/ 35 h 44"/>
                </a:gdLst>
                <a:ahLst/>
                <a:cxnLst>
                  <a:cxn ang="0">
                    <a:pos x="T0" y="T1"/>
                  </a:cxn>
                  <a:cxn ang="0">
                    <a:pos x="T2" y="T3"/>
                  </a:cxn>
                  <a:cxn ang="0">
                    <a:pos x="T4" y="T5"/>
                  </a:cxn>
                  <a:cxn ang="0">
                    <a:pos x="T6" y="T7"/>
                  </a:cxn>
                  <a:cxn ang="0">
                    <a:pos x="T8" y="T9"/>
                  </a:cxn>
                  <a:cxn ang="0">
                    <a:pos x="T10" y="T11"/>
                  </a:cxn>
                  <a:cxn ang="0">
                    <a:pos x="T12" y="T13"/>
                  </a:cxn>
                </a:cxnLst>
                <a:rect l="0" t="0" r="r" b="b"/>
                <a:pathLst>
                  <a:path w="178" h="44">
                    <a:moveTo>
                      <a:pt x="0" y="35"/>
                    </a:moveTo>
                    <a:cubicBezTo>
                      <a:pt x="29" y="29"/>
                      <a:pt x="59" y="23"/>
                      <a:pt x="89" y="17"/>
                    </a:cubicBezTo>
                    <a:cubicBezTo>
                      <a:pt x="119" y="12"/>
                      <a:pt x="148" y="6"/>
                      <a:pt x="178" y="0"/>
                    </a:cubicBezTo>
                    <a:cubicBezTo>
                      <a:pt x="178" y="3"/>
                      <a:pt x="178" y="5"/>
                      <a:pt x="178" y="7"/>
                    </a:cubicBezTo>
                    <a:cubicBezTo>
                      <a:pt x="148" y="13"/>
                      <a:pt x="119" y="20"/>
                      <a:pt x="89" y="26"/>
                    </a:cubicBezTo>
                    <a:cubicBezTo>
                      <a:pt x="59" y="32"/>
                      <a:pt x="29" y="38"/>
                      <a:pt x="0" y="44"/>
                    </a:cubicBezTo>
                    <a:cubicBezTo>
                      <a:pt x="0" y="41"/>
                      <a:pt x="0" y="38"/>
                      <a:pt x="0" y="35"/>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ŝlidê">
                <a:extLst>
                  <a:ext uri="{FF2B5EF4-FFF2-40B4-BE49-F238E27FC236}">
                    <a16:creationId xmlns:a16="http://schemas.microsoft.com/office/drawing/2014/main" id="{C6940756-FCA7-5549-A375-551DDAC9D60B}"/>
                  </a:ext>
                </a:extLst>
              </p:cNvPr>
              <p:cNvSpPr/>
              <p:nvPr/>
            </p:nvSpPr>
            <p:spPr bwMode="auto">
              <a:xfrm>
                <a:off x="2922588" y="3474999"/>
                <a:ext cx="460375" cy="123825"/>
              </a:xfrm>
              <a:custGeom>
                <a:avLst/>
                <a:gdLst>
                  <a:gd name="T0" fmla="*/ 0 w 178"/>
                  <a:gd name="T1" fmla="*/ 39 h 48"/>
                  <a:gd name="T2" fmla="*/ 89 w 178"/>
                  <a:gd name="T3" fmla="*/ 19 h 48"/>
                  <a:gd name="T4" fmla="*/ 178 w 178"/>
                  <a:gd name="T5" fmla="*/ 0 h 48"/>
                  <a:gd name="T6" fmla="*/ 178 w 178"/>
                  <a:gd name="T7" fmla="*/ 8 h 48"/>
                  <a:gd name="T8" fmla="*/ 89 w 178"/>
                  <a:gd name="T9" fmla="*/ 28 h 48"/>
                  <a:gd name="T10" fmla="*/ 0 w 178"/>
                  <a:gd name="T11" fmla="*/ 48 h 48"/>
                  <a:gd name="T12" fmla="*/ 0 w 178"/>
                  <a:gd name="T13" fmla="*/ 39 h 48"/>
                </a:gdLst>
                <a:ahLst/>
                <a:cxnLst>
                  <a:cxn ang="0">
                    <a:pos x="T0" y="T1"/>
                  </a:cxn>
                  <a:cxn ang="0">
                    <a:pos x="T2" y="T3"/>
                  </a:cxn>
                  <a:cxn ang="0">
                    <a:pos x="T4" y="T5"/>
                  </a:cxn>
                  <a:cxn ang="0">
                    <a:pos x="T6" y="T7"/>
                  </a:cxn>
                  <a:cxn ang="0">
                    <a:pos x="T8" y="T9"/>
                  </a:cxn>
                  <a:cxn ang="0">
                    <a:pos x="T10" y="T11"/>
                  </a:cxn>
                  <a:cxn ang="0">
                    <a:pos x="T12" y="T13"/>
                  </a:cxn>
                </a:cxnLst>
                <a:rect l="0" t="0" r="r" b="b"/>
                <a:pathLst>
                  <a:path w="178" h="48">
                    <a:moveTo>
                      <a:pt x="0" y="39"/>
                    </a:moveTo>
                    <a:cubicBezTo>
                      <a:pt x="29" y="32"/>
                      <a:pt x="59" y="26"/>
                      <a:pt x="89" y="19"/>
                    </a:cubicBezTo>
                    <a:cubicBezTo>
                      <a:pt x="119" y="13"/>
                      <a:pt x="148" y="7"/>
                      <a:pt x="178" y="0"/>
                    </a:cubicBezTo>
                    <a:cubicBezTo>
                      <a:pt x="178" y="3"/>
                      <a:pt x="178" y="5"/>
                      <a:pt x="178" y="8"/>
                    </a:cubicBezTo>
                    <a:cubicBezTo>
                      <a:pt x="148" y="14"/>
                      <a:pt x="119" y="21"/>
                      <a:pt x="89" y="28"/>
                    </a:cubicBezTo>
                    <a:cubicBezTo>
                      <a:pt x="59" y="34"/>
                      <a:pt x="29" y="41"/>
                      <a:pt x="0" y="48"/>
                    </a:cubicBezTo>
                    <a:cubicBezTo>
                      <a:pt x="0" y="45"/>
                      <a:pt x="0" y="42"/>
                      <a:pt x="0" y="39"/>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Sḷïḑè">
                <a:extLst>
                  <a:ext uri="{FF2B5EF4-FFF2-40B4-BE49-F238E27FC236}">
                    <a16:creationId xmlns:a16="http://schemas.microsoft.com/office/drawing/2014/main" id="{04232089-00C2-544B-B0BB-FB2C6389EC0C}"/>
                  </a:ext>
                </a:extLst>
              </p:cNvPr>
              <p:cNvSpPr/>
              <p:nvPr/>
            </p:nvSpPr>
            <p:spPr bwMode="auto">
              <a:xfrm>
                <a:off x="2922588" y="3516274"/>
                <a:ext cx="460375" cy="131763"/>
              </a:xfrm>
              <a:custGeom>
                <a:avLst/>
                <a:gdLst>
                  <a:gd name="T0" fmla="*/ 0 w 178"/>
                  <a:gd name="T1" fmla="*/ 42 h 51"/>
                  <a:gd name="T2" fmla="*/ 89 w 178"/>
                  <a:gd name="T3" fmla="*/ 21 h 51"/>
                  <a:gd name="T4" fmla="*/ 178 w 178"/>
                  <a:gd name="T5" fmla="*/ 0 h 51"/>
                  <a:gd name="T6" fmla="*/ 178 w 178"/>
                  <a:gd name="T7" fmla="*/ 8 h 51"/>
                  <a:gd name="T8" fmla="*/ 89 w 178"/>
                  <a:gd name="T9" fmla="*/ 30 h 51"/>
                  <a:gd name="T10" fmla="*/ 0 w 178"/>
                  <a:gd name="T11" fmla="*/ 51 h 51"/>
                  <a:gd name="T12" fmla="*/ 0 w 178"/>
                  <a:gd name="T13" fmla="*/ 42 h 51"/>
                </a:gdLst>
                <a:ahLst/>
                <a:cxnLst>
                  <a:cxn ang="0">
                    <a:pos x="T0" y="T1"/>
                  </a:cxn>
                  <a:cxn ang="0">
                    <a:pos x="T2" y="T3"/>
                  </a:cxn>
                  <a:cxn ang="0">
                    <a:pos x="T4" y="T5"/>
                  </a:cxn>
                  <a:cxn ang="0">
                    <a:pos x="T6" y="T7"/>
                  </a:cxn>
                  <a:cxn ang="0">
                    <a:pos x="T8" y="T9"/>
                  </a:cxn>
                  <a:cxn ang="0">
                    <a:pos x="T10" y="T11"/>
                  </a:cxn>
                  <a:cxn ang="0">
                    <a:pos x="T12" y="T13"/>
                  </a:cxn>
                </a:cxnLst>
                <a:rect l="0" t="0" r="r" b="b"/>
                <a:pathLst>
                  <a:path w="178" h="51">
                    <a:moveTo>
                      <a:pt x="0" y="42"/>
                    </a:moveTo>
                    <a:cubicBezTo>
                      <a:pt x="29" y="35"/>
                      <a:pt x="59" y="28"/>
                      <a:pt x="89" y="21"/>
                    </a:cubicBezTo>
                    <a:cubicBezTo>
                      <a:pt x="119" y="14"/>
                      <a:pt x="148" y="7"/>
                      <a:pt x="178" y="0"/>
                    </a:cubicBezTo>
                    <a:cubicBezTo>
                      <a:pt x="178" y="3"/>
                      <a:pt x="178" y="5"/>
                      <a:pt x="178" y="8"/>
                    </a:cubicBezTo>
                    <a:cubicBezTo>
                      <a:pt x="148" y="15"/>
                      <a:pt x="119" y="22"/>
                      <a:pt x="89" y="30"/>
                    </a:cubicBezTo>
                    <a:cubicBezTo>
                      <a:pt x="59" y="37"/>
                      <a:pt x="29" y="44"/>
                      <a:pt x="0" y="51"/>
                    </a:cubicBezTo>
                    <a:cubicBezTo>
                      <a:pt x="0" y="48"/>
                      <a:pt x="0" y="45"/>
                      <a:pt x="0" y="42"/>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š1ídé">
                <a:extLst>
                  <a:ext uri="{FF2B5EF4-FFF2-40B4-BE49-F238E27FC236}">
                    <a16:creationId xmlns:a16="http://schemas.microsoft.com/office/drawing/2014/main" id="{C02240F4-C0F7-5344-A84B-4C1062664E8F}"/>
                  </a:ext>
                </a:extLst>
              </p:cNvPr>
              <p:cNvSpPr/>
              <p:nvPr/>
            </p:nvSpPr>
            <p:spPr bwMode="auto">
              <a:xfrm>
                <a:off x="2922588" y="3179724"/>
                <a:ext cx="460375" cy="157163"/>
              </a:xfrm>
              <a:custGeom>
                <a:avLst/>
                <a:gdLst>
                  <a:gd name="T0" fmla="*/ 0 w 178"/>
                  <a:gd name="T1" fmla="*/ 13 h 61"/>
                  <a:gd name="T2" fmla="*/ 89 w 178"/>
                  <a:gd name="T3" fmla="*/ 7 h 61"/>
                  <a:gd name="T4" fmla="*/ 178 w 178"/>
                  <a:gd name="T5" fmla="*/ 0 h 61"/>
                  <a:gd name="T6" fmla="*/ 178 w 178"/>
                  <a:gd name="T7" fmla="*/ 39 h 61"/>
                  <a:gd name="T8" fmla="*/ 89 w 178"/>
                  <a:gd name="T9" fmla="*/ 50 h 61"/>
                  <a:gd name="T10" fmla="*/ 0 w 178"/>
                  <a:gd name="T11" fmla="*/ 61 h 61"/>
                  <a:gd name="T12" fmla="*/ 0 w 178"/>
                  <a:gd name="T13" fmla="*/ 13 h 61"/>
                </a:gdLst>
                <a:ahLst/>
                <a:cxnLst>
                  <a:cxn ang="0">
                    <a:pos x="T0" y="T1"/>
                  </a:cxn>
                  <a:cxn ang="0">
                    <a:pos x="T2" y="T3"/>
                  </a:cxn>
                  <a:cxn ang="0">
                    <a:pos x="T4" y="T5"/>
                  </a:cxn>
                  <a:cxn ang="0">
                    <a:pos x="T6" y="T7"/>
                  </a:cxn>
                  <a:cxn ang="0">
                    <a:pos x="T8" y="T9"/>
                  </a:cxn>
                  <a:cxn ang="0">
                    <a:pos x="T10" y="T11"/>
                  </a:cxn>
                  <a:cxn ang="0">
                    <a:pos x="T12" y="T13"/>
                  </a:cxn>
                </a:cxnLst>
                <a:rect l="0" t="0" r="r" b="b"/>
                <a:pathLst>
                  <a:path w="178" h="61">
                    <a:moveTo>
                      <a:pt x="0" y="13"/>
                    </a:moveTo>
                    <a:cubicBezTo>
                      <a:pt x="29" y="10"/>
                      <a:pt x="59" y="9"/>
                      <a:pt x="89" y="7"/>
                    </a:cubicBezTo>
                    <a:cubicBezTo>
                      <a:pt x="119" y="5"/>
                      <a:pt x="148" y="2"/>
                      <a:pt x="178" y="0"/>
                    </a:cubicBezTo>
                    <a:cubicBezTo>
                      <a:pt x="178" y="13"/>
                      <a:pt x="178" y="26"/>
                      <a:pt x="178" y="39"/>
                    </a:cubicBezTo>
                    <a:cubicBezTo>
                      <a:pt x="148" y="43"/>
                      <a:pt x="119" y="47"/>
                      <a:pt x="89" y="50"/>
                    </a:cubicBezTo>
                    <a:cubicBezTo>
                      <a:pt x="59" y="53"/>
                      <a:pt x="29" y="57"/>
                      <a:pt x="0" y="61"/>
                    </a:cubicBezTo>
                    <a:cubicBezTo>
                      <a:pt x="0" y="44"/>
                      <a:pt x="0" y="29"/>
                      <a:pt x="0" y="13"/>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śļîḍè">
                <a:extLst>
                  <a:ext uri="{FF2B5EF4-FFF2-40B4-BE49-F238E27FC236}">
                    <a16:creationId xmlns:a16="http://schemas.microsoft.com/office/drawing/2014/main" id="{042526FF-DE08-E84D-AE7F-A8CE7E23DBE9}"/>
                  </a:ext>
                </a:extLst>
              </p:cNvPr>
              <p:cNvSpPr/>
              <p:nvPr/>
            </p:nvSpPr>
            <p:spPr bwMode="auto">
              <a:xfrm>
                <a:off x="2255838" y="1704937"/>
                <a:ext cx="1254125" cy="2387600"/>
              </a:xfrm>
              <a:custGeom>
                <a:avLst/>
                <a:gdLst>
                  <a:gd name="T0" fmla="*/ 243 w 485"/>
                  <a:gd name="T1" fmla="*/ 103 h 923"/>
                  <a:gd name="T2" fmla="*/ 476 w 485"/>
                  <a:gd name="T3" fmla="*/ 203 h 923"/>
                  <a:gd name="T4" fmla="*/ 485 w 485"/>
                  <a:gd name="T5" fmla="*/ 207 h 923"/>
                  <a:gd name="T6" fmla="*/ 485 w 485"/>
                  <a:gd name="T7" fmla="*/ 218 h 923"/>
                  <a:gd name="T8" fmla="*/ 485 w 485"/>
                  <a:gd name="T9" fmla="*/ 484 h 923"/>
                  <a:gd name="T10" fmla="*/ 485 w 485"/>
                  <a:gd name="T11" fmla="*/ 751 h 923"/>
                  <a:gd name="T12" fmla="*/ 485 w 485"/>
                  <a:gd name="T13" fmla="*/ 761 h 923"/>
                  <a:gd name="T14" fmla="*/ 476 w 485"/>
                  <a:gd name="T15" fmla="*/ 764 h 923"/>
                  <a:gd name="T16" fmla="*/ 243 w 485"/>
                  <a:gd name="T17" fmla="*/ 842 h 923"/>
                  <a:gd name="T18" fmla="*/ 243 w 485"/>
                  <a:gd name="T19" fmla="*/ 814 h 923"/>
                  <a:gd name="T20" fmla="*/ 466 w 485"/>
                  <a:gd name="T21" fmla="*/ 746 h 923"/>
                  <a:gd name="T22" fmla="*/ 466 w 485"/>
                  <a:gd name="T23" fmla="*/ 483 h 923"/>
                  <a:gd name="T24" fmla="*/ 466 w 485"/>
                  <a:gd name="T25" fmla="*/ 220 h 923"/>
                  <a:gd name="T26" fmla="*/ 243 w 485"/>
                  <a:gd name="T27" fmla="*/ 131 h 923"/>
                  <a:gd name="T28" fmla="*/ 243 w 485"/>
                  <a:gd name="T29" fmla="*/ 103 h 923"/>
                  <a:gd name="T30" fmla="*/ 10 w 485"/>
                  <a:gd name="T31" fmla="*/ 4 h 923"/>
                  <a:gd name="T32" fmla="*/ 243 w 485"/>
                  <a:gd name="T33" fmla="*/ 103 h 923"/>
                  <a:gd name="T34" fmla="*/ 243 w 485"/>
                  <a:gd name="T35" fmla="*/ 103 h 923"/>
                  <a:gd name="T36" fmla="*/ 243 w 485"/>
                  <a:gd name="T37" fmla="*/ 131 h 923"/>
                  <a:gd name="T38" fmla="*/ 243 w 485"/>
                  <a:gd name="T39" fmla="*/ 131 h 923"/>
                  <a:gd name="T40" fmla="*/ 19 w 485"/>
                  <a:gd name="T41" fmla="*/ 42 h 923"/>
                  <a:gd name="T42" fmla="*/ 19 w 485"/>
                  <a:gd name="T43" fmla="*/ 462 h 923"/>
                  <a:gd name="T44" fmla="*/ 19 w 485"/>
                  <a:gd name="T45" fmla="*/ 883 h 923"/>
                  <a:gd name="T46" fmla="*/ 243 w 485"/>
                  <a:gd name="T47" fmla="*/ 814 h 923"/>
                  <a:gd name="T48" fmla="*/ 243 w 485"/>
                  <a:gd name="T49" fmla="*/ 814 h 923"/>
                  <a:gd name="T50" fmla="*/ 243 w 485"/>
                  <a:gd name="T51" fmla="*/ 842 h 923"/>
                  <a:gd name="T52" fmla="*/ 243 w 485"/>
                  <a:gd name="T53" fmla="*/ 842 h 923"/>
                  <a:gd name="T54" fmla="*/ 10 w 485"/>
                  <a:gd name="T55" fmla="*/ 920 h 923"/>
                  <a:gd name="T56" fmla="*/ 0 w 485"/>
                  <a:gd name="T57" fmla="*/ 923 h 923"/>
                  <a:gd name="T58" fmla="*/ 0 w 485"/>
                  <a:gd name="T59" fmla="*/ 906 h 923"/>
                  <a:gd name="T60" fmla="*/ 0 w 485"/>
                  <a:gd name="T61" fmla="*/ 461 h 923"/>
                  <a:gd name="T62" fmla="*/ 0 w 485"/>
                  <a:gd name="T63" fmla="*/ 17 h 923"/>
                  <a:gd name="T64" fmla="*/ 0 w 485"/>
                  <a:gd name="T65" fmla="*/ 0 h 923"/>
                  <a:gd name="T66" fmla="*/ 10 w 485"/>
                  <a:gd name="T67" fmla="*/ 4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5" h="923">
                    <a:moveTo>
                      <a:pt x="243" y="103"/>
                    </a:moveTo>
                    <a:cubicBezTo>
                      <a:pt x="320" y="136"/>
                      <a:pt x="398" y="170"/>
                      <a:pt x="476" y="203"/>
                    </a:cubicBezTo>
                    <a:cubicBezTo>
                      <a:pt x="479" y="204"/>
                      <a:pt x="482" y="206"/>
                      <a:pt x="485" y="207"/>
                    </a:cubicBezTo>
                    <a:cubicBezTo>
                      <a:pt x="485" y="210"/>
                      <a:pt x="485" y="214"/>
                      <a:pt x="485" y="218"/>
                    </a:cubicBezTo>
                    <a:cubicBezTo>
                      <a:pt x="485" y="306"/>
                      <a:pt x="485" y="395"/>
                      <a:pt x="485" y="484"/>
                    </a:cubicBezTo>
                    <a:cubicBezTo>
                      <a:pt x="485" y="573"/>
                      <a:pt x="485" y="662"/>
                      <a:pt x="485" y="751"/>
                    </a:cubicBezTo>
                    <a:cubicBezTo>
                      <a:pt x="485" y="754"/>
                      <a:pt x="485" y="757"/>
                      <a:pt x="485" y="761"/>
                    </a:cubicBezTo>
                    <a:cubicBezTo>
                      <a:pt x="482" y="762"/>
                      <a:pt x="479" y="763"/>
                      <a:pt x="476" y="764"/>
                    </a:cubicBezTo>
                    <a:cubicBezTo>
                      <a:pt x="398" y="790"/>
                      <a:pt x="320" y="816"/>
                      <a:pt x="243" y="842"/>
                    </a:cubicBezTo>
                    <a:cubicBezTo>
                      <a:pt x="243" y="814"/>
                      <a:pt x="243" y="814"/>
                      <a:pt x="243" y="814"/>
                    </a:cubicBezTo>
                    <a:cubicBezTo>
                      <a:pt x="317" y="792"/>
                      <a:pt x="392" y="769"/>
                      <a:pt x="466" y="746"/>
                    </a:cubicBezTo>
                    <a:cubicBezTo>
                      <a:pt x="466" y="658"/>
                      <a:pt x="466" y="571"/>
                      <a:pt x="466" y="483"/>
                    </a:cubicBezTo>
                    <a:cubicBezTo>
                      <a:pt x="466" y="396"/>
                      <a:pt x="466" y="308"/>
                      <a:pt x="466" y="220"/>
                    </a:cubicBezTo>
                    <a:cubicBezTo>
                      <a:pt x="392" y="191"/>
                      <a:pt x="317" y="161"/>
                      <a:pt x="243" y="131"/>
                    </a:cubicBezTo>
                    <a:lnTo>
                      <a:pt x="243" y="103"/>
                    </a:lnTo>
                    <a:close/>
                    <a:moveTo>
                      <a:pt x="10" y="4"/>
                    </a:moveTo>
                    <a:cubicBezTo>
                      <a:pt x="87" y="37"/>
                      <a:pt x="165" y="70"/>
                      <a:pt x="243" y="103"/>
                    </a:cubicBezTo>
                    <a:cubicBezTo>
                      <a:pt x="243" y="103"/>
                      <a:pt x="243" y="103"/>
                      <a:pt x="243" y="103"/>
                    </a:cubicBezTo>
                    <a:cubicBezTo>
                      <a:pt x="243" y="131"/>
                      <a:pt x="243" y="131"/>
                      <a:pt x="243" y="131"/>
                    </a:cubicBezTo>
                    <a:cubicBezTo>
                      <a:pt x="243" y="131"/>
                      <a:pt x="243" y="131"/>
                      <a:pt x="243" y="131"/>
                    </a:cubicBezTo>
                    <a:cubicBezTo>
                      <a:pt x="168" y="101"/>
                      <a:pt x="94" y="72"/>
                      <a:pt x="19" y="42"/>
                    </a:cubicBezTo>
                    <a:cubicBezTo>
                      <a:pt x="19" y="182"/>
                      <a:pt x="19" y="322"/>
                      <a:pt x="19" y="462"/>
                    </a:cubicBezTo>
                    <a:cubicBezTo>
                      <a:pt x="19" y="602"/>
                      <a:pt x="19" y="743"/>
                      <a:pt x="19" y="883"/>
                    </a:cubicBezTo>
                    <a:cubicBezTo>
                      <a:pt x="94" y="860"/>
                      <a:pt x="168" y="837"/>
                      <a:pt x="243" y="814"/>
                    </a:cubicBezTo>
                    <a:cubicBezTo>
                      <a:pt x="243" y="814"/>
                      <a:pt x="243" y="814"/>
                      <a:pt x="243" y="814"/>
                    </a:cubicBezTo>
                    <a:cubicBezTo>
                      <a:pt x="243" y="842"/>
                      <a:pt x="243" y="842"/>
                      <a:pt x="243" y="842"/>
                    </a:cubicBezTo>
                    <a:cubicBezTo>
                      <a:pt x="243" y="842"/>
                      <a:pt x="243" y="842"/>
                      <a:pt x="243" y="842"/>
                    </a:cubicBezTo>
                    <a:cubicBezTo>
                      <a:pt x="165" y="868"/>
                      <a:pt x="87" y="894"/>
                      <a:pt x="10" y="920"/>
                    </a:cubicBezTo>
                    <a:cubicBezTo>
                      <a:pt x="6" y="921"/>
                      <a:pt x="3" y="922"/>
                      <a:pt x="0" y="923"/>
                    </a:cubicBezTo>
                    <a:cubicBezTo>
                      <a:pt x="0" y="917"/>
                      <a:pt x="0" y="912"/>
                      <a:pt x="0" y="906"/>
                    </a:cubicBezTo>
                    <a:cubicBezTo>
                      <a:pt x="0" y="758"/>
                      <a:pt x="0" y="609"/>
                      <a:pt x="0" y="461"/>
                    </a:cubicBezTo>
                    <a:cubicBezTo>
                      <a:pt x="0" y="313"/>
                      <a:pt x="0" y="165"/>
                      <a:pt x="0" y="17"/>
                    </a:cubicBezTo>
                    <a:cubicBezTo>
                      <a:pt x="0" y="11"/>
                      <a:pt x="0" y="5"/>
                      <a:pt x="0" y="0"/>
                    </a:cubicBezTo>
                    <a:cubicBezTo>
                      <a:pt x="3" y="1"/>
                      <a:pt x="6" y="2"/>
                      <a:pt x="10" y="4"/>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şḻïďê">
                <a:extLst>
                  <a:ext uri="{FF2B5EF4-FFF2-40B4-BE49-F238E27FC236}">
                    <a16:creationId xmlns:a16="http://schemas.microsoft.com/office/drawing/2014/main" id="{EC2C2A3E-3ABB-7E4F-9F66-E5F5C810B12E}"/>
                  </a:ext>
                </a:extLst>
              </p:cNvPr>
              <p:cNvSpPr/>
              <p:nvPr/>
            </p:nvSpPr>
            <p:spPr bwMode="auto">
              <a:xfrm>
                <a:off x="4322763" y="4033799"/>
                <a:ext cx="47625" cy="23813"/>
              </a:xfrm>
              <a:custGeom>
                <a:avLst/>
                <a:gdLst>
                  <a:gd name="T0" fmla="*/ 0 w 19"/>
                  <a:gd name="T1" fmla="*/ 9 h 9"/>
                  <a:gd name="T2" fmla="*/ 19 w 19"/>
                  <a:gd name="T3" fmla="*/ 9 h 9"/>
                  <a:gd name="T4" fmla="*/ 19 w 19"/>
                  <a:gd name="T5" fmla="*/ 4 h 9"/>
                  <a:gd name="T6" fmla="*/ 16 w 19"/>
                  <a:gd name="T7" fmla="*/ 0 h 9"/>
                  <a:gd name="T8" fmla="*/ 2 w 19"/>
                  <a:gd name="T9" fmla="*/ 0 h 9"/>
                  <a:gd name="T10" fmla="*/ 0 w 19"/>
                  <a:gd name="T11" fmla="*/ 4 h 9"/>
                  <a:gd name="T12" fmla="*/ 0 w 1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0" y="9"/>
                    </a:moveTo>
                    <a:cubicBezTo>
                      <a:pt x="19" y="9"/>
                      <a:pt x="19" y="9"/>
                      <a:pt x="19" y="9"/>
                    </a:cubicBezTo>
                    <a:cubicBezTo>
                      <a:pt x="19" y="4"/>
                      <a:pt x="19" y="4"/>
                      <a:pt x="19" y="4"/>
                    </a:cubicBezTo>
                    <a:cubicBezTo>
                      <a:pt x="19" y="1"/>
                      <a:pt x="18" y="0"/>
                      <a:pt x="16" y="0"/>
                    </a:cubicBezTo>
                    <a:cubicBezTo>
                      <a:pt x="2" y="0"/>
                      <a:pt x="2" y="0"/>
                      <a:pt x="2" y="0"/>
                    </a:cubicBezTo>
                    <a:cubicBezTo>
                      <a:pt x="1" y="0"/>
                      <a:pt x="0" y="1"/>
                      <a:pt x="0" y="4"/>
                    </a:cubicBezTo>
                    <a:lnTo>
                      <a:pt x="0" y="9"/>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ṣļíḍe">
                <a:extLst>
                  <a:ext uri="{FF2B5EF4-FFF2-40B4-BE49-F238E27FC236}">
                    <a16:creationId xmlns:a16="http://schemas.microsoft.com/office/drawing/2014/main" id="{1550555D-E701-A842-A5A1-671F26699D2C}"/>
                  </a:ext>
                </a:extLst>
              </p:cNvPr>
              <p:cNvSpPr/>
              <p:nvPr/>
            </p:nvSpPr>
            <p:spPr bwMode="auto">
              <a:xfrm>
                <a:off x="4464051" y="4033799"/>
                <a:ext cx="49213" cy="23813"/>
              </a:xfrm>
              <a:custGeom>
                <a:avLst/>
                <a:gdLst>
                  <a:gd name="T0" fmla="*/ 0 w 19"/>
                  <a:gd name="T1" fmla="*/ 9 h 9"/>
                  <a:gd name="T2" fmla="*/ 19 w 19"/>
                  <a:gd name="T3" fmla="*/ 9 h 9"/>
                  <a:gd name="T4" fmla="*/ 19 w 19"/>
                  <a:gd name="T5" fmla="*/ 4 h 9"/>
                  <a:gd name="T6" fmla="*/ 16 w 19"/>
                  <a:gd name="T7" fmla="*/ 0 h 9"/>
                  <a:gd name="T8" fmla="*/ 2 w 19"/>
                  <a:gd name="T9" fmla="*/ 0 h 9"/>
                  <a:gd name="T10" fmla="*/ 0 w 19"/>
                  <a:gd name="T11" fmla="*/ 4 h 9"/>
                  <a:gd name="T12" fmla="*/ 0 w 1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0" y="9"/>
                    </a:moveTo>
                    <a:cubicBezTo>
                      <a:pt x="19" y="9"/>
                      <a:pt x="19" y="9"/>
                      <a:pt x="19" y="9"/>
                    </a:cubicBezTo>
                    <a:cubicBezTo>
                      <a:pt x="19" y="4"/>
                      <a:pt x="19" y="4"/>
                      <a:pt x="19" y="4"/>
                    </a:cubicBezTo>
                    <a:cubicBezTo>
                      <a:pt x="19" y="1"/>
                      <a:pt x="18" y="0"/>
                      <a:pt x="16" y="0"/>
                    </a:cubicBezTo>
                    <a:cubicBezTo>
                      <a:pt x="2" y="0"/>
                      <a:pt x="2" y="0"/>
                      <a:pt x="2" y="0"/>
                    </a:cubicBezTo>
                    <a:cubicBezTo>
                      <a:pt x="1" y="0"/>
                      <a:pt x="0" y="1"/>
                      <a:pt x="0" y="4"/>
                    </a:cubicBezTo>
                    <a:lnTo>
                      <a:pt x="0" y="9"/>
                    </a:lnTo>
                    <a:close/>
                  </a:path>
                </a:pathLst>
              </a:custGeom>
              <a:solidFill>
                <a:srgbClr val="A7BE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Slîdê">
                <a:extLst>
                  <a:ext uri="{FF2B5EF4-FFF2-40B4-BE49-F238E27FC236}">
                    <a16:creationId xmlns:a16="http://schemas.microsoft.com/office/drawing/2014/main" id="{5CB68CA3-8D33-2841-9122-9704E51386C2}"/>
                  </a:ext>
                </a:extLst>
              </p:cNvPr>
              <p:cNvSpPr/>
              <p:nvPr/>
            </p:nvSpPr>
            <p:spPr bwMode="auto">
              <a:xfrm>
                <a:off x="4329113" y="3944899"/>
                <a:ext cx="176213" cy="220663"/>
              </a:xfrm>
              <a:custGeom>
                <a:avLst/>
                <a:gdLst>
                  <a:gd name="T0" fmla="*/ 34 w 68"/>
                  <a:gd name="T1" fmla="*/ 85 h 85"/>
                  <a:gd name="T2" fmla="*/ 60 w 68"/>
                  <a:gd name="T3" fmla="*/ 85 h 85"/>
                  <a:gd name="T4" fmla="*/ 68 w 68"/>
                  <a:gd name="T5" fmla="*/ 78 h 85"/>
                  <a:gd name="T6" fmla="*/ 68 w 68"/>
                  <a:gd name="T7" fmla="*/ 7 h 85"/>
                  <a:gd name="T8" fmla="*/ 60 w 68"/>
                  <a:gd name="T9" fmla="*/ 0 h 85"/>
                  <a:gd name="T10" fmla="*/ 34 w 68"/>
                  <a:gd name="T11" fmla="*/ 0 h 85"/>
                  <a:gd name="T12" fmla="*/ 34 w 68"/>
                  <a:gd name="T13" fmla="*/ 11 h 85"/>
                  <a:gd name="T14" fmla="*/ 52 w 68"/>
                  <a:gd name="T15" fmla="*/ 11 h 85"/>
                  <a:gd name="T16" fmla="*/ 56 w 68"/>
                  <a:gd name="T17" fmla="*/ 15 h 85"/>
                  <a:gd name="T18" fmla="*/ 56 w 68"/>
                  <a:gd name="T19" fmla="*/ 64 h 85"/>
                  <a:gd name="T20" fmla="*/ 52 w 68"/>
                  <a:gd name="T21" fmla="*/ 67 h 85"/>
                  <a:gd name="T22" fmla="*/ 34 w 68"/>
                  <a:gd name="T23" fmla="*/ 67 h 85"/>
                  <a:gd name="T24" fmla="*/ 34 w 68"/>
                  <a:gd name="T25" fmla="*/ 85 h 85"/>
                  <a:gd name="T26" fmla="*/ 7 w 68"/>
                  <a:gd name="T27" fmla="*/ 85 h 85"/>
                  <a:gd name="T28" fmla="*/ 34 w 68"/>
                  <a:gd name="T29" fmla="*/ 85 h 85"/>
                  <a:gd name="T30" fmla="*/ 34 w 68"/>
                  <a:gd name="T31" fmla="*/ 67 h 85"/>
                  <a:gd name="T32" fmla="*/ 16 w 68"/>
                  <a:gd name="T33" fmla="*/ 67 h 85"/>
                  <a:gd name="T34" fmla="*/ 12 w 68"/>
                  <a:gd name="T35" fmla="*/ 64 h 85"/>
                  <a:gd name="T36" fmla="*/ 12 w 68"/>
                  <a:gd name="T37" fmla="*/ 15 h 85"/>
                  <a:gd name="T38" fmla="*/ 16 w 68"/>
                  <a:gd name="T39" fmla="*/ 11 h 85"/>
                  <a:gd name="T40" fmla="*/ 34 w 68"/>
                  <a:gd name="T41" fmla="*/ 11 h 85"/>
                  <a:gd name="T42" fmla="*/ 34 w 68"/>
                  <a:gd name="T43" fmla="*/ 0 h 85"/>
                  <a:gd name="T44" fmla="*/ 7 w 68"/>
                  <a:gd name="T45" fmla="*/ 0 h 85"/>
                  <a:gd name="T46" fmla="*/ 0 w 68"/>
                  <a:gd name="T47" fmla="*/ 7 h 85"/>
                  <a:gd name="T48" fmla="*/ 0 w 68"/>
                  <a:gd name="T49" fmla="*/ 78 h 85"/>
                  <a:gd name="T50" fmla="*/ 7 w 68"/>
                  <a:gd name="T5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85">
                    <a:moveTo>
                      <a:pt x="34" y="85"/>
                    </a:moveTo>
                    <a:cubicBezTo>
                      <a:pt x="60" y="85"/>
                      <a:pt x="60" y="85"/>
                      <a:pt x="60" y="85"/>
                    </a:cubicBezTo>
                    <a:cubicBezTo>
                      <a:pt x="64" y="85"/>
                      <a:pt x="68" y="82"/>
                      <a:pt x="68" y="78"/>
                    </a:cubicBezTo>
                    <a:cubicBezTo>
                      <a:pt x="68" y="7"/>
                      <a:pt x="68" y="7"/>
                      <a:pt x="68" y="7"/>
                    </a:cubicBezTo>
                    <a:cubicBezTo>
                      <a:pt x="68" y="3"/>
                      <a:pt x="64" y="0"/>
                      <a:pt x="60" y="0"/>
                    </a:cubicBezTo>
                    <a:cubicBezTo>
                      <a:pt x="34" y="0"/>
                      <a:pt x="34" y="0"/>
                      <a:pt x="34" y="0"/>
                    </a:cubicBezTo>
                    <a:cubicBezTo>
                      <a:pt x="34" y="11"/>
                      <a:pt x="34" y="11"/>
                      <a:pt x="34" y="11"/>
                    </a:cubicBezTo>
                    <a:cubicBezTo>
                      <a:pt x="52" y="11"/>
                      <a:pt x="52" y="11"/>
                      <a:pt x="52" y="11"/>
                    </a:cubicBezTo>
                    <a:cubicBezTo>
                      <a:pt x="54" y="11"/>
                      <a:pt x="56" y="13"/>
                      <a:pt x="56" y="15"/>
                    </a:cubicBezTo>
                    <a:cubicBezTo>
                      <a:pt x="56" y="64"/>
                      <a:pt x="56" y="64"/>
                      <a:pt x="56" y="64"/>
                    </a:cubicBezTo>
                    <a:cubicBezTo>
                      <a:pt x="56" y="66"/>
                      <a:pt x="54" y="67"/>
                      <a:pt x="52" y="67"/>
                    </a:cubicBezTo>
                    <a:cubicBezTo>
                      <a:pt x="34" y="67"/>
                      <a:pt x="34" y="67"/>
                      <a:pt x="34" y="67"/>
                    </a:cubicBezTo>
                    <a:lnTo>
                      <a:pt x="34" y="85"/>
                    </a:lnTo>
                    <a:close/>
                    <a:moveTo>
                      <a:pt x="7" y="85"/>
                    </a:moveTo>
                    <a:cubicBezTo>
                      <a:pt x="34" y="85"/>
                      <a:pt x="34" y="85"/>
                      <a:pt x="34" y="85"/>
                    </a:cubicBezTo>
                    <a:cubicBezTo>
                      <a:pt x="34" y="67"/>
                      <a:pt x="34" y="67"/>
                      <a:pt x="34" y="67"/>
                    </a:cubicBezTo>
                    <a:cubicBezTo>
                      <a:pt x="16" y="67"/>
                      <a:pt x="16" y="67"/>
                      <a:pt x="16" y="67"/>
                    </a:cubicBezTo>
                    <a:cubicBezTo>
                      <a:pt x="14" y="67"/>
                      <a:pt x="12" y="66"/>
                      <a:pt x="12" y="64"/>
                    </a:cubicBezTo>
                    <a:cubicBezTo>
                      <a:pt x="12" y="15"/>
                      <a:pt x="12" y="15"/>
                      <a:pt x="12" y="15"/>
                    </a:cubicBezTo>
                    <a:cubicBezTo>
                      <a:pt x="12" y="13"/>
                      <a:pt x="14" y="11"/>
                      <a:pt x="16" y="11"/>
                    </a:cubicBezTo>
                    <a:cubicBezTo>
                      <a:pt x="34" y="11"/>
                      <a:pt x="34" y="11"/>
                      <a:pt x="34" y="11"/>
                    </a:cubicBezTo>
                    <a:cubicBezTo>
                      <a:pt x="34" y="0"/>
                      <a:pt x="34" y="0"/>
                      <a:pt x="34" y="0"/>
                    </a:cubicBezTo>
                    <a:cubicBezTo>
                      <a:pt x="7" y="0"/>
                      <a:pt x="7" y="0"/>
                      <a:pt x="7" y="0"/>
                    </a:cubicBezTo>
                    <a:cubicBezTo>
                      <a:pt x="4" y="0"/>
                      <a:pt x="0" y="3"/>
                      <a:pt x="0" y="7"/>
                    </a:cubicBezTo>
                    <a:cubicBezTo>
                      <a:pt x="0" y="78"/>
                      <a:pt x="0" y="78"/>
                      <a:pt x="0" y="78"/>
                    </a:cubicBezTo>
                    <a:cubicBezTo>
                      <a:pt x="0" y="82"/>
                      <a:pt x="4" y="85"/>
                      <a:pt x="7" y="85"/>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S1îḋè">
                <a:extLst>
                  <a:ext uri="{FF2B5EF4-FFF2-40B4-BE49-F238E27FC236}">
                    <a16:creationId xmlns:a16="http://schemas.microsoft.com/office/drawing/2014/main" id="{5C66D8BE-9186-3846-B2AA-38F4D7A34E1A}"/>
                  </a:ext>
                </a:extLst>
              </p:cNvPr>
              <p:cNvSpPr/>
              <p:nvPr/>
            </p:nvSpPr>
            <p:spPr bwMode="auto">
              <a:xfrm>
                <a:off x="4022726" y="4075074"/>
                <a:ext cx="790575" cy="520700"/>
              </a:xfrm>
              <a:custGeom>
                <a:avLst/>
                <a:gdLst>
                  <a:gd name="T0" fmla="*/ 21 w 306"/>
                  <a:gd name="T1" fmla="*/ 0 h 201"/>
                  <a:gd name="T2" fmla="*/ 285 w 306"/>
                  <a:gd name="T3" fmla="*/ 0 h 201"/>
                  <a:gd name="T4" fmla="*/ 306 w 306"/>
                  <a:gd name="T5" fmla="*/ 21 h 201"/>
                  <a:gd name="T6" fmla="*/ 306 w 306"/>
                  <a:gd name="T7" fmla="*/ 180 h 201"/>
                  <a:gd name="T8" fmla="*/ 285 w 306"/>
                  <a:gd name="T9" fmla="*/ 201 h 201"/>
                  <a:gd name="T10" fmla="*/ 21 w 306"/>
                  <a:gd name="T11" fmla="*/ 201 h 201"/>
                  <a:gd name="T12" fmla="*/ 0 w 306"/>
                  <a:gd name="T13" fmla="*/ 180 h 201"/>
                  <a:gd name="T14" fmla="*/ 0 w 306"/>
                  <a:gd name="T15" fmla="*/ 21 h 201"/>
                  <a:gd name="T16" fmla="*/ 21 w 306"/>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1">
                    <a:moveTo>
                      <a:pt x="21" y="0"/>
                    </a:moveTo>
                    <a:cubicBezTo>
                      <a:pt x="285" y="0"/>
                      <a:pt x="285" y="0"/>
                      <a:pt x="285" y="0"/>
                    </a:cubicBezTo>
                    <a:cubicBezTo>
                      <a:pt x="296" y="0"/>
                      <a:pt x="306" y="9"/>
                      <a:pt x="306" y="21"/>
                    </a:cubicBezTo>
                    <a:cubicBezTo>
                      <a:pt x="306" y="180"/>
                      <a:pt x="306" y="180"/>
                      <a:pt x="306" y="180"/>
                    </a:cubicBezTo>
                    <a:cubicBezTo>
                      <a:pt x="306" y="192"/>
                      <a:pt x="296" y="201"/>
                      <a:pt x="285" y="201"/>
                    </a:cubicBezTo>
                    <a:cubicBezTo>
                      <a:pt x="21" y="201"/>
                      <a:pt x="21" y="201"/>
                      <a:pt x="21" y="201"/>
                    </a:cubicBezTo>
                    <a:cubicBezTo>
                      <a:pt x="10" y="201"/>
                      <a:pt x="0" y="192"/>
                      <a:pt x="0" y="180"/>
                    </a:cubicBezTo>
                    <a:cubicBezTo>
                      <a:pt x="0" y="21"/>
                      <a:pt x="0" y="21"/>
                      <a:pt x="0" y="21"/>
                    </a:cubicBezTo>
                    <a:cubicBezTo>
                      <a:pt x="0" y="9"/>
                      <a:pt x="10" y="0"/>
                      <a:pt x="21"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śḻïḍê">
                <a:extLst>
                  <a:ext uri="{FF2B5EF4-FFF2-40B4-BE49-F238E27FC236}">
                    <a16:creationId xmlns:a16="http://schemas.microsoft.com/office/drawing/2014/main" id="{D4C4866C-43A2-FF42-9324-1A2180920B45}"/>
                  </a:ext>
                </a:extLst>
              </p:cNvPr>
              <p:cNvSpPr/>
              <p:nvPr/>
            </p:nvSpPr>
            <p:spPr bwMode="auto">
              <a:xfrm>
                <a:off x="4451351" y="4276687"/>
                <a:ext cx="242888" cy="261938"/>
              </a:xfrm>
              <a:custGeom>
                <a:avLst/>
                <a:gdLst>
                  <a:gd name="T0" fmla="*/ 13 w 94"/>
                  <a:gd name="T1" fmla="*/ 0 h 101"/>
                  <a:gd name="T2" fmla="*/ 81 w 94"/>
                  <a:gd name="T3" fmla="*/ 0 h 101"/>
                  <a:gd name="T4" fmla="*/ 94 w 94"/>
                  <a:gd name="T5" fmla="*/ 13 h 101"/>
                  <a:gd name="T6" fmla="*/ 94 w 94"/>
                  <a:gd name="T7" fmla="*/ 88 h 101"/>
                  <a:gd name="T8" fmla="*/ 81 w 94"/>
                  <a:gd name="T9" fmla="*/ 101 h 101"/>
                  <a:gd name="T10" fmla="*/ 13 w 94"/>
                  <a:gd name="T11" fmla="*/ 101 h 101"/>
                  <a:gd name="T12" fmla="*/ 0 w 94"/>
                  <a:gd name="T13" fmla="*/ 88 h 101"/>
                  <a:gd name="T14" fmla="*/ 0 w 94"/>
                  <a:gd name="T15" fmla="*/ 13 h 101"/>
                  <a:gd name="T16" fmla="*/ 13 w 94"/>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01">
                    <a:moveTo>
                      <a:pt x="13" y="0"/>
                    </a:moveTo>
                    <a:cubicBezTo>
                      <a:pt x="81" y="0"/>
                      <a:pt x="81" y="0"/>
                      <a:pt x="81" y="0"/>
                    </a:cubicBezTo>
                    <a:cubicBezTo>
                      <a:pt x="89" y="0"/>
                      <a:pt x="94" y="6"/>
                      <a:pt x="94" y="13"/>
                    </a:cubicBezTo>
                    <a:cubicBezTo>
                      <a:pt x="94" y="88"/>
                      <a:pt x="94" y="88"/>
                      <a:pt x="94" y="88"/>
                    </a:cubicBezTo>
                    <a:cubicBezTo>
                      <a:pt x="94" y="96"/>
                      <a:pt x="89" y="101"/>
                      <a:pt x="81" y="101"/>
                    </a:cubicBezTo>
                    <a:cubicBezTo>
                      <a:pt x="13" y="101"/>
                      <a:pt x="13" y="101"/>
                      <a:pt x="13" y="101"/>
                    </a:cubicBezTo>
                    <a:cubicBezTo>
                      <a:pt x="5" y="101"/>
                      <a:pt x="0" y="96"/>
                      <a:pt x="0" y="88"/>
                    </a:cubicBezTo>
                    <a:cubicBezTo>
                      <a:pt x="0" y="13"/>
                      <a:pt x="0" y="13"/>
                      <a:pt x="0" y="13"/>
                    </a:cubicBezTo>
                    <a:cubicBezTo>
                      <a:pt x="0" y="6"/>
                      <a:pt x="5" y="0"/>
                      <a:pt x="13"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ṩlïḓe">
                <a:extLst>
                  <a:ext uri="{FF2B5EF4-FFF2-40B4-BE49-F238E27FC236}">
                    <a16:creationId xmlns:a16="http://schemas.microsoft.com/office/drawing/2014/main" id="{21E5F772-38F8-4A4A-9739-A08397930493}"/>
                  </a:ext>
                </a:extLst>
              </p:cNvPr>
              <p:cNvSpPr/>
              <p:nvPr/>
            </p:nvSpPr>
            <p:spPr bwMode="auto">
              <a:xfrm>
                <a:off x="4464051" y="4292562"/>
                <a:ext cx="217488" cy="233363"/>
              </a:xfrm>
              <a:custGeom>
                <a:avLst/>
                <a:gdLst>
                  <a:gd name="T0" fmla="*/ 9 w 84"/>
                  <a:gd name="T1" fmla="*/ 0 h 90"/>
                  <a:gd name="T2" fmla="*/ 75 w 84"/>
                  <a:gd name="T3" fmla="*/ 0 h 90"/>
                  <a:gd name="T4" fmla="*/ 84 w 84"/>
                  <a:gd name="T5" fmla="*/ 9 h 90"/>
                  <a:gd name="T6" fmla="*/ 84 w 84"/>
                  <a:gd name="T7" fmla="*/ 81 h 90"/>
                  <a:gd name="T8" fmla="*/ 75 w 84"/>
                  <a:gd name="T9" fmla="*/ 90 h 90"/>
                  <a:gd name="T10" fmla="*/ 9 w 84"/>
                  <a:gd name="T11" fmla="*/ 90 h 90"/>
                  <a:gd name="T12" fmla="*/ 0 w 84"/>
                  <a:gd name="T13" fmla="*/ 81 h 90"/>
                  <a:gd name="T14" fmla="*/ 0 w 84"/>
                  <a:gd name="T15" fmla="*/ 9 h 90"/>
                  <a:gd name="T16" fmla="*/ 9 w 8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90">
                    <a:moveTo>
                      <a:pt x="9" y="0"/>
                    </a:moveTo>
                    <a:cubicBezTo>
                      <a:pt x="75" y="0"/>
                      <a:pt x="75" y="0"/>
                      <a:pt x="75" y="0"/>
                    </a:cubicBezTo>
                    <a:cubicBezTo>
                      <a:pt x="80" y="0"/>
                      <a:pt x="84" y="4"/>
                      <a:pt x="84" y="9"/>
                    </a:cubicBezTo>
                    <a:cubicBezTo>
                      <a:pt x="84" y="81"/>
                      <a:pt x="84" y="81"/>
                      <a:pt x="84" y="81"/>
                    </a:cubicBezTo>
                    <a:cubicBezTo>
                      <a:pt x="84" y="86"/>
                      <a:pt x="80" y="90"/>
                      <a:pt x="75" y="90"/>
                    </a:cubicBezTo>
                    <a:cubicBezTo>
                      <a:pt x="9" y="90"/>
                      <a:pt x="9" y="90"/>
                      <a:pt x="9" y="90"/>
                    </a:cubicBezTo>
                    <a:cubicBezTo>
                      <a:pt x="4" y="90"/>
                      <a:pt x="0" y="86"/>
                      <a:pt x="0" y="81"/>
                    </a:cubicBezTo>
                    <a:cubicBezTo>
                      <a:pt x="0" y="9"/>
                      <a:pt x="0" y="9"/>
                      <a:pt x="0" y="9"/>
                    </a:cubicBezTo>
                    <a:cubicBezTo>
                      <a:pt x="0" y="4"/>
                      <a:pt x="4" y="0"/>
                      <a:pt x="9"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1iďê">
                <a:extLst>
                  <a:ext uri="{FF2B5EF4-FFF2-40B4-BE49-F238E27FC236}">
                    <a16:creationId xmlns:a16="http://schemas.microsoft.com/office/drawing/2014/main" id="{CC86DB09-11B1-2046-A80F-5F47291A551F}"/>
                  </a:ext>
                </a:extLst>
              </p:cNvPr>
              <p:cNvSpPr/>
              <p:nvPr/>
            </p:nvSpPr>
            <p:spPr bwMode="auto">
              <a:xfrm>
                <a:off x="4138613" y="4276687"/>
                <a:ext cx="246063" cy="261938"/>
              </a:xfrm>
              <a:custGeom>
                <a:avLst/>
                <a:gdLst>
                  <a:gd name="T0" fmla="*/ 13 w 95"/>
                  <a:gd name="T1" fmla="*/ 0 h 101"/>
                  <a:gd name="T2" fmla="*/ 82 w 95"/>
                  <a:gd name="T3" fmla="*/ 0 h 101"/>
                  <a:gd name="T4" fmla="*/ 95 w 95"/>
                  <a:gd name="T5" fmla="*/ 13 h 101"/>
                  <a:gd name="T6" fmla="*/ 95 w 95"/>
                  <a:gd name="T7" fmla="*/ 88 h 101"/>
                  <a:gd name="T8" fmla="*/ 82 w 95"/>
                  <a:gd name="T9" fmla="*/ 101 h 101"/>
                  <a:gd name="T10" fmla="*/ 13 w 95"/>
                  <a:gd name="T11" fmla="*/ 101 h 101"/>
                  <a:gd name="T12" fmla="*/ 0 w 95"/>
                  <a:gd name="T13" fmla="*/ 88 h 101"/>
                  <a:gd name="T14" fmla="*/ 0 w 95"/>
                  <a:gd name="T15" fmla="*/ 13 h 101"/>
                  <a:gd name="T16" fmla="*/ 13 w 95"/>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1">
                    <a:moveTo>
                      <a:pt x="13" y="0"/>
                    </a:moveTo>
                    <a:cubicBezTo>
                      <a:pt x="82" y="0"/>
                      <a:pt x="82" y="0"/>
                      <a:pt x="82" y="0"/>
                    </a:cubicBezTo>
                    <a:cubicBezTo>
                      <a:pt x="89" y="0"/>
                      <a:pt x="95" y="6"/>
                      <a:pt x="95" y="13"/>
                    </a:cubicBezTo>
                    <a:cubicBezTo>
                      <a:pt x="95" y="88"/>
                      <a:pt x="95" y="88"/>
                      <a:pt x="95" y="88"/>
                    </a:cubicBezTo>
                    <a:cubicBezTo>
                      <a:pt x="95" y="96"/>
                      <a:pt x="89" y="101"/>
                      <a:pt x="82" y="101"/>
                    </a:cubicBezTo>
                    <a:cubicBezTo>
                      <a:pt x="13" y="101"/>
                      <a:pt x="13" y="101"/>
                      <a:pt x="13" y="101"/>
                    </a:cubicBezTo>
                    <a:cubicBezTo>
                      <a:pt x="6" y="101"/>
                      <a:pt x="0" y="96"/>
                      <a:pt x="0" y="88"/>
                    </a:cubicBezTo>
                    <a:cubicBezTo>
                      <a:pt x="0" y="13"/>
                      <a:pt x="0" y="13"/>
                      <a:pt x="0" y="13"/>
                    </a:cubicBezTo>
                    <a:cubicBezTo>
                      <a:pt x="0" y="6"/>
                      <a:pt x="6" y="0"/>
                      <a:pt x="13"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ľide">
                <a:extLst>
                  <a:ext uri="{FF2B5EF4-FFF2-40B4-BE49-F238E27FC236}">
                    <a16:creationId xmlns:a16="http://schemas.microsoft.com/office/drawing/2014/main" id="{015B73D5-6945-8F49-B84E-63835F8E4EF2}"/>
                  </a:ext>
                </a:extLst>
              </p:cNvPr>
              <p:cNvSpPr/>
              <p:nvPr/>
            </p:nvSpPr>
            <p:spPr bwMode="auto">
              <a:xfrm>
                <a:off x="4154488" y="4292562"/>
                <a:ext cx="215900" cy="233363"/>
              </a:xfrm>
              <a:custGeom>
                <a:avLst/>
                <a:gdLst>
                  <a:gd name="T0" fmla="*/ 9 w 84"/>
                  <a:gd name="T1" fmla="*/ 0 h 90"/>
                  <a:gd name="T2" fmla="*/ 75 w 84"/>
                  <a:gd name="T3" fmla="*/ 0 h 90"/>
                  <a:gd name="T4" fmla="*/ 84 w 84"/>
                  <a:gd name="T5" fmla="*/ 9 h 90"/>
                  <a:gd name="T6" fmla="*/ 84 w 84"/>
                  <a:gd name="T7" fmla="*/ 81 h 90"/>
                  <a:gd name="T8" fmla="*/ 75 w 84"/>
                  <a:gd name="T9" fmla="*/ 90 h 90"/>
                  <a:gd name="T10" fmla="*/ 9 w 84"/>
                  <a:gd name="T11" fmla="*/ 90 h 90"/>
                  <a:gd name="T12" fmla="*/ 0 w 84"/>
                  <a:gd name="T13" fmla="*/ 81 h 90"/>
                  <a:gd name="T14" fmla="*/ 0 w 84"/>
                  <a:gd name="T15" fmla="*/ 9 h 90"/>
                  <a:gd name="T16" fmla="*/ 9 w 8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90">
                    <a:moveTo>
                      <a:pt x="9" y="0"/>
                    </a:moveTo>
                    <a:cubicBezTo>
                      <a:pt x="75" y="0"/>
                      <a:pt x="75" y="0"/>
                      <a:pt x="75" y="0"/>
                    </a:cubicBezTo>
                    <a:cubicBezTo>
                      <a:pt x="80" y="0"/>
                      <a:pt x="84" y="4"/>
                      <a:pt x="84" y="9"/>
                    </a:cubicBezTo>
                    <a:cubicBezTo>
                      <a:pt x="84" y="81"/>
                      <a:pt x="84" y="81"/>
                      <a:pt x="84" y="81"/>
                    </a:cubicBezTo>
                    <a:cubicBezTo>
                      <a:pt x="84" y="86"/>
                      <a:pt x="80" y="90"/>
                      <a:pt x="75" y="90"/>
                    </a:cubicBezTo>
                    <a:cubicBezTo>
                      <a:pt x="9" y="90"/>
                      <a:pt x="9" y="90"/>
                      <a:pt x="9" y="90"/>
                    </a:cubicBezTo>
                    <a:cubicBezTo>
                      <a:pt x="4" y="90"/>
                      <a:pt x="0" y="86"/>
                      <a:pt x="0" y="81"/>
                    </a:cubicBezTo>
                    <a:cubicBezTo>
                      <a:pt x="0" y="9"/>
                      <a:pt x="0" y="9"/>
                      <a:pt x="0" y="9"/>
                    </a:cubicBezTo>
                    <a:cubicBezTo>
                      <a:pt x="0" y="4"/>
                      <a:pt x="4" y="0"/>
                      <a:pt x="9"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ś1îḓè">
                <a:extLst>
                  <a:ext uri="{FF2B5EF4-FFF2-40B4-BE49-F238E27FC236}">
                    <a16:creationId xmlns:a16="http://schemas.microsoft.com/office/drawing/2014/main" id="{79630E6A-7317-E540-9166-7BBB64DBC147}"/>
                  </a:ext>
                </a:extLst>
              </p:cNvPr>
              <p:cNvSpPr/>
              <p:nvPr/>
            </p:nvSpPr>
            <p:spPr bwMode="auto">
              <a:xfrm>
                <a:off x="4064001" y="4075074"/>
                <a:ext cx="708025" cy="269875"/>
              </a:xfrm>
              <a:custGeom>
                <a:avLst/>
                <a:gdLst>
                  <a:gd name="T0" fmla="*/ 5 w 274"/>
                  <a:gd name="T1" fmla="*/ 0 h 104"/>
                  <a:gd name="T2" fmla="*/ 269 w 274"/>
                  <a:gd name="T3" fmla="*/ 0 h 104"/>
                  <a:gd name="T4" fmla="*/ 274 w 274"/>
                  <a:gd name="T5" fmla="*/ 0 h 104"/>
                  <a:gd name="T6" fmla="*/ 274 w 274"/>
                  <a:gd name="T7" fmla="*/ 85 h 104"/>
                  <a:gd name="T8" fmla="*/ 255 w 274"/>
                  <a:gd name="T9" fmla="*/ 104 h 104"/>
                  <a:gd name="T10" fmla="*/ 19 w 274"/>
                  <a:gd name="T11" fmla="*/ 104 h 104"/>
                  <a:gd name="T12" fmla="*/ 0 w 274"/>
                  <a:gd name="T13" fmla="*/ 85 h 104"/>
                  <a:gd name="T14" fmla="*/ 0 w 274"/>
                  <a:gd name="T15" fmla="*/ 0 h 104"/>
                  <a:gd name="T16" fmla="*/ 5 w 274"/>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104">
                    <a:moveTo>
                      <a:pt x="5" y="0"/>
                    </a:moveTo>
                    <a:cubicBezTo>
                      <a:pt x="269" y="0"/>
                      <a:pt x="269" y="0"/>
                      <a:pt x="269" y="0"/>
                    </a:cubicBezTo>
                    <a:cubicBezTo>
                      <a:pt x="271" y="0"/>
                      <a:pt x="272" y="0"/>
                      <a:pt x="274" y="0"/>
                    </a:cubicBezTo>
                    <a:cubicBezTo>
                      <a:pt x="274" y="85"/>
                      <a:pt x="274" y="85"/>
                      <a:pt x="274" y="85"/>
                    </a:cubicBezTo>
                    <a:cubicBezTo>
                      <a:pt x="274" y="95"/>
                      <a:pt x="266" y="104"/>
                      <a:pt x="255" y="104"/>
                    </a:cubicBezTo>
                    <a:cubicBezTo>
                      <a:pt x="19" y="104"/>
                      <a:pt x="19" y="104"/>
                      <a:pt x="19" y="104"/>
                    </a:cubicBezTo>
                    <a:cubicBezTo>
                      <a:pt x="8" y="104"/>
                      <a:pt x="0" y="95"/>
                      <a:pt x="0" y="85"/>
                    </a:cubicBezTo>
                    <a:cubicBezTo>
                      <a:pt x="0" y="0"/>
                      <a:pt x="0" y="0"/>
                      <a:pt x="0" y="0"/>
                    </a:cubicBezTo>
                    <a:cubicBezTo>
                      <a:pt x="1" y="0"/>
                      <a:pt x="3" y="0"/>
                      <a:pt x="5"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ṣḷîḑé">
                <a:extLst>
                  <a:ext uri="{FF2B5EF4-FFF2-40B4-BE49-F238E27FC236}">
                    <a16:creationId xmlns:a16="http://schemas.microsoft.com/office/drawing/2014/main" id="{F835C90E-4414-3341-89E2-F7CF300ACB2F}"/>
                  </a:ext>
                </a:extLst>
              </p:cNvPr>
              <p:cNvSpPr/>
              <p:nvPr/>
            </p:nvSpPr>
            <p:spPr bwMode="auto">
              <a:xfrm>
                <a:off x="4081463" y="4075074"/>
                <a:ext cx="673100" cy="250825"/>
              </a:xfrm>
              <a:custGeom>
                <a:avLst/>
                <a:gdLst>
                  <a:gd name="T0" fmla="*/ 0 w 260"/>
                  <a:gd name="T1" fmla="*/ 0 h 97"/>
                  <a:gd name="T2" fmla="*/ 260 w 260"/>
                  <a:gd name="T3" fmla="*/ 0 h 97"/>
                  <a:gd name="T4" fmla="*/ 260 w 260"/>
                  <a:gd name="T5" fmla="*/ 85 h 97"/>
                  <a:gd name="T6" fmla="*/ 249 w 260"/>
                  <a:gd name="T7" fmla="*/ 97 h 97"/>
                  <a:gd name="T8" fmla="*/ 11 w 260"/>
                  <a:gd name="T9" fmla="*/ 97 h 97"/>
                  <a:gd name="T10" fmla="*/ 0 w 260"/>
                  <a:gd name="T11" fmla="*/ 85 h 97"/>
                  <a:gd name="T12" fmla="*/ 0 w 260"/>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60" h="97">
                    <a:moveTo>
                      <a:pt x="0" y="0"/>
                    </a:moveTo>
                    <a:cubicBezTo>
                      <a:pt x="260" y="0"/>
                      <a:pt x="260" y="0"/>
                      <a:pt x="260" y="0"/>
                    </a:cubicBezTo>
                    <a:cubicBezTo>
                      <a:pt x="260" y="85"/>
                      <a:pt x="260" y="85"/>
                      <a:pt x="260" y="85"/>
                    </a:cubicBezTo>
                    <a:cubicBezTo>
                      <a:pt x="260" y="92"/>
                      <a:pt x="255" y="97"/>
                      <a:pt x="249" y="97"/>
                    </a:cubicBezTo>
                    <a:cubicBezTo>
                      <a:pt x="11" y="97"/>
                      <a:pt x="11" y="97"/>
                      <a:pt x="11" y="97"/>
                    </a:cubicBezTo>
                    <a:cubicBezTo>
                      <a:pt x="5" y="97"/>
                      <a:pt x="0" y="92"/>
                      <a:pt x="0" y="85"/>
                    </a:cubicBezTo>
                    <a:lnTo>
                      <a:pt x="0"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Slïḍe">
                <a:extLst>
                  <a:ext uri="{FF2B5EF4-FFF2-40B4-BE49-F238E27FC236}">
                    <a16:creationId xmlns:a16="http://schemas.microsoft.com/office/drawing/2014/main" id="{5258C608-C28D-D640-998D-BCCAA2DB0147}"/>
                  </a:ext>
                </a:extLst>
              </p:cNvPr>
              <p:cNvSpPr/>
              <p:nvPr/>
            </p:nvSpPr>
            <p:spPr bwMode="auto">
              <a:xfrm>
                <a:off x="4217988" y="4075074"/>
                <a:ext cx="88900" cy="319088"/>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îṩliḑè">
                <a:extLst>
                  <a:ext uri="{FF2B5EF4-FFF2-40B4-BE49-F238E27FC236}">
                    <a16:creationId xmlns:a16="http://schemas.microsoft.com/office/drawing/2014/main" id="{78DC12BB-2567-334A-AB94-0B912FEDE763}"/>
                  </a:ext>
                </a:extLst>
              </p:cNvPr>
              <p:cNvSpPr/>
              <p:nvPr/>
            </p:nvSpPr>
            <p:spPr bwMode="auto">
              <a:xfrm>
                <a:off x="4233863" y="4075074"/>
                <a:ext cx="53975" cy="31908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ïṧ1iḓê">
                <a:extLst>
                  <a:ext uri="{FF2B5EF4-FFF2-40B4-BE49-F238E27FC236}">
                    <a16:creationId xmlns:a16="http://schemas.microsoft.com/office/drawing/2014/main" id="{BE696122-9775-DD40-AC26-186E43CBBC99}"/>
                  </a:ext>
                </a:extLst>
              </p:cNvPr>
              <p:cNvSpPr/>
              <p:nvPr/>
            </p:nvSpPr>
            <p:spPr bwMode="auto">
              <a:xfrm>
                <a:off x="4200526" y="4383049"/>
                <a:ext cx="123825" cy="106363"/>
              </a:xfrm>
              <a:custGeom>
                <a:avLst/>
                <a:gdLst>
                  <a:gd name="T0" fmla="*/ 6 w 48"/>
                  <a:gd name="T1" fmla="*/ 0 h 41"/>
                  <a:gd name="T2" fmla="*/ 24 w 48"/>
                  <a:gd name="T3" fmla="*/ 0 h 41"/>
                  <a:gd name="T4" fmla="*/ 42 w 48"/>
                  <a:gd name="T5" fmla="*/ 0 h 41"/>
                  <a:gd name="T6" fmla="*/ 46 w 48"/>
                  <a:gd name="T7" fmla="*/ 6 h 41"/>
                  <a:gd name="T8" fmla="*/ 38 w 48"/>
                  <a:gd name="T9" fmla="*/ 37 h 41"/>
                  <a:gd name="T10" fmla="*/ 34 w 48"/>
                  <a:gd name="T11" fmla="*/ 41 h 41"/>
                  <a:gd name="T12" fmla="*/ 24 w 48"/>
                  <a:gd name="T13" fmla="*/ 41 h 41"/>
                  <a:gd name="T14" fmla="*/ 14 w 48"/>
                  <a:gd name="T15" fmla="*/ 41 h 41"/>
                  <a:gd name="T16" fmla="*/ 9 w 48"/>
                  <a:gd name="T17" fmla="*/ 37 h 41"/>
                  <a:gd name="T18" fmla="*/ 1 w 48"/>
                  <a:gd name="T19" fmla="*/ 6 h 41"/>
                  <a:gd name="T20" fmla="*/ 6 w 48"/>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1">
                    <a:moveTo>
                      <a:pt x="6" y="0"/>
                    </a:moveTo>
                    <a:cubicBezTo>
                      <a:pt x="24" y="0"/>
                      <a:pt x="24" y="0"/>
                      <a:pt x="24" y="0"/>
                    </a:cubicBezTo>
                    <a:cubicBezTo>
                      <a:pt x="42" y="0"/>
                      <a:pt x="42" y="0"/>
                      <a:pt x="42" y="0"/>
                    </a:cubicBezTo>
                    <a:cubicBezTo>
                      <a:pt x="46" y="0"/>
                      <a:pt x="48" y="2"/>
                      <a:pt x="46" y="6"/>
                    </a:cubicBezTo>
                    <a:cubicBezTo>
                      <a:pt x="38" y="37"/>
                      <a:pt x="38" y="37"/>
                      <a:pt x="38" y="37"/>
                    </a:cubicBezTo>
                    <a:cubicBezTo>
                      <a:pt x="38" y="39"/>
                      <a:pt x="37" y="41"/>
                      <a:pt x="34" y="41"/>
                    </a:cubicBezTo>
                    <a:cubicBezTo>
                      <a:pt x="24" y="41"/>
                      <a:pt x="24" y="41"/>
                      <a:pt x="24" y="41"/>
                    </a:cubicBezTo>
                    <a:cubicBezTo>
                      <a:pt x="14" y="41"/>
                      <a:pt x="14" y="41"/>
                      <a:pt x="14" y="41"/>
                    </a:cubicBezTo>
                    <a:cubicBezTo>
                      <a:pt x="11" y="41"/>
                      <a:pt x="10" y="39"/>
                      <a:pt x="9" y="37"/>
                    </a:cubicBezTo>
                    <a:cubicBezTo>
                      <a:pt x="1" y="6"/>
                      <a:pt x="1" y="6"/>
                      <a:pt x="1" y="6"/>
                    </a:cubicBezTo>
                    <a:cubicBezTo>
                      <a:pt x="0" y="2"/>
                      <a:pt x="2" y="0"/>
                      <a:pt x="6"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ṡlïḑe">
                <a:extLst>
                  <a:ext uri="{FF2B5EF4-FFF2-40B4-BE49-F238E27FC236}">
                    <a16:creationId xmlns:a16="http://schemas.microsoft.com/office/drawing/2014/main" id="{8B3382B5-F1C9-974B-A960-09547169D72E}"/>
                  </a:ext>
                </a:extLst>
              </p:cNvPr>
              <p:cNvSpPr/>
              <p:nvPr/>
            </p:nvSpPr>
            <p:spPr bwMode="auto">
              <a:xfrm>
                <a:off x="4217988" y="4398924"/>
                <a:ext cx="88900" cy="74613"/>
              </a:xfrm>
              <a:custGeom>
                <a:avLst/>
                <a:gdLst>
                  <a:gd name="T0" fmla="*/ 4 w 34"/>
                  <a:gd name="T1" fmla="*/ 0 h 29"/>
                  <a:gd name="T2" fmla="*/ 17 w 34"/>
                  <a:gd name="T3" fmla="*/ 0 h 29"/>
                  <a:gd name="T4" fmla="*/ 30 w 34"/>
                  <a:gd name="T5" fmla="*/ 0 h 29"/>
                  <a:gd name="T6" fmla="*/ 33 w 34"/>
                  <a:gd name="T7" fmla="*/ 5 h 29"/>
                  <a:gd name="T8" fmla="*/ 27 w 34"/>
                  <a:gd name="T9" fmla="*/ 27 h 29"/>
                  <a:gd name="T10" fmla="*/ 24 w 34"/>
                  <a:gd name="T11" fmla="*/ 29 h 29"/>
                  <a:gd name="T12" fmla="*/ 17 w 34"/>
                  <a:gd name="T13" fmla="*/ 29 h 29"/>
                  <a:gd name="T14" fmla="*/ 10 w 34"/>
                  <a:gd name="T15" fmla="*/ 29 h 29"/>
                  <a:gd name="T16" fmla="*/ 6 w 34"/>
                  <a:gd name="T17" fmla="*/ 27 h 29"/>
                  <a:gd name="T18" fmla="*/ 1 w 34"/>
                  <a:gd name="T19" fmla="*/ 5 h 29"/>
                  <a:gd name="T20" fmla="*/ 4 w 3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9">
                    <a:moveTo>
                      <a:pt x="4" y="0"/>
                    </a:moveTo>
                    <a:cubicBezTo>
                      <a:pt x="17" y="0"/>
                      <a:pt x="17" y="0"/>
                      <a:pt x="17" y="0"/>
                    </a:cubicBezTo>
                    <a:cubicBezTo>
                      <a:pt x="30" y="0"/>
                      <a:pt x="30" y="0"/>
                      <a:pt x="30" y="0"/>
                    </a:cubicBezTo>
                    <a:cubicBezTo>
                      <a:pt x="33" y="0"/>
                      <a:pt x="34" y="1"/>
                      <a:pt x="33" y="5"/>
                    </a:cubicBezTo>
                    <a:cubicBezTo>
                      <a:pt x="27" y="27"/>
                      <a:pt x="27" y="27"/>
                      <a:pt x="27" y="27"/>
                    </a:cubicBezTo>
                    <a:cubicBezTo>
                      <a:pt x="27" y="28"/>
                      <a:pt x="26" y="29"/>
                      <a:pt x="24" y="29"/>
                    </a:cubicBezTo>
                    <a:cubicBezTo>
                      <a:pt x="17" y="29"/>
                      <a:pt x="17" y="29"/>
                      <a:pt x="17" y="29"/>
                    </a:cubicBezTo>
                    <a:cubicBezTo>
                      <a:pt x="10" y="29"/>
                      <a:pt x="10" y="29"/>
                      <a:pt x="10" y="29"/>
                    </a:cubicBezTo>
                    <a:cubicBezTo>
                      <a:pt x="8" y="29"/>
                      <a:pt x="7" y="28"/>
                      <a:pt x="6" y="27"/>
                    </a:cubicBezTo>
                    <a:cubicBezTo>
                      <a:pt x="1" y="5"/>
                      <a:pt x="1" y="5"/>
                      <a:pt x="1" y="5"/>
                    </a:cubicBezTo>
                    <a:cubicBezTo>
                      <a:pt x="0" y="1"/>
                      <a:pt x="1" y="0"/>
                      <a:pt x="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ļïḑe">
                <a:extLst>
                  <a:ext uri="{FF2B5EF4-FFF2-40B4-BE49-F238E27FC236}">
                    <a16:creationId xmlns:a16="http://schemas.microsoft.com/office/drawing/2014/main" id="{93A25CC5-DCF3-2547-A2E4-0A988414D80B}"/>
                  </a:ext>
                </a:extLst>
              </p:cNvPr>
              <p:cNvSpPr/>
              <p:nvPr/>
            </p:nvSpPr>
            <p:spPr bwMode="auto">
              <a:xfrm>
                <a:off x="4257676" y="4424324"/>
                <a:ext cx="7938" cy="33338"/>
              </a:xfrm>
              <a:custGeom>
                <a:avLst/>
                <a:gdLst>
                  <a:gd name="T0" fmla="*/ 2 w 3"/>
                  <a:gd name="T1" fmla="*/ 0 h 13"/>
                  <a:gd name="T2" fmla="*/ 2 w 3"/>
                  <a:gd name="T3" fmla="*/ 0 h 13"/>
                  <a:gd name="T4" fmla="*/ 3 w 3"/>
                  <a:gd name="T5" fmla="*/ 2 h 13"/>
                  <a:gd name="T6" fmla="*/ 3 w 3"/>
                  <a:gd name="T7" fmla="*/ 12 h 13"/>
                  <a:gd name="T8" fmla="*/ 2 w 3"/>
                  <a:gd name="T9" fmla="*/ 13 h 13"/>
                  <a:gd name="T10" fmla="*/ 2 w 3"/>
                  <a:gd name="T11" fmla="*/ 13 h 13"/>
                  <a:gd name="T12" fmla="*/ 0 w 3"/>
                  <a:gd name="T13" fmla="*/ 12 h 13"/>
                  <a:gd name="T14" fmla="*/ 0 w 3"/>
                  <a:gd name="T15" fmla="*/ 2 h 13"/>
                  <a:gd name="T16" fmla="*/ 2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2" y="0"/>
                    </a:moveTo>
                    <a:cubicBezTo>
                      <a:pt x="2" y="0"/>
                      <a:pt x="2" y="0"/>
                      <a:pt x="2" y="0"/>
                    </a:cubicBezTo>
                    <a:cubicBezTo>
                      <a:pt x="3" y="0"/>
                      <a:pt x="3" y="1"/>
                      <a:pt x="3" y="2"/>
                    </a:cubicBezTo>
                    <a:cubicBezTo>
                      <a:pt x="3" y="12"/>
                      <a:pt x="3" y="12"/>
                      <a:pt x="3" y="12"/>
                    </a:cubicBezTo>
                    <a:cubicBezTo>
                      <a:pt x="3" y="13"/>
                      <a:pt x="3" y="13"/>
                      <a:pt x="2" y="13"/>
                    </a:cubicBezTo>
                    <a:cubicBezTo>
                      <a:pt x="2" y="13"/>
                      <a:pt x="2" y="13"/>
                      <a:pt x="2" y="13"/>
                    </a:cubicBezTo>
                    <a:cubicBezTo>
                      <a:pt x="1" y="13"/>
                      <a:pt x="0" y="13"/>
                      <a:pt x="0" y="12"/>
                    </a:cubicBezTo>
                    <a:cubicBezTo>
                      <a:pt x="0" y="2"/>
                      <a:pt x="0" y="2"/>
                      <a:pt x="0" y="2"/>
                    </a:cubicBezTo>
                    <a:cubicBezTo>
                      <a:pt x="0" y="1"/>
                      <a:pt x="1" y="0"/>
                      <a:pt x="2"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iś1ídê">
                <a:extLst>
                  <a:ext uri="{FF2B5EF4-FFF2-40B4-BE49-F238E27FC236}">
                    <a16:creationId xmlns:a16="http://schemas.microsoft.com/office/drawing/2014/main" id="{4ABCFBAD-86BF-3F4A-8702-50990424D8F3}"/>
                  </a:ext>
                </a:extLst>
              </p:cNvPr>
              <p:cNvSpPr/>
              <p:nvPr/>
            </p:nvSpPr>
            <p:spPr bwMode="auto">
              <a:xfrm>
                <a:off x="4252913" y="4414799"/>
                <a:ext cx="20638" cy="20638"/>
              </a:xfrm>
              <a:prstGeom prst="ellipse">
                <a:avLst/>
              </a:pr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sḷíḍé">
                <a:extLst>
                  <a:ext uri="{FF2B5EF4-FFF2-40B4-BE49-F238E27FC236}">
                    <a16:creationId xmlns:a16="http://schemas.microsoft.com/office/drawing/2014/main" id="{025FB65B-2B7B-DE44-A83E-25DA885FFCA8}"/>
                  </a:ext>
                </a:extLst>
              </p:cNvPr>
              <p:cNvSpPr/>
              <p:nvPr/>
            </p:nvSpPr>
            <p:spPr bwMode="auto">
              <a:xfrm>
                <a:off x="4529138" y="4075074"/>
                <a:ext cx="87313" cy="319088"/>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ïsļîďê">
                <a:extLst>
                  <a:ext uri="{FF2B5EF4-FFF2-40B4-BE49-F238E27FC236}">
                    <a16:creationId xmlns:a16="http://schemas.microsoft.com/office/drawing/2014/main" id="{22183D36-A7AD-8E44-8813-EEFECCA66D81}"/>
                  </a:ext>
                </a:extLst>
              </p:cNvPr>
              <p:cNvSpPr/>
              <p:nvPr/>
            </p:nvSpPr>
            <p:spPr bwMode="auto">
              <a:xfrm>
                <a:off x="4546601" y="4075074"/>
                <a:ext cx="53975" cy="31908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isḷïḑe">
                <a:extLst>
                  <a:ext uri="{FF2B5EF4-FFF2-40B4-BE49-F238E27FC236}">
                    <a16:creationId xmlns:a16="http://schemas.microsoft.com/office/drawing/2014/main" id="{F00C62B0-BFB8-1549-B5D1-E08803ECC36A}"/>
                  </a:ext>
                </a:extLst>
              </p:cNvPr>
              <p:cNvSpPr/>
              <p:nvPr/>
            </p:nvSpPr>
            <p:spPr bwMode="auto">
              <a:xfrm>
                <a:off x="4510088" y="4383049"/>
                <a:ext cx="125413" cy="106363"/>
              </a:xfrm>
              <a:custGeom>
                <a:avLst/>
                <a:gdLst>
                  <a:gd name="T0" fmla="*/ 6 w 48"/>
                  <a:gd name="T1" fmla="*/ 0 h 41"/>
                  <a:gd name="T2" fmla="*/ 24 w 48"/>
                  <a:gd name="T3" fmla="*/ 0 h 41"/>
                  <a:gd name="T4" fmla="*/ 42 w 48"/>
                  <a:gd name="T5" fmla="*/ 0 h 41"/>
                  <a:gd name="T6" fmla="*/ 47 w 48"/>
                  <a:gd name="T7" fmla="*/ 6 h 41"/>
                  <a:gd name="T8" fmla="*/ 39 w 48"/>
                  <a:gd name="T9" fmla="*/ 37 h 41"/>
                  <a:gd name="T10" fmla="*/ 34 w 48"/>
                  <a:gd name="T11" fmla="*/ 41 h 41"/>
                  <a:gd name="T12" fmla="*/ 24 w 48"/>
                  <a:gd name="T13" fmla="*/ 41 h 41"/>
                  <a:gd name="T14" fmla="*/ 14 w 48"/>
                  <a:gd name="T15" fmla="*/ 41 h 41"/>
                  <a:gd name="T16" fmla="*/ 9 w 48"/>
                  <a:gd name="T17" fmla="*/ 37 h 41"/>
                  <a:gd name="T18" fmla="*/ 1 w 48"/>
                  <a:gd name="T19" fmla="*/ 6 h 41"/>
                  <a:gd name="T20" fmla="*/ 6 w 48"/>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1">
                    <a:moveTo>
                      <a:pt x="6" y="0"/>
                    </a:moveTo>
                    <a:cubicBezTo>
                      <a:pt x="24" y="0"/>
                      <a:pt x="24" y="0"/>
                      <a:pt x="24" y="0"/>
                    </a:cubicBezTo>
                    <a:cubicBezTo>
                      <a:pt x="42" y="0"/>
                      <a:pt x="42" y="0"/>
                      <a:pt x="42" y="0"/>
                    </a:cubicBezTo>
                    <a:cubicBezTo>
                      <a:pt x="46" y="0"/>
                      <a:pt x="48" y="2"/>
                      <a:pt x="47" y="6"/>
                    </a:cubicBezTo>
                    <a:cubicBezTo>
                      <a:pt x="39" y="37"/>
                      <a:pt x="39" y="37"/>
                      <a:pt x="39" y="37"/>
                    </a:cubicBezTo>
                    <a:cubicBezTo>
                      <a:pt x="38" y="39"/>
                      <a:pt x="37" y="41"/>
                      <a:pt x="34" y="41"/>
                    </a:cubicBezTo>
                    <a:cubicBezTo>
                      <a:pt x="24" y="41"/>
                      <a:pt x="24" y="41"/>
                      <a:pt x="24" y="41"/>
                    </a:cubicBezTo>
                    <a:cubicBezTo>
                      <a:pt x="14" y="41"/>
                      <a:pt x="14" y="41"/>
                      <a:pt x="14" y="41"/>
                    </a:cubicBezTo>
                    <a:cubicBezTo>
                      <a:pt x="11" y="41"/>
                      <a:pt x="10" y="39"/>
                      <a:pt x="9" y="37"/>
                    </a:cubicBezTo>
                    <a:cubicBezTo>
                      <a:pt x="1" y="6"/>
                      <a:pt x="1" y="6"/>
                      <a:pt x="1" y="6"/>
                    </a:cubicBezTo>
                    <a:cubicBezTo>
                      <a:pt x="0" y="2"/>
                      <a:pt x="2" y="0"/>
                      <a:pt x="6"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Sļiḋè">
                <a:extLst>
                  <a:ext uri="{FF2B5EF4-FFF2-40B4-BE49-F238E27FC236}">
                    <a16:creationId xmlns:a16="http://schemas.microsoft.com/office/drawing/2014/main" id="{F757221A-A9CF-B94E-A82E-77DAB8964522}"/>
                  </a:ext>
                </a:extLst>
              </p:cNvPr>
              <p:cNvSpPr/>
              <p:nvPr/>
            </p:nvSpPr>
            <p:spPr bwMode="auto">
              <a:xfrm>
                <a:off x="4529138" y="4398924"/>
                <a:ext cx="87313" cy="74613"/>
              </a:xfrm>
              <a:custGeom>
                <a:avLst/>
                <a:gdLst>
                  <a:gd name="T0" fmla="*/ 4 w 34"/>
                  <a:gd name="T1" fmla="*/ 0 h 29"/>
                  <a:gd name="T2" fmla="*/ 17 w 34"/>
                  <a:gd name="T3" fmla="*/ 0 h 29"/>
                  <a:gd name="T4" fmla="*/ 30 w 34"/>
                  <a:gd name="T5" fmla="*/ 0 h 29"/>
                  <a:gd name="T6" fmla="*/ 33 w 34"/>
                  <a:gd name="T7" fmla="*/ 5 h 29"/>
                  <a:gd name="T8" fmla="*/ 27 w 34"/>
                  <a:gd name="T9" fmla="*/ 27 h 29"/>
                  <a:gd name="T10" fmla="*/ 24 w 34"/>
                  <a:gd name="T11" fmla="*/ 29 h 29"/>
                  <a:gd name="T12" fmla="*/ 17 w 34"/>
                  <a:gd name="T13" fmla="*/ 29 h 29"/>
                  <a:gd name="T14" fmla="*/ 10 w 34"/>
                  <a:gd name="T15" fmla="*/ 29 h 29"/>
                  <a:gd name="T16" fmla="*/ 7 w 34"/>
                  <a:gd name="T17" fmla="*/ 27 h 29"/>
                  <a:gd name="T18" fmla="*/ 1 w 34"/>
                  <a:gd name="T19" fmla="*/ 5 h 29"/>
                  <a:gd name="T20" fmla="*/ 4 w 34"/>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9">
                    <a:moveTo>
                      <a:pt x="4" y="0"/>
                    </a:moveTo>
                    <a:cubicBezTo>
                      <a:pt x="17" y="0"/>
                      <a:pt x="17" y="0"/>
                      <a:pt x="17" y="0"/>
                    </a:cubicBezTo>
                    <a:cubicBezTo>
                      <a:pt x="30" y="0"/>
                      <a:pt x="30" y="0"/>
                      <a:pt x="30" y="0"/>
                    </a:cubicBezTo>
                    <a:cubicBezTo>
                      <a:pt x="33" y="0"/>
                      <a:pt x="34" y="1"/>
                      <a:pt x="33" y="5"/>
                    </a:cubicBezTo>
                    <a:cubicBezTo>
                      <a:pt x="27" y="27"/>
                      <a:pt x="27" y="27"/>
                      <a:pt x="27" y="27"/>
                    </a:cubicBezTo>
                    <a:cubicBezTo>
                      <a:pt x="27" y="28"/>
                      <a:pt x="26" y="29"/>
                      <a:pt x="24" y="29"/>
                    </a:cubicBezTo>
                    <a:cubicBezTo>
                      <a:pt x="17" y="29"/>
                      <a:pt x="17" y="29"/>
                      <a:pt x="17" y="29"/>
                    </a:cubicBezTo>
                    <a:cubicBezTo>
                      <a:pt x="10" y="29"/>
                      <a:pt x="10" y="29"/>
                      <a:pt x="10" y="29"/>
                    </a:cubicBezTo>
                    <a:cubicBezTo>
                      <a:pt x="8" y="29"/>
                      <a:pt x="7" y="28"/>
                      <a:pt x="7" y="27"/>
                    </a:cubicBezTo>
                    <a:cubicBezTo>
                      <a:pt x="1" y="5"/>
                      <a:pt x="1" y="5"/>
                      <a:pt x="1" y="5"/>
                    </a:cubicBezTo>
                    <a:cubicBezTo>
                      <a:pt x="0" y="1"/>
                      <a:pt x="1" y="0"/>
                      <a:pt x="4"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ŝḻiďè">
                <a:extLst>
                  <a:ext uri="{FF2B5EF4-FFF2-40B4-BE49-F238E27FC236}">
                    <a16:creationId xmlns:a16="http://schemas.microsoft.com/office/drawing/2014/main" id="{70788919-AEBD-574F-AE4A-4939CEE2F47A}"/>
                  </a:ext>
                </a:extLst>
              </p:cNvPr>
              <p:cNvSpPr/>
              <p:nvPr/>
            </p:nvSpPr>
            <p:spPr bwMode="auto">
              <a:xfrm>
                <a:off x="4570413" y="4424324"/>
                <a:ext cx="4763" cy="33338"/>
              </a:xfrm>
              <a:custGeom>
                <a:avLst/>
                <a:gdLst>
                  <a:gd name="T0" fmla="*/ 1 w 2"/>
                  <a:gd name="T1" fmla="*/ 0 h 13"/>
                  <a:gd name="T2" fmla="*/ 1 w 2"/>
                  <a:gd name="T3" fmla="*/ 0 h 13"/>
                  <a:gd name="T4" fmla="*/ 2 w 2"/>
                  <a:gd name="T5" fmla="*/ 2 h 13"/>
                  <a:gd name="T6" fmla="*/ 2 w 2"/>
                  <a:gd name="T7" fmla="*/ 12 h 13"/>
                  <a:gd name="T8" fmla="*/ 1 w 2"/>
                  <a:gd name="T9" fmla="*/ 13 h 13"/>
                  <a:gd name="T10" fmla="*/ 1 w 2"/>
                  <a:gd name="T11" fmla="*/ 13 h 13"/>
                  <a:gd name="T12" fmla="*/ 0 w 2"/>
                  <a:gd name="T13" fmla="*/ 12 h 13"/>
                  <a:gd name="T14" fmla="*/ 0 w 2"/>
                  <a:gd name="T15" fmla="*/ 2 h 13"/>
                  <a:gd name="T16" fmla="*/ 1 w 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3">
                    <a:moveTo>
                      <a:pt x="1" y="0"/>
                    </a:moveTo>
                    <a:cubicBezTo>
                      <a:pt x="1" y="0"/>
                      <a:pt x="1" y="0"/>
                      <a:pt x="1" y="0"/>
                    </a:cubicBezTo>
                    <a:cubicBezTo>
                      <a:pt x="2" y="0"/>
                      <a:pt x="2" y="1"/>
                      <a:pt x="2" y="2"/>
                    </a:cubicBezTo>
                    <a:cubicBezTo>
                      <a:pt x="2" y="12"/>
                      <a:pt x="2" y="12"/>
                      <a:pt x="2" y="12"/>
                    </a:cubicBezTo>
                    <a:cubicBezTo>
                      <a:pt x="2" y="13"/>
                      <a:pt x="2" y="13"/>
                      <a:pt x="1" y="13"/>
                    </a:cubicBezTo>
                    <a:cubicBezTo>
                      <a:pt x="1" y="13"/>
                      <a:pt x="1" y="13"/>
                      <a:pt x="1" y="13"/>
                    </a:cubicBezTo>
                    <a:cubicBezTo>
                      <a:pt x="0" y="13"/>
                      <a:pt x="0" y="13"/>
                      <a:pt x="0" y="12"/>
                    </a:cubicBezTo>
                    <a:cubicBezTo>
                      <a:pt x="0" y="2"/>
                      <a:pt x="0" y="2"/>
                      <a:pt x="0" y="2"/>
                    </a:cubicBezTo>
                    <a:cubicBezTo>
                      <a:pt x="0" y="1"/>
                      <a:pt x="0" y="0"/>
                      <a:pt x="1" y="0"/>
                    </a:cubicBez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ṩļíḑé">
                <a:extLst>
                  <a:ext uri="{FF2B5EF4-FFF2-40B4-BE49-F238E27FC236}">
                    <a16:creationId xmlns:a16="http://schemas.microsoft.com/office/drawing/2014/main" id="{90DC9B34-8FBE-F244-BBDD-C12CB62524F5}"/>
                  </a:ext>
                </a:extLst>
              </p:cNvPr>
              <p:cNvSpPr/>
              <p:nvPr/>
            </p:nvSpPr>
            <p:spPr bwMode="auto">
              <a:xfrm>
                <a:off x="4562476" y="4414799"/>
                <a:ext cx="20638" cy="20638"/>
              </a:xfrm>
              <a:prstGeom prst="ellipse">
                <a:avLst/>
              </a:pr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ṣ1îdè">
                <a:extLst>
                  <a:ext uri="{FF2B5EF4-FFF2-40B4-BE49-F238E27FC236}">
                    <a16:creationId xmlns:a16="http://schemas.microsoft.com/office/drawing/2014/main" id="{3E48EEA2-B244-1C40-90D3-16D44ED40A9F}"/>
                  </a:ext>
                </a:extLst>
              </p:cNvPr>
              <p:cNvSpPr/>
              <p:nvPr/>
            </p:nvSpPr>
            <p:spPr bwMode="auto">
              <a:xfrm>
                <a:off x="4287838" y="4051262"/>
                <a:ext cx="258763" cy="23813"/>
              </a:xfrm>
              <a:custGeom>
                <a:avLst/>
                <a:gdLst>
                  <a:gd name="T0" fmla="*/ 0 w 100"/>
                  <a:gd name="T1" fmla="*/ 9 h 9"/>
                  <a:gd name="T2" fmla="*/ 100 w 100"/>
                  <a:gd name="T3" fmla="*/ 9 h 9"/>
                  <a:gd name="T4" fmla="*/ 100 w 100"/>
                  <a:gd name="T5" fmla="*/ 5 h 9"/>
                  <a:gd name="T6" fmla="*/ 95 w 100"/>
                  <a:gd name="T7" fmla="*/ 0 h 9"/>
                  <a:gd name="T8" fmla="*/ 5 w 100"/>
                  <a:gd name="T9" fmla="*/ 0 h 9"/>
                  <a:gd name="T10" fmla="*/ 0 w 100"/>
                  <a:gd name="T11" fmla="*/ 5 h 9"/>
                  <a:gd name="T12" fmla="*/ 0 w 10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0" y="9"/>
                    </a:moveTo>
                    <a:cubicBezTo>
                      <a:pt x="100" y="9"/>
                      <a:pt x="100" y="9"/>
                      <a:pt x="100" y="9"/>
                    </a:cubicBezTo>
                    <a:cubicBezTo>
                      <a:pt x="100" y="5"/>
                      <a:pt x="100" y="5"/>
                      <a:pt x="100" y="5"/>
                    </a:cubicBezTo>
                    <a:cubicBezTo>
                      <a:pt x="100" y="2"/>
                      <a:pt x="98" y="0"/>
                      <a:pt x="95" y="0"/>
                    </a:cubicBezTo>
                    <a:cubicBezTo>
                      <a:pt x="5" y="0"/>
                      <a:pt x="5" y="0"/>
                      <a:pt x="5" y="0"/>
                    </a:cubicBezTo>
                    <a:cubicBezTo>
                      <a:pt x="2" y="0"/>
                      <a:pt x="0" y="2"/>
                      <a:pt x="0" y="5"/>
                    </a:cubicBezTo>
                    <a:lnTo>
                      <a:pt x="0" y="9"/>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šľîḓè">
                <a:extLst>
                  <a:ext uri="{FF2B5EF4-FFF2-40B4-BE49-F238E27FC236}">
                    <a16:creationId xmlns:a16="http://schemas.microsoft.com/office/drawing/2014/main" id="{9551118E-5DA5-E04D-BC97-01DCFF257FD2}"/>
                  </a:ext>
                </a:extLst>
              </p:cNvPr>
              <p:cNvSpPr/>
              <p:nvPr/>
            </p:nvSpPr>
            <p:spPr bwMode="auto">
              <a:xfrm>
                <a:off x="5268913" y="4386224"/>
                <a:ext cx="498475" cy="231775"/>
              </a:xfrm>
              <a:custGeom>
                <a:avLst/>
                <a:gdLst>
                  <a:gd name="T0" fmla="*/ 36 w 314"/>
                  <a:gd name="T1" fmla="*/ 0 h 146"/>
                  <a:gd name="T2" fmla="*/ 262 w 314"/>
                  <a:gd name="T3" fmla="*/ 1 h 146"/>
                  <a:gd name="T4" fmla="*/ 314 w 314"/>
                  <a:gd name="T5" fmla="*/ 145 h 146"/>
                  <a:gd name="T6" fmla="*/ 0 w 314"/>
                  <a:gd name="T7" fmla="*/ 146 h 146"/>
                  <a:gd name="T8" fmla="*/ 36 w 314"/>
                  <a:gd name="T9" fmla="*/ 0 h 146"/>
                </a:gdLst>
                <a:ahLst/>
                <a:cxnLst>
                  <a:cxn ang="0">
                    <a:pos x="T0" y="T1"/>
                  </a:cxn>
                  <a:cxn ang="0">
                    <a:pos x="T2" y="T3"/>
                  </a:cxn>
                  <a:cxn ang="0">
                    <a:pos x="T4" y="T5"/>
                  </a:cxn>
                  <a:cxn ang="0">
                    <a:pos x="T6" y="T7"/>
                  </a:cxn>
                  <a:cxn ang="0">
                    <a:pos x="T8" y="T9"/>
                  </a:cxn>
                </a:cxnLst>
                <a:rect l="0" t="0" r="r" b="b"/>
                <a:pathLst>
                  <a:path w="314" h="146">
                    <a:moveTo>
                      <a:pt x="36" y="0"/>
                    </a:moveTo>
                    <a:lnTo>
                      <a:pt x="262" y="1"/>
                    </a:lnTo>
                    <a:lnTo>
                      <a:pt x="314" y="145"/>
                    </a:lnTo>
                    <a:lnTo>
                      <a:pt x="0" y="146"/>
                    </a:ln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ṡḷïďe">
                <a:extLst>
                  <a:ext uri="{FF2B5EF4-FFF2-40B4-BE49-F238E27FC236}">
                    <a16:creationId xmlns:a16="http://schemas.microsoft.com/office/drawing/2014/main" id="{0A1F967A-EE44-A944-8466-EFDA83F93BBD}"/>
                  </a:ext>
                </a:extLst>
              </p:cNvPr>
              <p:cNvSpPr/>
              <p:nvPr/>
            </p:nvSpPr>
            <p:spPr bwMode="auto">
              <a:xfrm>
                <a:off x="5224463" y="4432262"/>
                <a:ext cx="188913" cy="122238"/>
              </a:xfrm>
              <a:custGeom>
                <a:avLst/>
                <a:gdLst>
                  <a:gd name="T0" fmla="*/ 66 w 73"/>
                  <a:gd name="T1" fmla="*/ 1 h 47"/>
                  <a:gd name="T2" fmla="*/ 2 w 73"/>
                  <a:gd name="T3" fmla="*/ 42 h 47"/>
                  <a:gd name="T4" fmla="*/ 1 w 73"/>
                  <a:gd name="T5" fmla="*/ 45 h 47"/>
                  <a:gd name="T6" fmla="*/ 1 w 73"/>
                  <a:gd name="T7" fmla="*/ 45 h 47"/>
                  <a:gd name="T8" fmla="*/ 5 w 73"/>
                  <a:gd name="T9" fmla="*/ 46 h 47"/>
                  <a:gd name="T10" fmla="*/ 69 w 73"/>
                  <a:gd name="T11" fmla="*/ 6 h 47"/>
                  <a:gd name="T12" fmla="*/ 73 w 73"/>
                  <a:gd name="T13" fmla="*/ 0 h 47"/>
                  <a:gd name="T14" fmla="*/ 66 w 73"/>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7">
                    <a:moveTo>
                      <a:pt x="66" y="1"/>
                    </a:moveTo>
                    <a:cubicBezTo>
                      <a:pt x="2" y="42"/>
                      <a:pt x="2" y="42"/>
                      <a:pt x="2" y="42"/>
                    </a:cubicBezTo>
                    <a:cubicBezTo>
                      <a:pt x="0" y="42"/>
                      <a:pt x="0" y="44"/>
                      <a:pt x="1" y="45"/>
                    </a:cubicBezTo>
                    <a:cubicBezTo>
                      <a:pt x="1" y="45"/>
                      <a:pt x="1" y="45"/>
                      <a:pt x="1" y="45"/>
                    </a:cubicBezTo>
                    <a:cubicBezTo>
                      <a:pt x="2" y="47"/>
                      <a:pt x="3" y="47"/>
                      <a:pt x="5" y="46"/>
                    </a:cubicBezTo>
                    <a:cubicBezTo>
                      <a:pt x="69" y="6"/>
                      <a:pt x="69" y="6"/>
                      <a:pt x="69" y="6"/>
                    </a:cubicBezTo>
                    <a:cubicBezTo>
                      <a:pt x="73" y="0"/>
                      <a:pt x="73" y="0"/>
                      <a:pt x="73" y="0"/>
                    </a:cubicBezTo>
                    <a:lnTo>
                      <a:pt x="66" y="1"/>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íṩḻíďé">
                <a:extLst>
                  <a:ext uri="{FF2B5EF4-FFF2-40B4-BE49-F238E27FC236}">
                    <a16:creationId xmlns:a16="http://schemas.microsoft.com/office/drawing/2014/main" id="{35D23DC8-6397-D242-ADEB-68784488386C}"/>
                  </a:ext>
                </a:extLst>
              </p:cNvPr>
              <p:cNvSpPr/>
              <p:nvPr/>
            </p:nvSpPr>
            <p:spPr bwMode="auto">
              <a:xfrm>
                <a:off x="7337426" y="4448137"/>
                <a:ext cx="188913" cy="120650"/>
              </a:xfrm>
              <a:custGeom>
                <a:avLst/>
                <a:gdLst>
                  <a:gd name="T0" fmla="*/ 8 w 73"/>
                  <a:gd name="T1" fmla="*/ 1 h 47"/>
                  <a:gd name="T2" fmla="*/ 71 w 73"/>
                  <a:gd name="T3" fmla="*/ 41 h 47"/>
                  <a:gd name="T4" fmla="*/ 72 w 73"/>
                  <a:gd name="T5" fmla="*/ 45 h 47"/>
                  <a:gd name="T6" fmla="*/ 72 w 73"/>
                  <a:gd name="T7" fmla="*/ 45 h 47"/>
                  <a:gd name="T8" fmla="*/ 69 w 73"/>
                  <a:gd name="T9" fmla="*/ 46 h 47"/>
                  <a:gd name="T10" fmla="*/ 5 w 73"/>
                  <a:gd name="T11" fmla="*/ 6 h 47"/>
                  <a:gd name="T12" fmla="*/ 0 w 73"/>
                  <a:gd name="T13" fmla="*/ 0 h 47"/>
                  <a:gd name="T14" fmla="*/ 8 w 73"/>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7">
                    <a:moveTo>
                      <a:pt x="8" y="1"/>
                    </a:moveTo>
                    <a:cubicBezTo>
                      <a:pt x="71" y="41"/>
                      <a:pt x="71" y="41"/>
                      <a:pt x="71" y="41"/>
                    </a:cubicBezTo>
                    <a:cubicBezTo>
                      <a:pt x="73" y="42"/>
                      <a:pt x="73" y="44"/>
                      <a:pt x="72" y="45"/>
                    </a:cubicBezTo>
                    <a:cubicBezTo>
                      <a:pt x="72" y="45"/>
                      <a:pt x="72" y="45"/>
                      <a:pt x="72" y="45"/>
                    </a:cubicBezTo>
                    <a:cubicBezTo>
                      <a:pt x="72" y="46"/>
                      <a:pt x="70" y="47"/>
                      <a:pt x="69" y="46"/>
                    </a:cubicBezTo>
                    <a:cubicBezTo>
                      <a:pt x="5" y="6"/>
                      <a:pt x="5" y="6"/>
                      <a:pt x="5" y="6"/>
                    </a:cubicBezTo>
                    <a:cubicBezTo>
                      <a:pt x="0" y="0"/>
                      <a:pt x="0" y="0"/>
                      <a:pt x="0" y="0"/>
                    </a:cubicBezTo>
                    <a:lnTo>
                      <a:pt x="8" y="1"/>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îṥlíḍè">
                <a:extLst>
                  <a:ext uri="{FF2B5EF4-FFF2-40B4-BE49-F238E27FC236}">
                    <a16:creationId xmlns:a16="http://schemas.microsoft.com/office/drawing/2014/main" id="{FD5E4D4C-7059-534F-88A5-6D3F39E1020D}"/>
                  </a:ext>
                </a:extLst>
              </p:cNvPr>
              <p:cNvSpPr/>
              <p:nvPr/>
            </p:nvSpPr>
            <p:spPr bwMode="auto">
              <a:xfrm>
                <a:off x="6853238" y="1965287"/>
                <a:ext cx="1476375" cy="1370013"/>
              </a:xfrm>
              <a:custGeom>
                <a:avLst/>
                <a:gdLst>
                  <a:gd name="T0" fmla="*/ 285 w 571"/>
                  <a:gd name="T1" fmla="*/ 0 h 529"/>
                  <a:gd name="T2" fmla="*/ 0 w 571"/>
                  <a:gd name="T3" fmla="*/ 212 h 529"/>
                  <a:gd name="T4" fmla="*/ 184 w 571"/>
                  <a:gd name="T5" fmla="*/ 411 h 529"/>
                  <a:gd name="T6" fmla="*/ 152 w 571"/>
                  <a:gd name="T7" fmla="*/ 529 h 529"/>
                  <a:gd name="T8" fmla="*/ 248 w 571"/>
                  <a:gd name="T9" fmla="*/ 423 h 529"/>
                  <a:gd name="T10" fmla="*/ 285 w 571"/>
                  <a:gd name="T11" fmla="*/ 424 h 529"/>
                  <a:gd name="T12" fmla="*/ 571 w 571"/>
                  <a:gd name="T13" fmla="*/ 212 h 529"/>
                  <a:gd name="T14" fmla="*/ 285 w 571"/>
                  <a:gd name="T15" fmla="*/ 0 h 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529">
                    <a:moveTo>
                      <a:pt x="285" y="0"/>
                    </a:moveTo>
                    <a:cubicBezTo>
                      <a:pt x="128" y="0"/>
                      <a:pt x="0" y="95"/>
                      <a:pt x="0" y="212"/>
                    </a:cubicBezTo>
                    <a:cubicBezTo>
                      <a:pt x="0" y="303"/>
                      <a:pt x="77" y="380"/>
                      <a:pt x="184" y="411"/>
                    </a:cubicBezTo>
                    <a:cubicBezTo>
                      <a:pt x="152" y="529"/>
                      <a:pt x="152" y="529"/>
                      <a:pt x="152" y="529"/>
                    </a:cubicBezTo>
                    <a:cubicBezTo>
                      <a:pt x="248" y="423"/>
                      <a:pt x="248" y="423"/>
                      <a:pt x="248" y="423"/>
                    </a:cubicBezTo>
                    <a:cubicBezTo>
                      <a:pt x="260" y="424"/>
                      <a:pt x="273" y="424"/>
                      <a:pt x="285" y="424"/>
                    </a:cubicBezTo>
                    <a:cubicBezTo>
                      <a:pt x="443" y="424"/>
                      <a:pt x="571" y="329"/>
                      <a:pt x="571" y="212"/>
                    </a:cubicBezTo>
                    <a:cubicBezTo>
                      <a:pt x="571" y="95"/>
                      <a:pt x="443" y="0"/>
                      <a:pt x="285" y="0"/>
                    </a:cubicBezTo>
                    <a:close/>
                  </a:path>
                </a:pathLst>
              </a:custGeom>
              <a:solidFill>
                <a:srgbClr val="E6E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íşļiḑe">
                <a:extLst>
                  <a:ext uri="{FF2B5EF4-FFF2-40B4-BE49-F238E27FC236}">
                    <a16:creationId xmlns:a16="http://schemas.microsoft.com/office/drawing/2014/main" id="{F2B1F083-8DB4-E945-85C9-026076AFBFFB}"/>
                  </a:ext>
                </a:extLst>
              </p:cNvPr>
              <p:cNvSpPr/>
              <p:nvPr/>
            </p:nvSpPr>
            <p:spPr bwMode="auto">
              <a:xfrm>
                <a:off x="6827838" y="1943062"/>
                <a:ext cx="1525588" cy="1420813"/>
              </a:xfrm>
              <a:custGeom>
                <a:avLst/>
                <a:gdLst>
                  <a:gd name="T0" fmla="*/ 295 w 590"/>
                  <a:gd name="T1" fmla="*/ 424 h 549"/>
                  <a:gd name="T2" fmla="*/ 491 w 590"/>
                  <a:gd name="T3" fmla="*/ 363 h 549"/>
                  <a:gd name="T4" fmla="*/ 571 w 590"/>
                  <a:gd name="T5" fmla="*/ 221 h 549"/>
                  <a:gd name="T6" fmla="*/ 491 w 590"/>
                  <a:gd name="T7" fmla="*/ 79 h 549"/>
                  <a:gd name="T8" fmla="*/ 295 w 590"/>
                  <a:gd name="T9" fmla="*/ 19 h 549"/>
                  <a:gd name="T10" fmla="*/ 295 w 590"/>
                  <a:gd name="T11" fmla="*/ 0 h 549"/>
                  <a:gd name="T12" fmla="*/ 503 w 590"/>
                  <a:gd name="T13" fmla="*/ 64 h 549"/>
                  <a:gd name="T14" fmla="*/ 590 w 590"/>
                  <a:gd name="T15" fmla="*/ 221 h 549"/>
                  <a:gd name="T16" fmla="*/ 503 w 590"/>
                  <a:gd name="T17" fmla="*/ 379 h 549"/>
                  <a:gd name="T18" fmla="*/ 295 w 590"/>
                  <a:gd name="T19" fmla="*/ 443 h 549"/>
                  <a:gd name="T20" fmla="*/ 295 w 590"/>
                  <a:gd name="T21" fmla="*/ 424 h 549"/>
                  <a:gd name="T22" fmla="*/ 295 w 590"/>
                  <a:gd name="T23" fmla="*/ 19 h 549"/>
                  <a:gd name="T24" fmla="*/ 99 w 590"/>
                  <a:gd name="T25" fmla="*/ 79 h 549"/>
                  <a:gd name="T26" fmla="*/ 20 w 590"/>
                  <a:gd name="T27" fmla="*/ 221 h 549"/>
                  <a:gd name="T28" fmla="*/ 67 w 590"/>
                  <a:gd name="T29" fmla="*/ 335 h 549"/>
                  <a:gd name="T30" fmla="*/ 197 w 590"/>
                  <a:gd name="T31" fmla="*/ 410 h 549"/>
                  <a:gd name="T32" fmla="*/ 204 w 590"/>
                  <a:gd name="T33" fmla="*/ 422 h 549"/>
                  <a:gd name="T34" fmla="*/ 204 w 590"/>
                  <a:gd name="T35" fmla="*/ 423 h 549"/>
                  <a:gd name="T36" fmla="*/ 182 w 590"/>
                  <a:gd name="T37" fmla="*/ 501 h 549"/>
                  <a:gd name="T38" fmla="*/ 250 w 590"/>
                  <a:gd name="T39" fmla="*/ 425 h 549"/>
                  <a:gd name="T40" fmla="*/ 259 w 590"/>
                  <a:gd name="T41" fmla="*/ 422 h 549"/>
                  <a:gd name="T42" fmla="*/ 277 w 590"/>
                  <a:gd name="T43" fmla="*/ 423 h 549"/>
                  <a:gd name="T44" fmla="*/ 295 w 590"/>
                  <a:gd name="T45" fmla="*/ 424 h 549"/>
                  <a:gd name="T46" fmla="*/ 295 w 590"/>
                  <a:gd name="T47" fmla="*/ 443 h 549"/>
                  <a:gd name="T48" fmla="*/ 276 w 590"/>
                  <a:gd name="T49" fmla="*/ 443 h 549"/>
                  <a:gd name="T50" fmla="*/ 262 w 590"/>
                  <a:gd name="T51" fmla="*/ 442 h 549"/>
                  <a:gd name="T52" fmla="*/ 169 w 590"/>
                  <a:gd name="T53" fmla="*/ 545 h 549"/>
                  <a:gd name="T54" fmla="*/ 169 w 590"/>
                  <a:gd name="T55" fmla="*/ 545 h 549"/>
                  <a:gd name="T56" fmla="*/ 159 w 590"/>
                  <a:gd name="T57" fmla="*/ 548 h 549"/>
                  <a:gd name="T58" fmla="*/ 152 w 590"/>
                  <a:gd name="T59" fmla="*/ 536 h 549"/>
                  <a:gd name="T60" fmla="*/ 183 w 590"/>
                  <a:gd name="T61" fmla="*/ 426 h 549"/>
                  <a:gd name="T62" fmla="*/ 53 w 590"/>
                  <a:gd name="T63" fmla="*/ 348 h 549"/>
                  <a:gd name="T64" fmla="*/ 0 w 590"/>
                  <a:gd name="T65" fmla="*/ 221 h 549"/>
                  <a:gd name="T66" fmla="*/ 88 w 590"/>
                  <a:gd name="T67" fmla="*/ 64 h 549"/>
                  <a:gd name="T68" fmla="*/ 295 w 590"/>
                  <a:gd name="T69" fmla="*/ 0 h 549"/>
                  <a:gd name="T70" fmla="*/ 295 w 590"/>
                  <a:gd name="T71" fmla="*/ 1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0" h="549">
                    <a:moveTo>
                      <a:pt x="295" y="424"/>
                    </a:moveTo>
                    <a:cubicBezTo>
                      <a:pt x="372" y="424"/>
                      <a:pt x="441" y="401"/>
                      <a:pt x="491" y="363"/>
                    </a:cubicBezTo>
                    <a:cubicBezTo>
                      <a:pt x="541" y="327"/>
                      <a:pt x="571" y="277"/>
                      <a:pt x="571" y="221"/>
                    </a:cubicBezTo>
                    <a:cubicBezTo>
                      <a:pt x="571" y="166"/>
                      <a:pt x="541" y="116"/>
                      <a:pt x="491" y="79"/>
                    </a:cubicBezTo>
                    <a:cubicBezTo>
                      <a:pt x="441" y="42"/>
                      <a:pt x="372" y="19"/>
                      <a:pt x="295" y="19"/>
                    </a:cubicBezTo>
                    <a:cubicBezTo>
                      <a:pt x="295" y="0"/>
                      <a:pt x="295" y="0"/>
                      <a:pt x="295" y="0"/>
                    </a:cubicBezTo>
                    <a:cubicBezTo>
                      <a:pt x="376" y="0"/>
                      <a:pt x="450" y="24"/>
                      <a:pt x="503" y="64"/>
                    </a:cubicBezTo>
                    <a:cubicBezTo>
                      <a:pt x="557" y="104"/>
                      <a:pt x="590" y="160"/>
                      <a:pt x="590" y="221"/>
                    </a:cubicBezTo>
                    <a:cubicBezTo>
                      <a:pt x="590" y="283"/>
                      <a:pt x="557" y="339"/>
                      <a:pt x="503" y="379"/>
                    </a:cubicBezTo>
                    <a:cubicBezTo>
                      <a:pt x="450" y="419"/>
                      <a:pt x="376" y="443"/>
                      <a:pt x="295" y="443"/>
                    </a:cubicBezTo>
                    <a:lnTo>
                      <a:pt x="295" y="424"/>
                    </a:lnTo>
                    <a:close/>
                    <a:moveTo>
                      <a:pt x="295" y="19"/>
                    </a:moveTo>
                    <a:cubicBezTo>
                      <a:pt x="219" y="19"/>
                      <a:pt x="149" y="42"/>
                      <a:pt x="99" y="79"/>
                    </a:cubicBezTo>
                    <a:cubicBezTo>
                      <a:pt x="50" y="116"/>
                      <a:pt x="20" y="166"/>
                      <a:pt x="20" y="221"/>
                    </a:cubicBezTo>
                    <a:cubicBezTo>
                      <a:pt x="20" y="263"/>
                      <a:pt x="37" y="303"/>
                      <a:pt x="67" y="335"/>
                    </a:cubicBezTo>
                    <a:cubicBezTo>
                      <a:pt x="99" y="369"/>
                      <a:pt x="144" y="396"/>
                      <a:pt x="197" y="410"/>
                    </a:cubicBezTo>
                    <a:cubicBezTo>
                      <a:pt x="202" y="412"/>
                      <a:pt x="205" y="417"/>
                      <a:pt x="204" y="422"/>
                    </a:cubicBezTo>
                    <a:cubicBezTo>
                      <a:pt x="204" y="423"/>
                      <a:pt x="204" y="423"/>
                      <a:pt x="204" y="423"/>
                    </a:cubicBezTo>
                    <a:cubicBezTo>
                      <a:pt x="182" y="501"/>
                      <a:pt x="182" y="501"/>
                      <a:pt x="182" y="501"/>
                    </a:cubicBezTo>
                    <a:cubicBezTo>
                      <a:pt x="250" y="425"/>
                      <a:pt x="250" y="425"/>
                      <a:pt x="250" y="425"/>
                    </a:cubicBezTo>
                    <a:cubicBezTo>
                      <a:pt x="253" y="423"/>
                      <a:pt x="256" y="421"/>
                      <a:pt x="259" y="422"/>
                    </a:cubicBezTo>
                    <a:cubicBezTo>
                      <a:pt x="265" y="423"/>
                      <a:pt x="271" y="423"/>
                      <a:pt x="277" y="423"/>
                    </a:cubicBezTo>
                    <a:cubicBezTo>
                      <a:pt x="283" y="424"/>
                      <a:pt x="289" y="424"/>
                      <a:pt x="295" y="424"/>
                    </a:cubicBezTo>
                    <a:cubicBezTo>
                      <a:pt x="295" y="443"/>
                      <a:pt x="295" y="443"/>
                      <a:pt x="295" y="443"/>
                    </a:cubicBezTo>
                    <a:cubicBezTo>
                      <a:pt x="289" y="443"/>
                      <a:pt x="283" y="443"/>
                      <a:pt x="276" y="443"/>
                    </a:cubicBezTo>
                    <a:cubicBezTo>
                      <a:pt x="271" y="442"/>
                      <a:pt x="266" y="442"/>
                      <a:pt x="262" y="442"/>
                    </a:cubicBezTo>
                    <a:cubicBezTo>
                      <a:pt x="169" y="545"/>
                      <a:pt x="169" y="545"/>
                      <a:pt x="169" y="545"/>
                    </a:cubicBezTo>
                    <a:cubicBezTo>
                      <a:pt x="169" y="545"/>
                      <a:pt x="169" y="545"/>
                      <a:pt x="169" y="545"/>
                    </a:cubicBezTo>
                    <a:cubicBezTo>
                      <a:pt x="167" y="547"/>
                      <a:pt x="163" y="549"/>
                      <a:pt x="159" y="548"/>
                    </a:cubicBezTo>
                    <a:cubicBezTo>
                      <a:pt x="154" y="546"/>
                      <a:pt x="151" y="541"/>
                      <a:pt x="152" y="536"/>
                    </a:cubicBezTo>
                    <a:cubicBezTo>
                      <a:pt x="183" y="426"/>
                      <a:pt x="183" y="426"/>
                      <a:pt x="183" y="426"/>
                    </a:cubicBezTo>
                    <a:cubicBezTo>
                      <a:pt x="130" y="410"/>
                      <a:pt x="85" y="383"/>
                      <a:pt x="53" y="348"/>
                    </a:cubicBezTo>
                    <a:cubicBezTo>
                      <a:pt x="20" y="312"/>
                      <a:pt x="0" y="269"/>
                      <a:pt x="0" y="221"/>
                    </a:cubicBezTo>
                    <a:cubicBezTo>
                      <a:pt x="0" y="160"/>
                      <a:pt x="34" y="104"/>
                      <a:pt x="88" y="64"/>
                    </a:cubicBezTo>
                    <a:cubicBezTo>
                      <a:pt x="141" y="24"/>
                      <a:pt x="214" y="0"/>
                      <a:pt x="295" y="0"/>
                    </a:cubicBezTo>
                    <a:lnTo>
                      <a:pt x="295" y="19"/>
                    </a:ln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şḻiḑè">
                <a:extLst>
                  <a:ext uri="{FF2B5EF4-FFF2-40B4-BE49-F238E27FC236}">
                    <a16:creationId xmlns:a16="http://schemas.microsoft.com/office/drawing/2014/main" id="{F4957BAF-431D-1B48-A6EC-D0F1A4E19B7C}"/>
                  </a:ext>
                </a:extLst>
              </p:cNvPr>
              <p:cNvSpPr/>
              <p:nvPr/>
            </p:nvSpPr>
            <p:spPr bwMode="auto">
              <a:xfrm>
                <a:off x="7158038" y="2265324"/>
                <a:ext cx="846138" cy="52388"/>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5"/>
                      <a:pt x="0" y="10"/>
                    </a:cubicBezTo>
                    <a:cubicBezTo>
                      <a:pt x="0" y="4"/>
                      <a:pt x="5" y="0"/>
                      <a:pt x="10" y="0"/>
                    </a:cubicBezTo>
                    <a:cubicBezTo>
                      <a:pt x="317" y="0"/>
                      <a:pt x="317" y="0"/>
                      <a:pt x="317" y="0"/>
                    </a:cubicBezTo>
                    <a:cubicBezTo>
                      <a:pt x="322" y="0"/>
                      <a:pt x="327" y="4"/>
                      <a:pt x="327" y="10"/>
                    </a:cubicBezTo>
                    <a:cubicBezTo>
                      <a:pt x="327" y="15"/>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ïŝḻîďé">
                <a:extLst>
                  <a:ext uri="{FF2B5EF4-FFF2-40B4-BE49-F238E27FC236}">
                    <a16:creationId xmlns:a16="http://schemas.microsoft.com/office/drawing/2014/main" id="{59429FD5-EDEE-A443-B476-59ADB88BEF32}"/>
                  </a:ext>
                </a:extLst>
              </p:cNvPr>
              <p:cNvSpPr/>
              <p:nvPr/>
            </p:nvSpPr>
            <p:spPr bwMode="auto">
              <a:xfrm>
                <a:off x="7158038" y="2416137"/>
                <a:ext cx="846138" cy="52388"/>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5"/>
                      <a:pt x="0" y="10"/>
                    </a:cubicBezTo>
                    <a:cubicBezTo>
                      <a:pt x="0" y="5"/>
                      <a:pt x="5" y="0"/>
                      <a:pt x="10" y="0"/>
                    </a:cubicBezTo>
                    <a:cubicBezTo>
                      <a:pt x="317" y="0"/>
                      <a:pt x="317" y="0"/>
                      <a:pt x="317" y="0"/>
                    </a:cubicBezTo>
                    <a:cubicBezTo>
                      <a:pt x="322" y="0"/>
                      <a:pt x="327" y="5"/>
                      <a:pt x="327" y="10"/>
                    </a:cubicBezTo>
                    <a:cubicBezTo>
                      <a:pt x="327" y="15"/>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îṡļîďe">
                <a:extLst>
                  <a:ext uri="{FF2B5EF4-FFF2-40B4-BE49-F238E27FC236}">
                    <a16:creationId xmlns:a16="http://schemas.microsoft.com/office/drawing/2014/main" id="{E0457FBB-9D32-8648-92B1-ABA815B88A2B}"/>
                  </a:ext>
                </a:extLst>
              </p:cNvPr>
              <p:cNvSpPr/>
              <p:nvPr/>
            </p:nvSpPr>
            <p:spPr bwMode="auto">
              <a:xfrm>
                <a:off x="7158038" y="2566949"/>
                <a:ext cx="846138" cy="50800"/>
              </a:xfrm>
              <a:custGeom>
                <a:avLst/>
                <a:gdLst>
                  <a:gd name="T0" fmla="*/ 10 w 327"/>
                  <a:gd name="T1" fmla="*/ 20 h 20"/>
                  <a:gd name="T2" fmla="*/ 0 w 327"/>
                  <a:gd name="T3" fmla="*/ 10 h 20"/>
                  <a:gd name="T4" fmla="*/ 10 w 327"/>
                  <a:gd name="T5" fmla="*/ 0 h 20"/>
                  <a:gd name="T6" fmla="*/ 317 w 327"/>
                  <a:gd name="T7" fmla="*/ 0 h 20"/>
                  <a:gd name="T8" fmla="*/ 327 w 327"/>
                  <a:gd name="T9" fmla="*/ 10 h 20"/>
                  <a:gd name="T10" fmla="*/ 317 w 327"/>
                  <a:gd name="T11" fmla="*/ 20 h 20"/>
                  <a:gd name="T12" fmla="*/ 10 w 32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27" h="20">
                    <a:moveTo>
                      <a:pt x="10" y="20"/>
                    </a:moveTo>
                    <a:cubicBezTo>
                      <a:pt x="5" y="20"/>
                      <a:pt x="0" y="16"/>
                      <a:pt x="0" y="10"/>
                    </a:cubicBezTo>
                    <a:cubicBezTo>
                      <a:pt x="0" y="5"/>
                      <a:pt x="5" y="0"/>
                      <a:pt x="10" y="0"/>
                    </a:cubicBezTo>
                    <a:cubicBezTo>
                      <a:pt x="317" y="0"/>
                      <a:pt x="317" y="0"/>
                      <a:pt x="317" y="0"/>
                    </a:cubicBezTo>
                    <a:cubicBezTo>
                      <a:pt x="322" y="0"/>
                      <a:pt x="327" y="5"/>
                      <a:pt x="327" y="10"/>
                    </a:cubicBezTo>
                    <a:cubicBezTo>
                      <a:pt x="327" y="16"/>
                      <a:pt x="322" y="20"/>
                      <a:pt x="317" y="20"/>
                    </a:cubicBezTo>
                    <a:lnTo>
                      <a:pt x="10" y="2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ïŝļíḓè">
                <a:extLst>
                  <a:ext uri="{FF2B5EF4-FFF2-40B4-BE49-F238E27FC236}">
                    <a16:creationId xmlns:a16="http://schemas.microsoft.com/office/drawing/2014/main" id="{5F52D086-BA77-8348-A335-8FDE9A8AF455}"/>
                  </a:ext>
                </a:extLst>
              </p:cNvPr>
              <p:cNvSpPr/>
              <p:nvPr/>
            </p:nvSpPr>
            <p:spPr bwMode="auto">
              <a:xfrm>
                <a:off x="7158038" y="2719349"/>
                <a:ext cx="846138" cy="49213"/>
              </a:xfrm>
              <a:custGeom>
                <a:avLst/>
                <a:gdLst>
                  <a:gd name="T0" fmla="*/ 10 w 327"/>
                  <a:gd name="T1" fmla="*/ 19 h 19"/>
                  <a:gd name="T2" fmla="*/ 0 w 327"/>
                  <a:gd name="T3" fmla="*/ 9 h 19"/>
                  <a:gd name="T4" fmla="*/ 10 w 327"/>
                  <a:gd name="T5" fmla="*/ 0 h 19"/>
                  <a:gd name="T6" fmla="*/ 317 w 327"/>
                  <a:gd name="T7" fmla="*/ 0 h 19"/>
                  <a:gd name="T8" fmla="*/ 327 w 327"/>
                  <a:gd name="T9" fmla="*/ 9 h 19"/>
                  <a:gd name="T10" fmla="*/ 317 w 327"/>
                  <a:gd name="T11" fmla="*/ 19 h 19"/>
                  <a:gd name="T12" fmla="*/ 10 w 327"/>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27" h="19">
                    <a:moveTo>
                      <a:pt x="10" y="19"/>
                    </a:moveTo>
                    <a:cubicBezTo>
                      <a:pt x="5" y="19"/>
                      <a:pt x="0" y="15"/>
                      <a:pt x="0" y="9"/>
                    </a:cubicBezTo>
                    <a:cubicBezTo>
                      <a:pt x="0" y="4"/>
                      <a:pt x="5" y="0"/>
                      <a:pt x="10" y="0"/>
                    </a:cubicBezTo>
                    <a:cubicBezTo>
                      <a:pt x="317" y="0"/>
                      <a:pt x="317" y="0"/>
                      <a:pt x="317" y="0"/>
                    </a:cubicBezTo>
                    <a:cubicBezTo>
                      <a:pt x="322" y="0"/>
                      <a:pt x="327" y="4"/>
                      <a:pt x="327" y="9"/>
                    </a:cubicBezTo>
                    <a:cubicBezTo>
                      <a:pt x="327" y="15"/>
                      <a:pt x="322" y="19"/>
                      <a:pt x="317" y="19"/>
                    </a:cubicBezTo>
                    <a:lnTo>
                      <a:pt x="10" y="19"/>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0" name="ïş1îḓe">
              <a:extLst>
                <a:ext uri="{FF2B5EF4-FFF2-40B4-BE49-F238E27FC236}">
                  <a16:creationId xmlns:a16="http://schemas.microsoft.com/office/drawing/2014/main" id="{289ED0A9-E524-9745-978D-91B5DEE9CC02}"/>
                </a:ext>
              </a:extLst>
            </p:cNvPr>
            <p:cNvSpPr txBox="1"/>
            <p:nvPr/>
          </p:nvSpPr>
          <p:spPr>
            <a:xfrm>
              <a:off x="1847527" y="4365104"/>
              <a:ext cx="1584176" cy="472009"/>
            </a:xfrm>
            <a:prstGeom prst="rect">
              <a:avLst/>
            </a:prstGeom>
            <a:noFill/>
          </p:spPr>
          <p:txBody>
            <a:bodyPr wrap="none" rtlCol="0">
              <a:prstTxWarp prst="textPlain">
                <a:avLst/>
              </a:prstTxWarp>
              <a:spAutoFit/>
            </a:bodyPr>
            <a:lstStyle/>
            <a:p>
              <a:r>
                <a:rPr lang="en-US" altLang="zh-CN" b="1" dirty="0">
                  <a:solidFill>
                    <a:schemeClr val="bg1"/>
                  </a:solidFill>
                </a:rPr>
                <a:t>Business Background</a:t>
              </a:r>
              <a:endParaRPr lang="zh-CN" altLang="en-US" b="1" dirty="0">
                <a:solidFill>
                  <a:schemeClr val="bg1"/>
                </a:solidFill>
              </a:endParaRPr>
            </a:p>
          </p:txBody>
        </p:sp>
      </p:grpSp>
      <p:sp>
        <p:nvSpPr>
          <p:cNvPr id="3" name="矩形 2">
            <a:extLst>
              <a:ext uri="{FF2B5EF4-FFF2-40B4-BE49-F238E27FC236}">
                <a16:creationId xmlns:a16="http://schemas.microsoft.com/office/drawing/2014/main" id="{4FBA0F7E-BA6A-A947-B591-1B540A8B542F}"/>
              </a:ext>
            </a:extLst>
          </p:cNvPr>
          <p:cNvSpPr/>
          <p:nvPr/>
        </p:nvSpPr>
        <p:spPr>
          <a:xfrm>
            <a:off x="5231904" y="2590344"/>
            <a:ext cx="6480720" cy="2246769"/>
          </a:xfrm>
          <a:prstGeom prst="rect">
            <a:avLst/>
          </a:prstGeom>
        </p:spPr>
        <p:txBody>
          <a:bodyPr wrap="square">
            <a:spAutoFit/>
          </a:bodyPr>
          <a:lstStyle/>
          <a:p>
            <a:r>
              <a:rPr lang="zh-CN" altLang="en-US" sz="2000" dirty="0"/>
              <a:t>地震真的越来越频繁了吗？</a:t>
            </a:r>
          </a:p>
          <a:p>
            <a:r>
              <a:rPr lang="zh-CN" altLang="en-US" sz="2000" dirty="0"/>
              <a:t>近年来，海地、印度尼西亚、智利、加利福尼亚州和汶川等地相继发生了大地震，可能会给人一种地震活动正在增加的印象。事实上，过去二十年的地震统计数据表明情况并非如此。平均每年大约有 </a:t>
            </a:r>
            <a:r>
              <a:rPr lang="en-US" altLang="zh-CN" sz="2000" dirty="0"/>
              <a:t>15 </a:t>
            </a:r>
            <a:r>
              <a:rPr lang="zh-CN" altLang="en-US" sz="2000" dirty="0"/>
              <a:t>次 </a:t>
            </a:r>
            <a:r>
              <a:rPr lang="en-US" altLang="zh-CN" sz="2000" dirty="0"/>
              <a:t>7 </a:t>
            </a:r>
            <a:r>
              <a:rPr lang="zh-CN" altLang="en-US" sz="2000" dirty="0"/>
              <a:t>级或更大的地震。与任何准随机现象一样，每年地震的数量与这个平均值略有不同，但总的来说，没有显著的变化。 </a:t>
            </a:r>
          </a:p>
        </p:txBody>
      </p:sp>
    </p:spTree>
    <p:extLst>
      <p:ext uri="{BB962C8B-B14F-4D97-AF65-F5344CB8AC3E}">
        <p14:creationId xmlns:p14="http://schemas.microsoft.com/office/powerpoint/2010/main" val="3477193354"/>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073922B-42AF-BA41-A1EC-A19962AEDF36}"/>
              </a:ext>
            </a:extLst>
          </p:cNvPr>
          <p:cNvSpPr/>
          <p:nvPr/>
        </p:nvSpPr>
        <p:spPr>
          <a:xfrm>
            <a:off x="407368" y="1598624"/>
            <a:ext cx="10549172" cy="4708981"/>
          </a:xfrm>
          <a:prstGeom prst="rect">
            <a:avLst/>
          </a:prstGeom>
        </p:spPr>
        <p:txBody>
          <a:bodyPr wrap="square">
            <a:spAutoFit/>
          </a:bodyPr>
          <a:lstStyle/>
          <a:p>
            <a:pPr marL="342900" lvl="0" indent="-342900" algn="just">
              <a:buFont typeface="Wingdings" pitchFamily="2" charset="2"/>
              <a:buChar char=""/>
            </a:pPr>
            <a:r>
              <a:rPr lang="zh-CN" altLang="zh-CN" sz="2000" b="1" kern="100" dirty="0">
                <a:solidFill>
                  <a:schemeClr val="tx2"/>
                </a:solidFill>
                <a:latin typeface="Times New Roman" panose="02020603050405020304" pitchFamily="18" charset="0"/>
                <a:cs typeface="Times New Roman" panose="02020603050405020304" pitchFamily="18" charset="0"/>
              </a:rPr>
              <a:t>描述性分析</a:t>
            </a:r>
            <a:r>
              <a:rPr lang="zh-CN" altLang="zh-CN" sz="2000" kern="100" dirty="0">
                <a:latin typeface="Times New Roman" panose="02020603050405020304" pitchFamily="18" charset="0"/>
                <a:cs typeface="Times New Roman" panose="02020603050405020304" pitchFamily="18" charset="0"/>
              </a:rPr>
              <a:t>主要回答</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是什么</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的问题，主要关注的是</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已发生了什么？</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。通常，描述性分析是数据理解的第一步，主要采用描述性统计分析方法。描述性分析是诊断性分析的基础。</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Wingdings" pitchFamily="2" charset="2"/>
              <a:buChar char=""/>
            </a:pPr>
            <a:r>
              <a:rPr lang="zh-CN" altLang="zh-CN" sz="2000" b="1" kern="100" dirty="0">
                <a:solidFill>
                  <a:schemeClr val="tx2"/>
                </a:solidFill>
                <a:latin typeface="Times New Roman" panose="02020603050405020304" pitchFamily="18" charset="0"/>
                <a:cs typeface="Times New Roman" panose="02020603050405020304" pitchFamily="18" charset="0"/>
              </a:rPr>
              <a:t>诊断性分析</a:t>
            </a:r>
            <a:r>
              <a:rPr lang="zh-CN" altLang="zh-CN" sz="2000" kern="100" dirty="0">
                <a:latin typeface="Times New Roman" panose="02020603050405020304" pitchFamily="18" charset="0"/>
                <a:cs typeface="Times New Roman" panose="02020603050405020304" pitchFamily="18" charset="0"/>
              </a:rPr>
              <a:t>主要回答的是</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为什么</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的问题，主要关注的是</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 “</a:t>
            </a:r>
            <a:r>
              <a:rPr lang="zh-CN" altLang="zh-CN" sz="2000" kern="100" dirty="0">
                <a:latin typeface="Times New Roman" panose="02020603050405020304" pitchFamily="18" charset="0"/>
                <a:cs typeface="Times New Roman" panose="02020603050405020304" pitchFamily="18" charset="0"/>
              </a:rPr>
              <a:t>为什么发生？</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。诊断性分析是对描述性分析的进一步理解，通常采用关联分析和因果分析法。描述性分析和诊断性分析是预测性分析的基础。</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Wingdings" pitchFamily="2" charset="2"/>
              <a:buChar char=""/>
            </a:pPr>
            <a:r>
              <a:rPr lang="zh-CN" altLang="zh-CN" sz="2000" b="1" kern="100" dirty="0">
                <a:solidFill>
                  <a:schemeClr val="tx2"/>
                </a:solidFill>
                <a:latin typeface="Times New Roman" panose="02020603050405020304" pitchFamily="18" charset="0"/>
                <a:cs typeface="Times New Roman" panose="02020603050405020304" pitchFamily="18" charset="0"/>
              </a:rPr>
              <a:t>预测性分析</a:t>
            </a:r>
            <a:r>
              <a:rPr lang="zh-CN" altLang="zh-CN" sz="2000" kern="100" dirty="0">
                <a:latin typeface="Times New Roman" panose="02020603050405020304" pitchFamily="18" charset="0"/>
                <a:cs typeface="Times New Roman" panose="02020603050405020304" pitchFamily="18" charset="0"/>
              </a:rPr>
              <a:t>主要回答的是</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将要发生什么？</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，通常采用分类分析方法和趋势分析方法，预测性分析是规范性分析的基础。</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Wingdings" pitchFamily="2" charset="2"/>
              <a:buChar char=""/>
            </a:pPr>
            <a:r>
              <a:rPr lang="zh-CN" altLang="zh-CN" sz="2000" b="1" kern="100" dirty="0">
                <a:solidFill>
                  <a:schemeClr val="tx2"/>
                </a:solidFill>
                <a:latin typeface="Times New Roman" panose="02020603050405020304" pitchFamily="18" charset="0"/>
                <a:cs typeface="Times New Roman" panose="02020603050405020304" pitchFamily="18" charset="0"/>
              </a:rPr>
              <a:t>规范性分析</a:t>
            </a:r>
            <a:r>
              <a:rPr lang="zh-CN" altLang="zh-CN" sz="2000" kern="100" dirty="0">
                <a:latin typeface="Times New Roman" panose="02020603050405020304" pitchFamily="18" charset="0"/>
                <a:cs typeface="Times New Roman" panose="02020603050405020304" pitchFamily="18" charset="0"/>
              </a:rPr>
              <a:t>主要关注的是</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模拟与优化</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的问题，即</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如何从即将发生的事情中受惠</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以及</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如何优化将要发生的事情</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zh-CN" sz="2000" kern="100" dirty="0">
                <a:latin typeface="Times New Roman" panose="02020603050405020304" pitchFamily="18" charset="0"/>
                <a:cs typeface="Times New Roman" panose="02020603050405020304" pitchFamily="18" charset="0"/>
              </a:rPr>
              <a:t>。通常采用运筹学、模拟与仿真技术进行规范性分析，规范性分析是数据分析的最高阶段。在这一步骤中，数据科学家需要按照受众的需求进行有效的数据分析，并从分析结果中获取有价值的数据洞察，数据分析环节是生成数据故事的基石。</a:t>
            </a:r>
            <a:endParaRPr lang="zh-CN" altLang="zh-CN" sz="2000" kern="100" dirty="0">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2000" kern="100" dirty="0">
              <a:latin typeface="Times New Roman" panose="02020603050405020304" pitchFamily="18" charset="0"/>
              <a:cs typeface="Times New Roman" panose="02020603050405020304" pitchFamily="18" charset="0"/>
            </a:endParaRPr>
          </a:p>
          <a:p>
            <a:pPr algn="just"/>
            <a:r>
              <a:rPr lang="zh-CN" altLang="zh-CN" sz="2000" b="1" kern="100" dirty="0">
                <a:solidFill>
                  <a:schemeClr val="tx2"/>
                </a:solidFill>
                <a:latin typeface="Times New Roman" panose="02020603050405020304" pitchFamily="18" charset="0"/>
                <a:cs typeface="Times New Roman" panose="02020603050405020304" pitchFamily="18" charset="0"/>
              </a:rPr>
              <a:t>本案例旨在回答“大地震是不是发生得越来越频繁”的问题</a:t>
            </a:r>
            <a:r>
              <a:rPr lang="zh-CN" altLang="zh-CN" sz="2000" kern="100" dirty="0">
                <a:latin typeface="Times New Roman" panose="02020603050405020304" pitchFamily="18" charset="0"/>
                <a:cs typeface="Times New Roman" panose="02020603050405020304" pitchFamily="18" charset="0"/>
              </a:rPr>
              <a:t>，分析过程是通过对收集到的历史数据进行统计以获得反映客观现象的结果，属于</a:t>
            </a:r>
            <a:r>
              <a:rPr lang="zh-CN" altLang="zh-CN" sz="2000" b="1" kern="100" dirty="0">
                <a:solidFill>
                  <a:schemeClr val="tx2"/>
                </a:solidFill>
                <a:latin typeface="Times New Roman" panose="02020603050405020304" pitchFamily="18" charset="0"/>
                <a:cs typeface="Times New Roman" panose="02020603050405020304" pitchFamily="18" charset="0"/>
              </a:rPr>
              <a:t>描述性分析的范畴</a:t>
            </a:r>
            <a:r>
              <a:rPr lang="zh-CN" altLang="zh-CN" sz="2000" kern="100" dirty="0">
                <a:latin typeface="Times New Roman" panose="02020603050405020304" pitchFamily="18" charset="0"/>
                <a:cs typeface="Times New Roman" panose="02020603050405020304" pitchFamily="18" charset="0"/>
              </a:rPr>
              <a:t>。在</a:t>
            </a:r>
            <a:r>
              <a:rPr lang="en-US" altLang="zh-CN" sz="2000" kern="100" dirty="0">
                <a:latin typeface="Times New Roman" panose="02020603050405020304" pitchFamily="18" charset="0"/>
                <a:ea typeface="DengXian" panose="02010600030101010101" pitchFamily="2" charset="-122"/>
                <a:cs typeface="Times New Roman" panose="02020603050405020304" pitchFamily="18" charset="0"/>
              </a:rPr>
              <a:t>Tableau</a:t>
            </a:r>
            <a:r>
              <a:rPr lang="zh-CN" altLang="zh-CN" sz="2000" kern="100" dirty="0">
                <a:latin typeface="Times New Roman" panose="02020603050405020304" pitchFamily="18" charset="0"/>
                <a:cs typeface="Times New Roman" panose="02020603050405020304" pitchFamily="18" charset="0"/>
              </a:rPr>
              <a:t>的工作表中展开分析，发现虽然地震的总体数量呈上升趋势，但大地震的数量上升趋势不明显。</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标题 1">
            <a:extLst>
              <a:ext uri="{FF2B5EF4-FFF2-40B4-BE49-F238E27FC236}">
                <a16:creationId xmlns:a16="http://schemas.microsoft.com/office/drawing/2014/main" id="{2271DEAB-BFFE-144D-9963-52BB84DB3407}"/>
              </a:ext>
            </a:extLst>
          </p:cNvPr>
          <p:cNvSpPr>
            <a:spLocks noGrp="1"/>
          </p:cNvSpPr>
          <p:nvPr>
            <p:ph type="title"/>
          </p:nvPr>
        </p:nvSpPr>
        <p:spPr>
          <a:xfrm>
            <a:off x="2254329" y="476672"/>
            <a:ext cx="7210235" cy="821913"/>
          </a:xfrm>
        </p:spPr>
        <p:txBody>
          <a:bodyPr/>
          <a:lstStyle/>
          <a:p>
            <a:r>
              <a:rPr lang="zh-CN" altLang="en-US" dirty="0">
                <a:latin typeface="Times New Roman" panose="02020603050405020304" pitchFamily="18" charset="0"/>
                <a:cs typeface="Times New Roman" panose="02020603050405020304" pitchFamily="18" charset="0"/>
              </a:rPr>
              <a:t>数据分析</a:t>
            </a:r>
            <a:endParaRPr lang="zh-CN" altLang="en-US" dirty="0"/>
          </a:p>
        </p:txBody>
      </p:sp>
      <p:sp>
        <p:nvSpPr>
          <p:cNvPr id="8" name="文本占位符 4">
            <a:extLst>
              <a:ext uri="{FF2B5EF4-FFF2-40B4-BE49-F238E27FC236}">
                <a16:creationId xmlns:a16="http://schemas.microsoft.com/office/drawing/2014/main" id="{37EEDBDF-D82C-BF4C-AAA5-0B3D45FFFF81}"/>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9" name="文本占位符 1">
            <a:extLst>
              <a:ext uri="{FF2B5EF4-FFF2-40B4-BE49-F238E27FC236}">
                <a16:creationId xmlns:a16="http://schemas.microsoft.com/office/drawing/2014/main" id="{9E83554A-26D9-1D4E-A874-ECD04453841E}"/>
              </a:ext>
            </a:extLst>
          </p:cNvPr>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7.2</a:t>
            </a:r>
            <a:r>
              <a:rPr lang="zh-CN" altLang="en-US" dirty="0">
                <a:latin typeface="Arial" panose="020B0604020202020204" pitchFamily="34" charset="0"/>
                <a:cs typeface="Arial" panose="020B0604020202020204" pitchFamily="34" charset="0"/>
              </a:rPr>
              <a:t> 数据故事的需求分析</a:t>
            </a:r>
            <a:r>
              <a:rPr lang="zh-CN" altLang="en-US" dirty="0"/>
              <a:t> </a:t>
            </a:r>
          </a:p>
        </p:txBody>
      </p:sp>
    </p:spTree>
    <p:extLst>
      <p:ext uri="{BB962C8B-B14F-4D97-AF65-F5344CB8AC3E}">
        <p14:creationId xmlns:p14="http://schemas.microsoft.com/office/powerpoint/2010/main" val="4291824828"/>
      </p:ext>
    </p:extLst>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863FCF5-367F-C448-8B41-B9DD1542A53E}"/>
              </a:ext>
            </a:extLst>
          </p:cNvPr>
          <p:cNvSpPr/>
          <p:nvPr/>
        </p:nvSpPr>
        <p:spPr>
          <a:xfrm>
            <a:off x="1545590" y="2060848"/>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solidFill>
                  <a:schemeClr val="bg1"/>
                </a:solidFill>
              </a:rPr>
              <a:t>向受众解释数据分析的结果。</a:t>
            </a:r>
          </a:p>
        </p:txBody>
      </p:sp>
      <p:sp>
        <p:nvSpPr>
          <p:cNvPr id="33" name="矩形 32">
            <a:extLst>
              <a:ext uri="{FF2B5EF4-FFF2-40B4-BE49-F238E27FC236}">
                <a16:creationId xmlns:a16="http://schemas.microsoft.com/office/drawing/2014/main" id="{9074D639-32D1-BC45-83F2-9C21741E3DCC}"/>
              </a:ext>
            </a:extLst>
          </p:cNvPr>
          <p:cNvSpPr/>
          <p:nvPr/>
        </p:nvSpPr>
        <p:spPr>
          <a:xfrm>
            <a:off x="6584423" y="3152586"/>
            <a:ext cx="4408121"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solidFill>
                  <a:schemeClr val="bg1"/>
                </a:solidFill>
              </a:rPr>
              <a:t>说服受众接受数据分析的结果 。</a:t>
            </a:r>
          </a:p>
        </p:txBody>
      </p:sp>
      <p:sp>
        <p:nvSpPr>
          <p:cNvPr id="34" name="矩形 33">
            <a:extLst>
              <a:ext uri="{FF2B5EF4-FFF2-40B4-BE49-F238E27FC236}">
                <a16:creationId xmlns:a16="http://schemas.microsoft.com/office/drawing/2014/main" id="{533CC6C5-31C8-1E4E-B627-113DF54BFFE4}"/>
              </a:ext>
            </a:extLst>
          </p:cNvPr>
          <p:cNvSpPr/>
          <p:nvPr/>
        </p:nvSpPr>
        <p:spPr>
          <a:xfrm>
            <a:off x="1528223" y="4237284"/>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solidFill>
                  <a:schemeClr val="bg1"/>
                </a:solidFill>
              </a:rPr>
              <a:t>使受众信任数据分析的结果 。</a:t>
            </a:r>
          </a:p>
        </p:txBody>
      </p:sp>
      <p:sp>
        <p:nvSpPr>
          <p:cNvPr id="35" name="矩形 34">
            <a:extLst>
              <a:ext uri="{FF2B5EF4-FFF2-40B4-BE49-F238E27FC236}">
                <a16:creationId xmlns:a16="http://schemas.microsoft.com/office/drawing/2014/main" id="{9C707772-D8AC-724E-9E5D-77B43F7D346F}"/>
              </a:ext>
            </a:extLst>
          </p:cNvPr>
          <p:cNvSpPr/>
          <p:nvPr/>
        </p:nvSpPr>
        <p:spPr>
          <a:xfrm>
            <a:off x="6139097" y="5312826"/>
            <a:ext cx="4565415"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b="1" dirty="0">
                <a:solidFill>
                  <a:schemeClr val="bg1"/>
                </a:solidFill>
              </a:rPr>
              <a:t>使受众获取有价值的数据洞察 。</a:t>
            </a:r>
          </a:p>
        </p:txBody>
      </p:sp>
      <p:sp>
        <p:nvSpPr>
          <p:cNvPr id="36" name="标题 1">
            <a:extLst>
              <a:ext uri="{FF2B5EF4-FFF2-40B4-BE49-F238E27FC236}">
                <a16:creationId xmlns:a16="http://schemas.microsoft.com/office/drawing/2014/main" id="{0AEFA6C9-4EAC-B940-8B25-A1E0146D154F}"/>
              </a:ext>
            </a:extLst>
          </p:cNvPr>
          <p:cNvSpPr>
            <a:spLocks noGrp="1"/>
          </p:cNvSpPr>
          <p:nvPr>
            <p:ph type="title"/>
          </p:nvPr>
        </p:nvSpPr>
        <p:spPr>
          <a:xfrm>
            <a:off x="2251975" y="478382"/>
            <a:ext cx="7210235" cy="821913"/>
          </a:xfrm>
        </p:spPr>
        <p:txBody>
          <a:bodyPr/>
          <a:lstStyle/>
          <a:p>
            <a:r>
              <a:rPr lang="zh-CN" altLang="zh-CN" dirty="0"/>
              <a:t>故事化目的</a:t>
            </a:r>
            <a:endParaRPr lang="zh-CN" altLang="en-US" dirty="0"/>
          </a:p>
        </p:txBody>
      </p:sp>
      <p:sp>
        <p:nvSpPr>
          <p:cNvPr id="37" name="文本占位符 4">
            <a:extLst>
              <a:ext uri="{FF2B5EF4-FFF2-40B4-BE49-F238E27FC236}">
                <a16:creationId xmlns:a16="http://schemas.microsoft.com/office/drawing/2014/main" id="{51512E4F-B3B6-6744-B167-09C3C592CE86}"/>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38" name="文本占位符 1">
            <a:extLst>
              <a:ext uri="{FF2B5EF4-FFF2-40B4-BE49-F238E27FC236}">
                <a16:creationId xmlns:a16="http://schemas.microsoft.com/office/drawing/2014/main" id="{9E110E71-E0AB-3E46-9531-8E774CB81238}"/>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7.2</a:t>
            </a:r>
            <a:r>
              <a:rPr lang="zh-CN" altLang="en-US" dirty="0">
                <a:latin typeface="Arial" panose="020B0604020202020204" pitchFamily="34" charset="0"/>
                <a:cs typeface="Arial" panose="020B0604020202020204" pitchFamily="34" charset="0"/>
              </a:rPr>
              <a:t> 数据故事的需求分析</a:t>
            </a:r>
            <a:r>
              <a:rPr lang="zh-CN" altLang="en-US" dirty="0"/>
              <a:t> </a:t>
            </a:r>
          </a:p>
        </p:txBody>
      </p:sp>
      <p:grpSp>
        <p:nvGrpSpPr>
          <p:cNvPr id="39" name="2c609717-2a1b-40cf-ba34-bc8fd6ca0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8A213B-29DD-DC4A-A371-2A59FF883B20}"/>
              </a:ext>
            </a:extLst>
          </p:cNvPr>
          <p:cNvGrpSpPr>
            <a:grpSpLocks noChangeAspect="1"/>
          </p:cNvGrpSpPr>
          <p:nvPr>
            <p:custDataLst>
              <p:tags r:id="rId1"/>
            </p:custDataLst>
          </p:nvPr>
        </p:nvGrpSpPr>
        <p:grpSpPr>
          <a:xfrm>
            <a:off x="673100" y="1521050"/>
            <a:ext cx="10845800" cy="4235000"/>
            <a:chOff x="673100" y="1521050"/>
            <a:chExt cx="10845800" cy="4235000"/>
          </a:xfrm>
        </p:grpSpPr>
        <p:sp>
          <p:nvSpPr>
            <p:cNvPr id="40" name="îšlîdé">
              <a:extLst>
                <a:ext uri="{FF2B5EF4-FFF2-40B4-BE49-F238E27FC236}">
                  <a16:creationId xmlns:a16="http://schemas.microsoft.com/office/drawing/2014/main" id="{7F304878-3492-BA4D-847A-B0CA5D55E7FD}"/>
                </a:ext>
              </a:extLst>
            </p:cNvPr>
            <p:cNvSpPr/>
            <p:nvPr/>
          </p:nvSpPr>
          <p:spPr>
            <a:xfrm rot="10800000">
              <a:off x="6098599" y="15210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1" name="íṥľíḍe">
              <a:extLst>
                <a:ext uri="{FF2B5EF4-FFF2-40B4-BE49-F238E27FC236}">
                  <a16:creationId xmlns:a16="http://schemas.microsoft.com/office/drawing/2014/main" id="{22C0F2B5-6DC6-7943-A165-FC8B33E1BC03}"/>
                </a:ext>
              </a:extLst>
            </p:cNvPr>
            <p:cNvSpPr/>
            <p:nvPr/>
          </p:nvSpPr>
          <p:spPr bwMode="auto">
            <a:xfrm>
              <a:off x="5081544" y="2627986"/>
              <a:ext cx="476186" cy="537419"/>
            </a:xfrm>
            <a:custGeom>
              <a:avLst/>
              <a:gdLst>
                <a:gd name="connsiteX0" fmla="*/ 70443 w 476186"/>
                <a:gd name="connsiteY0" fmla="*/ 350275 h 537419"/>
                <a:gd name="connsiteX1" fmla="*/ 81168 w 476186"/>
                <a:gd name="connsiteY1" fmla="*/ 357142 h 537419"/>
                <a:gd name="connsiteX2" fmla="*/ 78076 w 476186"/>
                <a:gd name="connsiteY2" fmla="*/ 381127 h 537419"/>
                <a:gd name="connsiteX3" fmla="*/ 34014 w 476186"/>
                <a:gd name="connsiteY3" fmla="*/ 435288 h 537419"/>
                <a:gd name="connsiteX4" fmla="*/ 238093 w 476186"/>
                <a:gd name="connsiteY4" fmla="*/ 503375 h 537419"/>
                <a:gd name="connsiteX5" fmla="*/ 442173 w 476186"/>
                <a:gd name="connsiteY5" fmla="*/ 435288 h 537419"/>
                <a:gd name="connsiteX6" fmla="*/ 398110 w 476186"/>
                <a:gd name="connsiteY6" fmla="*/ 381127 h 537419"/>
                <a:gd name="connsiteX7" fmla="*/ 394245 w 476186"/>
                <a:gd name="connsiteY7" fmla="*/ 357142 h 537419"/>
                <a:gd name="connsiteX8" fmla="*/ 418209 w 476186"/>
                <a:gd name="connsiteY8" fmla="*/ 353273 h 537419"/>
                <a:gd name="connsiteX9" fmla="*/ 476186 w 476186"/>
                <a:gd name="connsiteY9" fmla="*/ 435288 h 537419"/>
                <a:gd name="connsiteX10" fmla="*/ 238093 w 476186"/>
                <a:gd name="connsiteY10" fmla="*/ 537419 h 537419"/>
                <a:gd name="connsiteX11" fmla="*/ 0 w 476186"/>
                <a:gd name="connsiteY11" fmla="*/ 435288 h 537419"/>
                <a:gd name="connsiteX12" fmla="*/ 57977 w 476186"/>
                <a:gd name="connsiteY12" fmla="*/ 353273 h 537419"/>
                <a:gd name="connsiteX13" fmla="*/ 70443 w 476186"/>
                <a:gd name="connsiteY13" fmla="*/ 350275 h 537419"/>
                <a:gd name="connsiteX14" fmla="*/ 114324 w 476186"/>
                <a:gd name="connsiteY14" fmla="*/ 241350 h 537419"/>
                <a:gd name="connsiteX15" fmla="*/ 105042 w 476186"/>
                <a:gd name="connsiteY15" fmla="*/ 272292 h 537419"/>
                <a:gd name="connsiteX16" fmla="*/ 90344 w 476186"/>
                <a:gd name="connsiteY16" fmla="*/ 285442 h 537419"/>
                <a:gd name="connsiteX17" fmla="*/ 88797 w 476186"/>
                <a:gd name="connsiteY17" fmla="*/ 286216 h 537419"/>
                <a:gd name="connsiteX18" fmla="*/ 238094 w 476186"/>
                <a:gd name="connsiteY18" fmla="*/ 374402 h 537419"/>
                <a:gd name="connsiteX19" fmla="*/ 390485 w 476186"/>
                <a:gd name="connsiteY19" fmla="*/ 279254 h 537419"/>
                <a:gd name="connsiteX20" fmla="*/ 282187 w 476186"/>
                <a:gd name="connsiteY20" fmla="*/ 297819 h 537419"/>
                <a:gd name="connsiteX21" fmla="*/ 269036 w 476186"/>
                <a:gd name="connsiteY21" fmla="*/ 297819 h 537419"/>
                <a:gd name="connsiteX22" fmla="*/ 114324 w 476186"/>
                <a:gd name="connsiteY22" fmla="*/ 241350 h 537419"/>
                <a:gd name="connsiteX23" fmla="*/ 238094 w 476186"/>
                <a:gd name="connsiteY23" fmla="*/ 34036 h 537419"/>
                <a:gd name="connsiteX24" fmla="*/ 67911 w 476186"/>
                <a:gd name="connsiteY24" fmla="*/ 204219 h 537419"/>
                <a:gd name="connsiteX25" fmla="*/ 80288 w 476186"/>
                <a:gd name="connsiteY25" fmla="*/ 268424 h 537419"/>
                <a:gd name="connsiteX26" fmla="*/ 85703 w 476186"/>
                <a:gd name="connsiteY26" fmla="*/ 269198 h 537419"/>
                <a:gd name="connsiteX27" fmla="*/ 89570 w 476186"/>
                <a:gd name="connsiteY27" fmla="*/ 265330 h 537419"/>
                <a:gd name="connsiteX28" fmla="*/ 101174 w 476186"/>
                <a:gd name="connsiteY28" fmla="*/ 222011 h 537419"/>
                <a:gd name="connsiteX29" fmla="*/ 107362 w 476186"/>
                <a:gd name="connsiteY29" fmla="*/ 215822 h 537419"/>
                <a:gd name="connsiteX30" fmla="*/ 116645 w 476186"/>
                <a:gd name="connsiteY30" fmla="*/ 218916 h 537419"/>
                <a:gd name="connsiteX31" fmla="*/ 269810 w 476186"/>
                <a:gd name="connsiteY31" fmla="*/ 280801 h 537419"/>
                <a:gd name="connsiteX32" fmla="*/ 398994 w 476186"/>
                <a:gd name="connsiteY32" fmla="*/ 258368 h 537419"/>
                <a:gd name="connsiteX33" fmla="*/ 408277 w 476186"/>
                <a:gd name="connsiteY33" fmla="*/ 204219 h 537419"/>
                <a:gd name="connsiteX34" fmla="*/ 238094 w 476186"/>
                <a:gd name="connsiteY34" fmla="*/ 34036 h 537419"/>
                <a:gd name="connsiteX35" fmla="*/ 238094 w 476186"/>
                <a:gd name="connsiteY35" fmla="*/ 0 h 537419"/>
                <a:gd name="connsiteX36" fmla="*/ 442313 w 476186"/>
                <a:gd name="connsiteY36" fmla="*/ 204219 h 537419"/>
                <a:gd name="connsiteX37" fmla="*/ 238094 w 476186"/>
                <a:gd name="connsiteY37" fmla="*/ 408438 h 537419"/>
                <a:gd name="connsiteX38" fmla="*/ 33874 w 476186"/>
                <a:gd name="connsiteY38" fmla="*/ 204219 h 537419"/>
                <a:gd name="connsiteX39" fmla="*/ 238094 w 476186"/>
                <a:gd name="connsiteY39" fmla="*/ 0 h 53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6186" h="537419">
                  <a:moveTo>
                    <a:pt x="70443" y="350275"/>
                  </a:moveTo>
                  <a:cubicBezTo>
                    <a:pt x="74598" y="350952"/>
                    <a:pt x="78463" y="353273"/>
                    <a:pt x="81168" y="357142"/>
                  </a:cubicBezTo>
                  <a:cubicBezTo>
                    <a:pt x="87353" y="364879"/>
                    <a:pt x="85033" y="375711"/>
                    <a:pt x="78076" y="381127"/>
                  </a:cubicBezTo>
                  <a:cubicBezTo>
                    <a:pt x="46382" y="403565"/>
                    <a:pt x="34014" y="415945"/>
                    <a:pt x="34014" y="435288"/>
                  </a:cubicBezTo>
                  <a:cubicBezTo>
                    <a:pt x="34014" y="484806"/>
                    <a:pt x="91218" y="503375"/>
                    <a:pt x="238093" y="503375"/>
                  </a:cubicBezTo>
                  <a:cubicBezTo>
                    <a:pt x="384969" y="503375"/>
                    <a:pt x="442173" y="484806"/>
                    <a:pt x="442173" y="435288"/>
                  </a:cubicBezTo>
                  <a:cubicBezTo>
                    <a:pt x="442173" y="415945"/>
                    <a:pt x="429031" y="403565"/>
                    <a:pt x="398110" y="381127"/>
                  </a:cubicBezTo>
                  <a:cubicBezTo>
                    <a:pt x="390380" y="375711"/>
                    <a:pt x="388834" y="364879"/>
                    <a:pt x="394245" y="357142"/>
                  </a:cubicBezTo>
                  <a:cubicBezTo>
                    <a:pt x="399656" y="349405"/>
                    <a:pt x="410479" y="347857"/>
                    <a:pt x="418209" y="353273"/>
                  </a:cubicBezTo>
                  <a:cubicBezTo>
                    <a:pt x="445265" y="373390"/>
                    <a:pt x="476186" y="395828"/>
                    <a:pt x="476186" y="435288"/>
                  </a:cubicBezTo>
                  <a:cubicBezTo>
                    <a:pt x="476186" y="529682"/>
                    <a:pt x="353275" y="537419"/>
                    <a:pt x="238093" y="537419"/>
                  </a:cubicBezTo>
                  <a:cubicBezTo>
                    <a:pt x="122912" y="537419"/>
                    <a:pt x="0" y="529682"/>
                    <a:pt x="0" y="435288"/>
                  </a:cubicBezTo>
                  <a:cubicBezTo>
                    <a:pt x="0" y="395828"/>
                    <a:pt x="30921" y="373390"/>
                    <a:pt x="57977" y="353273"/>
                  </a:cubicBezTo>
                  <a:cubicBezTo>
                    <a:pt x="61843" y="350565"/>
                    <a:pt x="66288" y="349598"/>
                    <a:pt x="70443" y="350275"/>
                  </a:cubicBezTo>
                  <a:close/>
                  <a:moveTo>
                    <a:pt x="114324" y="241350"/>
                  </a:moveTo>
                  <a:cubicBezTo>
                    <a:pt x="112004" y="250632"/>
                    <a:pt x="108909" y="263009"/>
                    <a:pt x="105042" y="272292"/>
                  </a:cubicBezTo>
                  <a:cubicBezTo>
                    <a:pt x="101174" y="280801"/>
                    <a:pt x="94985" y="283895"/>
                    <a:pt x="90344" y="285442"/>
                  </a:cubicBezTo>
                  <a:cubicBezTo>
                    <a:pt x="89570" y="285442"/>
                    <a:pt x="89570" y="285442"/>
                    <a:pt x="88797" y="286216"/>
                  </a:cubicBezTo>
                  <a:cubicBezTo>
                    <a:pt x="117419" y="338818"/>
                    <a:pt x="173888" y="374402"/>
                    <a:pt x="238094" y="374402"/>
                  </a:cubicBezTo>
                  <a:cubicBezTo>
                    <a:pt x="304620" y="374402"/>
                    <a:pt x="362637" y="335724"/>
                    <a:pt x="390485" y="279254"/>
                  </a:cubicBezTo>
                  <a:cubicBezTo>
                    <a:pt x="363410" y="287763"/>
                    <a:pt x="320865" y="297819"/>
                    <a:pt x="282187" y="297819"/>
                  </a:cubicBezTo>
                  <a:cubicBezTo>
                    <a:pt x="277545" y="297819"/>
                    <a:pt x="272904" y="297819"/>
                    <a:pt x="269036" y="297819"/>
                  </a:cubicBezTo>
                  <a:cubicBezTo>
                    <a:pt x="181624" y="291631"/>
                    <a:pt x="134437" y="259141"/>
                    <a:pt x="114324" y="241350"/>
                  </a:cubicBezTo>
                  <a:close/>
                  <a:moveTo>
                    <a:pt x="238094" y="34036"/>
                  </a:moveTo>
                  <a:cubicBezTo>
                    <a:pt x="143720" y="34036"/>
                    <a:pt x="67911" y="110618"/>
                    <a:pt x="67911" y="204219"/>
                  </a:cubicBezTo>
                  <a:cubicBezTo>
                    <a:pt x="67911" y="227426"/>
                    <a:pt x="72552" y="249085"/>
                    <a:pt x="80288" y="268424"/>
                  </a:cubicBezTo>
                  <a:cubicBezTo>
                    <a:pt x="82608" y="269198"/>
                    <a:pt x="84156" y="269198"/>
                    <a:pt x="85703" y="269198"/>
                  </a:cubicBezTo>
                  <a:cubicBezTo>
                    <a:pt x="86476" y="269198"/>
                    <a:pt x="88023" y="268424"/>
                    <a:pt x="89570" y="265330"/>
                  </a:cubicBezTo>
                  <a:cubicBezTo>
                    <a:pt x="96533" y="249859"/>
                    <a:pt x="101174" y="222784"/>
                    <a:pt x="101174" y="222011"/>
                  </a:cubicBezTo>
                  <a:cubicBezTo>
                    <a:pt x="101947" y="218916"/>
                    <a:pt x="104268" y="216596"/>
                    <a:pt x="107362" y="215822"/>
                  </a:cubicBezTo>
                  <a:cubicBezTo>
                    <a:pt x="110457" y="215049"/>
                    <a:pt x="114324" y="215822"/>
                    <a:pt x="116645" y="218916"/>
                  </a:cubicBezTo>
                  <a:cubicBezTo>
                    <a:pt x="116645" y="218916"/>
                    <a:pt x="158417" y="272292"/>
                    <a:pt x="269810" y="280801"/>
                  </a:cubicBezTo>
                  <a:cubicBezTo>
                    <a:pt x="315450" y="283895"/>
                    <a:pt x="372693" y="266877"/>
                    <a:pt x="398994" y="258368"/>
                  </a:cubicBezTo>
                  <a:cubicBezTo>
                    <a:pt x="405182" y="241350"/>
                    <a:pt x="408277" y="223558"/>
                    <a:pt x="408277" y="204219"/>
                  </a:cubicBezTo>
                  <a:cubicBezTo>
                    <a:pt x="408277" y="110618"/>
                    <a:pt x="331694" y="34036"/>
                    <a:pt x="238094" y="34036"/>
                  </a:cubicBezTo>
                  <a:close/>
                  <a:moveTo>
                    <a:pt x="238094" y="0"/>
                  </a:moveTo>
                  <a:cubicBezTo>
                    <a:pt x="351033" y="0"/>
                    <a:pt x="442313" y="91280"/>
                    <a:pt x="442313" y="204219"/>
                  </a:cubicBezTo>
                  <a:cubicBezTo>
                    <a:pt x="442313" y="317158"/>
                    <a:pt x="351033" y="408438"/>
                    <a:pt x="238094" y="408438"/>
                  </a:cubicBezTo>
                  <a:cubicBezTo>
                    <a:pt x="125154" y="408438"/>
                    <a:pt x="33874" y="317158"/>
                    <a:pt x="33874" y="204219"/>
                  </a:cubicBezTo>
                  <a:cubicBezTo>
                    <a:pt x="33874" y="91280"/>
                    <a:pt x="125154" y="0"/>
                    <a:pt x="238094" y="0"/>
                  </a:cubicBezTo>
                  <a:close/>
                </a:path>
              </a:pathLst>
            </a:custGeom>
            <a:solidFill>
              <a:schemeClr val="accent1"/>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42" name="ïşļíḓé">
              <a:extLst>
                <a:ext uri="{FF2B5EF4-FFF2-40B4-BE49-F238E27FC236}">
                  <a16:creationId xmlns:a16="http://schemas.microsoft.com/office/drawing/2014/main" id="{81B3DE0F-1AC2-C94A-B4C8-7CE728C1962A}"/>
                </a:ext>
              </a:extLst>
            </p:cNvPr>
            <p:cNvSpPr/>
            <p:nvPr/>
          </p:nvSpPr>
          <p:spPr bwMode="auto">
            <a:xfrm>
              <a:off x="6706432" y="4318683"/>
              <a:ext cx="565334" cy="433134"/>
            </a:xfrm>
            <a:custGeom>
              <a:avLst/>
              <a:gdLst>
                <a:gd name="T0" fmla="*/ 633 w 718"/>
                <a:gd name="T1" fmla="*/ 0 h 549"/>
                <a:gd name="T2" fmla="*/ 549 w 718"/>
                <a:gd name="T3" fmla="*/ 84 h 549"/>
                <a:gd name="T4" fmla="*/ 578 w 718"/>
                <a:gd name="T5" fmla="*/ 148 h 549"/>
                <a:gd name="T6" fmla="*/ 475 w 718"/>
                <a:gd name="T7" fmla="*/ 302 h 549"/>
                <a:gd name="T8" fmla="*/ 443 w 718"/>
                <a:gd name="T9" fmla="*/ 296 h 549"/>
                <a:gd name="T10" fmla="*/ 369 w 718"/>
                <a:gd name="T11" fmla="*/ 340 h 549"/>
                <a:gd name="T12" fmla="*/ 310 w 718"/>
                <a:gd name="T13" fmla="*/ 305 h 549"/>
                <a:gd name="T14" fmla="*/ 316 w 718"/>
                <a:gd name="T15" fmla="*/ 275 h 549"/>
                <a:gd name="T16" fmla="*/ 232 w 718"/>
                <a:gd name="T17" fmla="*/ 190 h 549"/>
                <a:gd name="T18" fmla="*/ 147 w 718"/>
                <a:gd name="T19" fmla="*/ 275 h 549"/>
                <a:gd name="T20" fmla="*/ 176 w 718"/>
                <a:gd name="T21" fmla="*/ 338 h 549"/>
                <a:gd name="T22" fmla="*/ 133 w 718"/>
                <a:gd name="T23" fmla="*/ 396 h 549"/>
                <a:gd name="T24" fmla="*/ 84 w 718"/>
                <a:gd name="T25" fmla="*/ 380 h 549"/>
                <a:gd name="T26" fmla="*/ 0 w 718"/>
                <a:gd name="T27" fmla="*/ 465 h 549"/>
                <a:gd name="T28" fmla="*/ 84 w 718"/>
                <a:gd name="T29" fmla="*/ 549 h 549"/>
                <a:gd name="T30" fmla="*/ 168 w 718"/>
                <a:gd name="T31" fmla="*/ 465 h 549"/>
                <a:gd name="T32" fmla="*/ 148 w 718"/>
                <a:gd name="T33" fmla="*/ 411 h 549"/>
                <a:gd name="T34" fmla="*/ 194 w 718"/>
                <a:gd name="T35" fmla="*/ 350 h 549"/>
                <a:gd name="T36" fmla="*/ 232 w 718"/>
                <a:gd name="T37" fmla="*/ 359 h 549"/>
                <a:gd name="T38" fmla="*/ 300 w 718"/>
                <a:gd name="T39" fmla="*/ 324 h 549"/>
                <a:gd name="T40" fmla="*/ 361 w 718"/>
                <a:gd name="T41" fmla="*/ 360 h 549"/>
                <a:gd name="T42" fmla="*/ 359 w 718"/>
                <a:gd name="T43" fmla="*/ 380 h 549"/>
                <a:gd name="T44" fmla="*/ 443 w 718"/>
                <a:gd name="T45" fmla="*/ 465 h 549"/>
                <a:gd name="T46" fmla="*/ 528 w 718"/>
                <a:gd name="T47" fmla="*/ 380 h 549"/>
                <a:gd name="T48" fmla="*/ 494 w 718"/>
                <a:gd name="T49" fmla="*/ 313 h 549"/>
                <a:gd name="T50" fmla="*/ 596 w 718"/>
                <a:gd name="T51" fmla="*/ 160 h 549"/>
                <a:gd name="T52" fmla="*/ 633 w 718"/>
                <a:gd name="T53" fmla="*/ 169 h 549"/>
                <a:gd name="T54" fmla="*/ 718 w 718"/>
                <a:gd name="T55" fmla="*/ 84 h 549"/>
                <a:gd name="T56" fmla="*/ 633 w 718"/>
                <a:gd name="T57" fmla="*/ 0 h 549"/>
                <a:gd name="T58" fmla="*/ 84 w 718"/>
                <a:gd name="T59" fmla="*/ 507 h 549"/>
                <a:gd name="T60" fmla="*/ 42 w 718"/>
                <a:gd name="T61" fmla="*/ 465 h 549"/>
                <a:gd name="T62" fmla="*/ 84 w 718"/>
                <a:gd name="T63" fmla="*/ 422 h 549"/>
                <a:gd name="T64" fmla="*/ 126 w 718"/>
                <a:gd name="T65" fmla="*/ 465 h 549"/>
                <a:gd name="T66" fmla="*/ 84 w 718"/>
                <a:gd name="T67" fmla="*/ 507 h 549"/>
                <a:gd name="T68" fmla="*/ 232 w 718"/>
                <a:gd name="T69" fmla="*/ 317 h 549"/>
                <a:gd name="T70" fmla="*/ 190 w 718"/>
                <a:gd name="T71" fmla="*/ 275 h 549"/>
                <a:gd name="T72" fmla="*/ 232 w 718"/>
                <a:gd name="T73" fmla="*/ 233 h 549"/>
                <a:gd name="T74" fmla="*/ 274 w 718"/>
                <a:gd name="T75" fmla="*/ 275 h 549"/>
                <a:gd name="T76" fmla="*/ 232 w 718"/>
                <a:gd name="T77" fmla="*/ 317 h 549"/>
                <a:gd name="T78" fmla="*/ 443 w 718"/>
                <a:gd name="T79" fmla="*/ 422 h 549"/>
                <a:gd name="T80" fmla="*/ 401 w 718"/>
                <a:gd name="T81" fmla="*/ 380 h 549"/>
                <a:gd name="T82" fmla="*/ 443 w 718"/>
                <a:gd name="T83" fmla="*/ 338 h 549"/>
                <a:gd name="T84" fmla="*/ 486 w 718"/>
                <a:gd name="T85" fmla="*/ 380 h 549"/>
                <a:gd name="T86" fmla="*/ 443 w 718"/>
                <a:gd name="T87" fmla="*/ 422 h 549"/>
                <a:gd name="T88" fmla="*/ 633 w 718"/>
                <a:gd name="T89" fmla="*/ 127 h 549"/>
                <a:gd name="T90" fmla="*/ 591 w 718"/>
                <a:gd name="T91" fmla="*/ 84 h 549"/>
                <a:gd name="T92" fmla="*/ 633 w 718"/>
                <a:gd name="T93" fmla="*/ 42 h 549"/>
                <a:gd name="T94" fmla="*/ 675 w 718"/>
                <a:gd name="T95" fmla="*/ 84 h 549"/>
                <a:gd name="T96" fmla="*/ 633 w 718"/>
                <a:gd name="T97" fmla="*/ 12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8" h="549">
                  <a:moveTo>
                    <a:pt x="633" y="0"/>
                  </a:moveTo>
                  <a:cubicBezTo>
                    <a:pt x="587" y="0"/>
                    <a:pt x="549" y="38"/>
                    <a:pt x="549" y="84"/>
                  </a:cubicBezTo>
                  <a:cubicBezTo>
                    <a:pt x="549" y="110"/>
                    <a:pt x="561" y="132"/>
                    <a:pt x="578" y="148"/>
                  </a:cubicBezTo>
                  <a:cubicBezTo>
                    <a:pt x="475" y="302"/>
                    <a:pt x="475" y="302"/>
                    <a:pt x="475" y="302"/>
                  </a:cubicBezTo>
                  <a:cubicBezTo>
                    <a:pt x="466" y="298"/>
                    <a:pt x="455" y="296"/>
                    <a:pt x="443" y="296"/>
                  </a:cubicBezTo>
                  <a:cubicBezTo>
                    <a:pt x="411" y="296"/>
                    <a:pt x="383" y="314"/>
                    <a:pt x="369" y="340"/>
                  </a:cubicBezTo>
                  <a:cubicBezTo>
                    <a:pt x="310" y="305"/>
                    <a:pt x="310" y="305"/>
                    <a:pt x="310" y="305"/>
                  </a:cubicBezTo>
                  <a:cubicBezTo>
                    <a:pt x="314" y="296"/>
                    <a:pt x="316" y="285"/>
                    <a:pt x="316" y="275"/>
                  </a:cubicBezTo>
                  <a:cubicBezTo>
                    <a:pt x="316" y="228"/>
                    <a:pt x="278" y="190"/>
                    <a:pt x="232" y="190"/>
                  </a:cubicBezTo>
                  <a:cubicBezTo>
                    <a:pt x="185" y="190"/>
                    <a:pt x="147" y="228"/>
                    <a:pt x="147" y="275"/>
                  </a:cubicBezTo>
                  <a:cubicBezTo>
                    <a:pt x="147" y="300"/>
                    <a:pt x="159" y="322"/>
                    <a:pt x="176" y="338"/>
                  </a:cubicBezTo>
                  <a:cubicBezTo>
                    <a:pt x="133" y="396"/>
                    <a:pt x="133" y="396"/>
                    <a:pt x="133" y="396"/>
                  </a:cubicBezTo>
                  <a:cubicBezTo>
                    <a:pt x="119" y="386"/>
                    <a:pt x="102" y="380"/>
                    <a:pt x="84" y="380"/>
                  </a:cubicBezTo>
                  <a:cubicBezTo>
                    <a:pt x="38" y="380"/>
                    <a:pt x="0" y="418"/>
                    <a:pt x="0" y="465"/>
                  </a:cubicBezTo>
                  <a:cubicBezTo>
                    <a:pt x="0" y="511"/>
                    <a:pt x="38" y="549"/>
                    <a:pt x="84" y="549"/>
                  </a:cubicBezTo>
                  <a:cubicBezTo>
                    <a:pt x="130" y="549"/>
                    <a:pt x="168" y="511"/>
                    <a:pt x="168" y="465"/>
                  </a:cubicBezTo>
                  <a:cubicBezTo>
                    <a:pt x="168" y="444"/>
                    <a:pt x="160" y="425"/>
                    <a:pt x="148" y="411"/>
                  </a:cubicBezTo>
                  <a:cubicBezTo>
                    <a:pt x="194" y="350"/>
                    <a:pt x="194" y="350"/>
                    <a:pt x="194" y="350"/>
                  </a:cubicBezTo>
                  <a:cubicBezTo>
                    <a:pt x="205" y="355"/>
                    <a:pt x="218" y="359"/>
                    <a:pt x="232" y="359"/>
                  </a:cubicBezTo>
                  <a:cubicBezTo>
                    <a:pt x="260" y="359"/>
                    <a:pt x="285" y="345"/>
                    <a:pt x="300" y="324"/>
                  </a:cubicBezTo>
                  <a:cubicBezTo>
                    <a:pt x="361" y="360"/>
                    <a:pt x="361" y="360"/>
                    <a:pt x="361" y="360"/>
                  </a:cubicBezTo>
                  <a:cubicBezTo>
                    <a:pt x="360" y="367"/>
                    <a:pt x="359" y="373"/>
                    <a:pt x="359" y="380"/>
                  </a:cubicBezTo>
                  <a:cubicBezTo>
                    <a:pt x="359" y="427"/>
                    <a:pt x="397" y="465"/>
                    <a:pt x="443" y="465"/>
                  </a:cubicBezTo>
                  <a:cubicBezTo>
                    <a:pt x="490" y="465"/>
                    <a:pt x="528" y="427"/>
                    <a:pt x="528" y="380"/>
                  </a:cubicBezTo>
                  <a:cubicBezTo>
                    <a:pt x="528" y="352"/>
                    <a:pt x="514" y="328"/>
                    <a:pt x="494" y="313"/>
                  </a:cubicBezTo>
                  <a:cubicBezTo>
                    <a:pt x="596" y="160"/>
                    <a:pt x="596" y="160"/>
                    <a:pt x="596" y="160"/>
                  </a:cubicBezTo>
                  <a:cubicBezTo>
                    <a:pt x="607" y="165"/>
                    <a:pt x="620" y="169"/>
                    <a:pt x="633" y="169"/>
                  </a:cubicBezTo>
                  <a:cubicBezTo>
                    <a:pt x="680" y="169"/>
                    <a:pt x="718" y="131"/>
                    <a:pt x="718" y="84"/>
                  </a:cubicBezTo>
                  <a:cubicBezTo>
                    <a:pt x="718" y="38"/>
                    <a:pt x="680" y="0"/>
                    <a:pt x="633" y="0"/>
                  </a:cubicBezTo>
                  <a:close/>
                  <a:moveTo>
                    <a:pt x="84" y="507"/>
                  </a:moveTo>
                  <a:cubicBezTo>
                    <a:pt x="61" y="507"/>
                    <a:pt x="42" y="488"/>
                    <a:pt x="42" y="465"/>
                  </a:cubicBezTo>
                  <a:cubicBezTo>
                    <a:pt x="42" y="441"/>
                    <a:pt x="61" y="422"/>
                    <a:pt x="84" y="422"/>
                  </a:cubicBezTo>
                  <a:cubicBezTo>
                    <a:pt x="107" y="422"/>
                    <a:pt x="126" y="441"/>
                    <a:pt x="126" y="465"/>
                  </a:cubicBezTo>
                  <a:cubicBezTo>
                    <a:pt x="126" y="488"/>
                    <a:pt x="107" y="507"/>
                    <a:pt x="84" y="507"/>
                  </a:cubicBezTo>
                  <a:close/>
                  <a:moveTo>
                    <a:pt x="232" y="317"/>
                  </a:moveTo>
                  <a:cubicBezTo>
                    <a:pt x="209" y="317"/>
                    <a:pt x="190" y="298"/>
                    <a:pt x="190" y="275"/>
                  </a:cubicBezTo>
                  <a:cubicBezTo>
                    <a:pt x="190" y="251"/>
                    <a:pt x="209" y="233"/>
                    <a:pt x="232" y="233"/>
                  </a:cubicBezTo>
                  <a:cubicBezTo>
                    <a:pt x="255" y="233"/>
                    <a:pt x="274" y="251"/>
                    <a:pt x="274" y="275"/>
                  </a:cubicBezTo>
                  <a:cubicBezTo>
                    <a:pt x="274" y="298"/>
                    <a:pt x="255" y="317"/>
                    <a:pt x="232" y="317"/>
                  </a:cubicBezTo>
                  <a:close/>
                  <a:moveTo>
                    <a:pt x="443" y="422"/>
                  </a:moveTo>
                  <a:cubicBezTo>
                    <a:pt x="420" y="422"/>
                    <a:pt x="401" y="403"/>
                    <a:pt x="401" y="380"/>
                  </a:cubicBezTo>
                  <a:cubicBezTo>
                    <a:pt x="401" y="357"/>
                    <a:pt x="420" y="338"/>
                    <a:pt x="443" y="338"/>
                  </a:cubicBezTo>
                  <a:cubicBezTo>
                    <a:pt x="467" y="338"/>
                    <a:pt x="486" y="357"/>
                    <a:pt x="486" y="380"/>
                  </a:cubicBezTo>
                  <a:cubicBezTo>
                    <a:pt x="486" y="403"/>
                    <a:pt x="467" y="422"/>
                    <a:pt x="443" y="422"/>
                  </a:cubicBezTo>
                  <a:close/>
                  <a:moveTo>
                    <a:pt x="633" y="127"/>
                  </a:moveTo>
                  <a:cubicBezTo>
                    <a:pt x="610" y="127"/>
                    <a:pt x="591" y="108"/>
                    <a:pt x="591" y="84"/>
                  </a:cubicBezTo>
                  <a:cubicBezTo>
                    <a:pt x="591" y="61"/>
                    <a:pt x="610" y="42"/>
                    <a:pt x="633" y="42"/>
                  </a:cubicBezTo>
                  <a:cubicBezTo>
                    <a:pt x="657" y="42"/>
                    <a:pt x="675" y="61"/>
                    <a:pt x="675" y="84"/>
                  </a:cubicBezTo>
                  <a:cubicBezTo>
                    <a:pt x="675" y="108"/>
                    <a:pt x="657" y="127"/>
                    <a:pt x="633" y="127"/>
                  </a:cubicBezTo>
                  <a:close/>
                </a:path>
              </a:pathLst>
            </a:custGeom>
            <a:solidFill>
              <a:schemeClr val="accent1"/>
            </a:solidFill>
            <a:ln>
              <a:noFill/>
            </a:ln>
          </p:spPr>
          <p:txBody>
            <a:bodyPr wrap="square" lIns="91440" tIns="45720" rIns="91440" bIns="45720" anchor="ctr">
              <a:normAutofit/>
            </a:bodyPr>
            <a:lstStyle/>
            <a:p>
              <a:pPr algn="ctr"/>
              <a:endParaRPr/>
            </a:p>
          </p:txBody>
        </p:sp>
        <p:sp>
          <p:nvSpPr>
            <p:cNvPr id="43" name="ï$ľiḑe">
              <a:extLst>
                <a:ext uri="{FF2B5EF4-FFF2-40B4-BE49-F238E27FC236}">
                  <a16:creationId xmlns:a16="http://schemas.microsoft.com/office/drawing/2014/main" id="{98E935F0-047B-A74D-A756-AFE1C2452C50}"/>
                </a:ext>
              </a:extLst>
            </p:cNvPr>
            <p:cNvSpPr/>
            <p:nvPr/>
          </p:nvSpPr>
          <p:spPr bwMode="auto">
            <a:xfrm>
              <a:off x="6698484" y="2664141"/>
              <a:ext cx="581227" cy="465106"/>
            </a:xfrm>
            <a:custGeom>
              <a:avLst/>
              <a:gdLst>
                <a:gd name="connsiteX0" fmla="*/ 329149 w 581227"/>
                <a:gd name="connsiteY0" fmla="*/ 135751 h 465106"/>
                <a:gd name="connsiteX1" fmla="*/ 329149 w 581227"/>
                <a:gd name="connsiteY1" fmla="*/ 271295 h 465106"/>
                <a:gd name="connsiteX2" fmla="*/ 406425 w 581227"/>
                <a:gd name="connsiteY2" fmla="*/ 271295 h 465106"/>
                <a:gd name="connsiteX3" fmla="*/ 290511 w 581227"/>
                <a:gd name="connsiteY3" fmla="*/ 465106 h 465106"/>
                <a:gd name="connsiteX4" fmla="*/ 290511 w 581227"/>
                <a:gd name="connsiteY4" fmla="*/ 329976 h 465106"/>
                <a:gd name="connsiteX5" fmla="*/ 213234 w 581227"/>
                <a:gd name="connsiteY5" fmla="*/ 329976 h 465106"/>
                <a:gd name="connsiteX6" fmla="*/ 310184 w 581227"/>
                <a:gd name="connsiteY6" fmla="*/ 0 h 465106"/>
                <a:gd name="connsiteX7" fmla="*/ 464786 w 581227"/>
                <a:gd name="connsiteY7" fmla="*/ 155230 h 465106"/>
                <a:gd name="connsiteX8" fmla="*/ 465275 w 581227"/>
                <a:gd name="connsiteY8" fmla="*/ 155230 h 465106"/>
                <a:gd name="connsiteX9" fmla="*/ 581227 w 581227"/>
                <a:gd name="connsiteY9" fmla="*/ 271774 h 465106"/>
                <a:gd name="connsiteX10" fmla="*/ 465275 w 581227"/>
                <a:gd name="connsiteY10" fmla="*/ 387829 h 465106"/>
                <a:gd name="connsiteX11" fmla="*/ 462829 w 581227"/>
                <a:gd name="connsiteY11" fmla="*/ 387829 h 465106"/>
                <a:gd name="connsiteX12" fmla="*/ 425157 w 581227"/>
                <a:gd name="connsiteY12" fmla="*/ 387829 h 465106"/>
                <a:gd name="connsiteX13" fmla="*/ 406076 w 581227"/>
                <a:gd name="connsiteY13" fmla="*/ 368732 h 465106"/>
                <a:gd name="connsiteX14" fmla="*/ 425157 w 581227"/>
                <a:gd name="connsiteY14" fmla="*/ 349144 h 465106"/>
                <a:gd name="connsiteX15" fmla="*/ 464297 w 581227"/>
                <a:gd name="connsiteY15" fmla="*/ 349144 h 465106"/>
                <a:gd name="connsiteX16" fmla="*/ 466254 w 581227"/>
                <a:gd name="connsiteY16" fmla="*/ 349144 h 465106"/>
                <a:gd name="connsiteX17" fmla="*/ 467232 w 581227"/>
                <a:gd name="connsiteY17" fmla="*/ 349144 h 465106"/>
                <a:gd name="connsiteX18" fmla="*/ 542577 w 581227"/>
                <a:gd name="connsiteY18" fmla="*/ 271774 h 465106"/>
                <a:gd name="connsiteX19" fmla="*/ 465275 w 581227"/>
                <a:gd name="connsiteY19" fmla="*/ 193915 h 465106"/>
                <a:gd name="connsiteX20" fmla="*/ 447662 w 581227"/>
                <a:gd name="connsiteY20" fmla="*/ 196363 h 465106"/>
                <a:gd name="connsiteX21" fmla="*/ 430050 w 581227"/>
                <a:gd name="connsiteY21" fmla="*/ 191466 h 465106"/>
                <a:gd name="connsiteX22" fmla="*/ 424179 w 581227"/>
                <a:gd name="connsiteY22" fmla="*/ 174327 h 465106"/>
                <a:gd name="connsiteX23" fmla="*/ 426136 w 581227"/>
                <a:gd name="connsiteY23" fmla="*/ 155230 h 465106"/>
                <a:gd name="connsiteX24" fmla="*/ 310184 w 581227"/>
                <a:gd name="connsiteY24" fmla="*/ 38685 h 465106"/>
                <a:gd name="connsiteX25" fmla="*/ 194721 w 581227"/>
                <a:gd name="connsiteY25" fmla="*/ 144946 h 465106"/>
                <a:gd name="connsiteX26" fmla="*/ 185914 w 581227"/>
                <a:gd name="connsiteY26" fmla="*/ 159637 h 465106"/>
                <a:gd name="connsiteX27" fmla="*/ 168790 w 581227"/>
                <a:gd name="connsiteY27" fmla="*/ 161596 h 465106"/>
                <a:gd name="connsiteX28" fmla="*/ 135522 w 581227"/>
                <a:gd name="connsiteY28" fmla="*/ 155230 h 465106"/>
                <a:gd name="connsiteX29" fmla="*/ 38650 w 581227"/>
                <a:gd name="connsiteY29" fmla="*/ 252187 h 465106"/>
                <a:gd name="connsiteX30" fmla="*/ 133075 w 581227"/>
                <a:gd name="connsiteY30" fmla="*/ 349144 h 465106"/>
                <a:gd name="connsiteX31" fmla="*/ 134543 w 581227"/>
                <a:gd name="connsiteY31" fmla="*/ 349144 h 465106"/>
                <a:gd name="connsiteX32" fmla="*/ 144328 w 581227"/>
                <a:gd name="connsiteY32" fmla="*/ 349144 h 465106"/>
                <a:gd name="connsiteX33" fmla="*/ 175151 w 581227"/>
                <a:gd name="connsiteY33" fmla="*/ 349144 h 465106"/>
                <a:gd name="connsiteX34" fmla="*/ 194721 w 581227"/>
                <a:gd name="connsiteY34" fmla="*/ 368732 h 465106"/>
                <a:gd name="connsiteX35" fmla="*/ 175151 w 581227"/>
                <a:gd name="connsiteY35" fmla="*/ 387829 h 465106"/>
                <a:gd name="connsiteX36" fmla="*/ 137968 w 581227"/>
                <a:gd name="connsiteY36" fmla="*/ 387829 h 465106"/>
                <a:gd name="connsiteX37" fmla="*/ 135522 w 581227"/>
                <a:gd name="connsiteY37" fmla="*/ 387829 h 465106"/>
                <a:gd name="connsiteX38" fmla="*/ 0 w 581227"/>
                <a:gd name="connsiteY38" fmla="*/ 252187 h 465106"/>
                <a:gd name="connsiteX39" fmla="*/ 135522 w 581227"/>
                <a:gd name="connsiteY39" fmla="*/ 116544 h 465106"/>
                <a:gd name="connsiteX40" fmla="*/ 159984 w 581227"/>
                <a:gd name="connsiteY40" fmla="*/ 118503 h 465106"/>
                <a:gd name="connsiteX41" fmla="*/ 310184 w 581227"/>
                <a:gd name="connsiteY41" fmla="*/ 0 h 46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227" h="465106">
                  <a:moveTo>
                    <a:pt x="329149" y="135751"/>
                  </a:moveTo>
                  <a:lnTo>
                    <a:pt x="329149" y="271295"/>
                  </a:lnTo>
                  <a:lnTo>
                    <a:pt x="406425" y="271295"/>
                  </a:lnTo>
                  <a:lnTo>
                    <a:pt x="290511" y="465106"/>
                  </a:lnTo>
                  <a:lnTo>
                    <a:pt x="290511" y="329976"/>
                  </a:lnTo>
                  <a:lnTo>
                    <a:pt x="213234" y="329976"/>
                  </a:lnTo>
                  <a:close/>
                  <a:moveTo>
                    <a:pt x="310184" y="0"/>
                  </a:moveTo>
                  <a:cubicBezTo>
                    <a:pt x="395313" y="0"/>
                    <a:pt x="464786" y="69535"/>
                    <a:pt x="464786" y="155230"/>
                  </a:cubicBezTo>
                  <a:cubicBezTo>
                    <a:pt x="465275" y="155230"/>
                    <a:pt x="465275" y="155230"/>
                    <a:pt x="465275" y="155230"/>
                  </a:cubicBezTo>
                  <a:cubicBezTo>
                    <a:pt x="529367" y="155230"/>
                    <a:pt x="581227" y="207626"/>
                    <a:pt x="581227" y="271774"/>
                  </a:cubicBezTo>
                  <a:cubicBezTo>
                    <a:pt x="581227" y="335923"/>
                    <a:pt x="529367" y="387829"/>
                    <a:pt x="465275" y="387829"/>
                  </a:cubicBezTo>
                  <a:cubicBezTo>
                    <a:pt x="464297" y="387829"/>
                    <a:pt x="463318" y="387829"/>
                    <a:pt x="462829" y="387829"/>
                  </a:cubicBezTo>
                  <a:lnTo>
                    <a:pt x="425157" y="387829"/>
                  </a:lnTo>
                  <a:cubicBezTo>
                    <a:pt x="414394" y="387829"/>
                    <a:pt x="406076" y="379505"/>
                    <a:pt x="406076" y="368732"/>
                  </a:cubicBezTo>
                  <a:cubicBezTo>
                    <a:pt x="406076" y="357958"/>
                    <a:pt x="414394" y="349144"/>
                    <a:pt x="425157" y="349144"/>
                  </a:cubicBezTo>
                  <a:cubicBezTo>
                    <a:pt x="464297" y="349144"/>
                    <a:pt x="464297" y="349144"/>
                    <a:pt x="464297" y="349144"/>
                  </a:cubicBezTo>
                  <a:cubicBezTo>
                    <a:pt x="464786" y="349144"/>
                    <a:pt x="465765" y="349144"/>
                    <a:pt x="466254" y="349144"/>
                  </a:cubicBezTo>
                  <a:cubicBezTo>
                    <a:pt x="466743" y="349144"/>
                    <a:pt x="467232" y="349144"/>
                    <a:pt x="467232" y="349144"/>
                  </a:cubicBezTo>
                  <a:cubicBezTo>
                    <a:pt x="509308" y="347675"/>
                    <a:pt x="542577" y="313397"/>
                    <a:pt x="542577" y="271774"/>
                  </a:cubicBezTo>
                  <a:cubicBezTo>
                    <a:pt x="542577" y="228682"/>
                    <a:pt x="507840" y="193915"/>
                    <a:pt x="465275" y="193915"/>
                  </a:cubicBezTo>
                  <a:cubicBezTo>
                    <a:pt x="459894" y="193915"/>
                    <a:pt x="454023" y="194894"/>
                    <a:pt x="447662" y="196363"/>
                  </a:cubicBezTo>
                  <a:cubicBezTo>
                    <a:pt x="441302" y="197832"/>
                    <a:pt x="434942" y="195873"/>
                    <a:pt x="430050" y="191466"/>
                  </a:cubicBezTo>
                  <a:cubicBezTo>
                    <a:pt x="425646" y="187059"/>
                    <a:pt x="423200" y="180693"/>
                    <a:pt x="424179" y="174327"/>
                  </a:cubicBezTo>
                  <a:cubicBezTo>
                    <a:pt x="425157" y="167961"/>
                    <a:pt x="426136" y="161596"/>
                    <a:pt x="426136" y="155230"/>
                  </a:cubicBezTo>
                  <a:cubicBezTo>
                    <a:pt x="426136" y="91081"/>
                    <a:pt x="374275" y="38685"/>
                    <a:pt x="310184" y="38685"/>
                  </a:cubicBezTo>
                  <a:cubicBezTo>
                    <a:pt x="249517" y="38685"/>
                    <a:pt x="200102" y="84225"/>
                    <a:pt x="194721" y="144946"/>
                  </a:cubicBezTo>
                  <a:cubicBezTo>
                    <a:pt x="194231" y="150823"/>
                    <a:pt x="190807" y="156209"/>
                    <a:pt x="185914" y="159637"/>
                  </a:cubicBezTo>
                  <a:cubicBezTo>
                    <a:pt x="181022" y="162575"/>
                    <a:pt x="174661" y="163554"/>
                    <a:pt x="168790" y="161596"/>
                  </a:cubicBezTo>
                  <a:cubicBezTo>
                    <a:pt x="157538" y="157188"/>
                    <a:pt x="146774" y="155230"/>
                    <a:pt x="135522" y="155230"/>
                  </a:cubicBezTo>
                  <a:cubicBezTo>
                    <a:pt x="82193" y="155230"/>
                    <a:pt x="38650" y="198811"/>
                    <a:pt x="38650" y="252187"/>
                  </a:cubicBezTo>
                  <a:cubicBezTo>
                    <a:pt x="38650" y="305073"/>
                    <a:pt x="80726" y="347675"/>
                    <a:pt x="133075" y="349144"/>
                  </a:cubicBezTo>
                  <a:cubicBezTo>
                    <a:pt x="133565" y="349144"/>
                    <a:pt x="134054" y="349144"/>
                    <a:pt x="134543" y="349144"/>
                  </a:cubicBezTo>
                  <a:cubicBezTo>
                    <a:pt x="144328" y="349144"/>
                    <a:pt x="144328" y="349144"/>
                    <a:pt x="144328" y="349144"/>
                  </a:cubicBezTo>
                  <a:cubicBezTo>
                    <a:pt x="175151" y="349144"/>
                    <a:pt x="175151" y="349144"/>
                    <a:pt x="175151" y="349144"/>
                  </a:cubicBezTo>
                  <a:cubicBezTo>
                    <a:pt x="185914" y="349144"/>
                    <a:pt x="194721" y="357958"/>
                    <a:pt x="194721" y="368732"/>
                  </a:cubicBezTo>
                  <a:cubicBezTo>
                    <a:pt x="194721" y="379505"/>
                    <a:pt x="185914" y="387829"/>
                    <a:pt x="175151" y="387829"/>
                  </a:cubicBezTo>
                  <a:cubicBezTo>
                    <a:pt x="137968" y="387829"/>
                    <a:pt x="137968" y="387829"/>
                    <a:pt x="137968" y="387829"/>
                  </a:cubicBezTo>
                  <a:cubicBezTo>
                    <a:pt x="137479" y="387829"/>
                    <a:pt x="136500" y="387829"/>
                    <a:pt x="135522" y="387829"/>
                  </a:cubicBezTo>
                  <a:cubicBezTo>
                    <a:pt x="60667" y="387829"/>
                    <a:pt x="0" y="327108"/>
                    <a:pt x="0" y="252187"/>
                  </a:cubicBezTo>
                  <a:cubicBezTo>
                    <a:pt x="0" y="177265"/>
                    <a:pt x="60667" y="116544"/>
                    <a:pt x="135522" y="116544"/>
                  </a:cubicBezTo>
                  <a:cubicBezTo>
                    <a:pt x="143839" y="116544"/>
                    <a:pt x="151667" y="117034"/>
                    <a:pt x="159984" y="118503"/>
                  </a:cubicBezTo>
                  <a:cubicBezTo>
                    <a:pt x="176129" y="49458"/>
                    <a:pt x="237286" y="0"/>
                    <a:pt x="310184" y="0"/>
                  </a:cubicBezTo>
                  <a:close/>
                </a:path>
              </a:pathLst>
            </a:custGeom>
            <a:solidFill>
              <a:schemeClr val="accent1"/>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44" name="ïŝlîďè">
              <a:extLst>
                <a:ext uri="{FF2B5EF4-FFF2-40B4-BE49-F238E27FC236}">
                  <a16:creationId xmlns:a16="http://schemas.microsoft.com/office/drawing/2014/main" id="{EC6E1718-5BD9-484C-8CAB-FCDFF75CB806}"/>
                </a:ext>
              </a:extLst>
            </p:cNvPr>
            <p:cNvSpPr/>
            <p:nvPr/>
          </p:nvSpPr>
          <p:spPr bwMode="auto">
            <a:xfrm>
              <a:off x="5045770" y="4261387"/>
              <a:ext cx="547729" cy="547729"/>
            </a:xfrm>
            <a:custGeom>
              <a:avLst/>
              <a:gdLst>
                <a:gd name="connsiteX0" fmla="*/ 228130 w 547729"/>
                <a:gd name="connsiteY0" fmla="*/ 383189 h 547729"/>
                <a:gd name="connsiteX1" fmla="*/ 319630 w 547729"/>
                <a:gd name="connsiteY1" fmla="*/ 383189 h 547729"/>
                <a:gd name="connsiteX2" fmla="*/ 328637 w 547729"/>
                <a:gd name="connsiteY2" fmla="*/ 392264 h 547729"/>
                <a:gd name="connsiteX3" fmla="*/ 319630 w 547729"/>
                <a:gd name="connsiteY3" fmla="*/ 401816 h 547729"/>
                <a:gd name="connsiteX4" fmla="*/ 228130 w 547729"/>
                <a:gd name="connsiteY4" fmla="*/ 401816 h 547729"/>
                <a:gd name="connsiteX5" fmla="*/ 218648 w 547729"/>
                <a:gd name="connsiteY5" fmla="*/ 392264 h 547729"/>
                <a:gd name="connsiteX6" fmla="*/ 228130 w 547729"/>
                <a:gd name="connsiteY6" fmla="*/ 383189 h 547729"/>
                <a:gd name="connsiteX7" fmla="*/ 392280 w 547729"/>
                <a:gd name="connsiteY7" fmla="*/ 374111 h 547729"/>
                <a:gd name="connsiteX8" fmla="*/ 373763 w 547729"/>
                <a:gd name="connsiteY8" fmla="*/ 392059 h 547729"/>
                <a:gd name="connsiteX9" fmla="*/ 392280 w 547729"/>
                <a:gd name="connsiteY9" fmla="*/ 410479 h 547729"/>
                <a:gd name="connsiteX10" fmla="*/ 410796 w 547729"/>
                <a:gd name="connsiteY10" fmla="*/ 392059 h 547729"/>
                <a:gd name="connsiteX11" fmla="*/ 392280 w 547729"/>
                <a:gd name="connsiteY11" fmla="*/ 374111 h 547729"/>
                <a:gd name="connsiteX12" fmla="*/ 155021 w 547729"/>
                <a:gd name="connsiteY12" fmla="*/ 374111 h 547729"/>
                <a:gd name="connsiteX13" fmla="*/ 136496 w 547729"/>
                <a:gd name="connsiteY13" fmla="*/ 392059 h 547729"/>
                <a:gd name="connsiteX14" fmla="*/ 155021 w 547729"/>
                <a:gd name="connsiteY14" fmla="*/ 410479 h 547729"/>
                <a:gd name="connsiteX15" fmla="*/ 173545 w 547729"/>
                <a:gd name="connsiteY15" fmla="*/ 392059 h 547729"/>
                <a:gd name="connsiteX16" fmla="*/ 155021 w 547729"/>
                <a:gd name="connsiteY16" fmla="*/ 374111 h 547729"/>
                <a:gd name="connsiteX17" fmla="*/ 392280 w 547729"/>
                <a:gd name="connsiteY17" fmla="*/ 355691 h 547729"/>
                <a:gd name="connsiteX18" fmla="*/ 429312 w 547729"/>
                <a:gd name="connsiteY18" fmla="*/ 392059 h 547729"/>
                <a:gd name="connsiteX19" fmla="*/ 392280 w 547729"/>
                <a:gd name="connsiteY19" fmla="*/ 428426 h 547729"/>
                <a:gd name="connsiteX20" fmla="*/ 355247 w 547729"/>
                <a:gd name="connsiteY20" fmla="*/ 392059 h 547729"/>
                <a:gd name="connsiteX21" fmla="*/ 392280 w 547729"/>
                <a:gd name="connsiteY21" fmla="*/ 355691 h 547729"/>
                <a:gd name="connsiteX22" fmla="*/ 155021 w 547729"/>
                <a:gd name="connsiteY22" fmla="*/ 355691 h 547729"/>
                <a:gd name="connsiteX23" fmla="*/ 191594 w 547729"/>
                <a:gd name="connsiteY23" fmla="*/ 392059 h 547729"/>
                <a:gd name="connsiteX24" fmla="*/ 155021 w 547729"/>
                <a:gd name="connsiteY24" fmla="*/ 428426 h 547729"/>
                <a:gd name="connsiteX25" fmla="*/ 117972 w 547729"/>
                <a:gd name="connsiteY25" fmla="*/ 392059 h 547729"/>
                <a:gd name="connsiteX26" fmla="*/ 155021 w 547729"/>
                <a:gd name="connsiteY26" fmla="*/ 355691 h 547729"/>
                <a:gd name="connsiteX27" fmla="*/ 228130 w 547729"/>
                <a:gd name="connsiteY27" fmla="*/ 346821 h 547729"/>
                <a:gd name="connsiteX28" fmla="*/ 319630 w 547729"/>
                <a:gd name="connsiteY28" fmla="*/ 346821 h 547729"/>
                <a:gd name="connsiteX29" fmla="*/ 328637 w 547729"/>
                <a:gd name="connsiteY29" fmla="*/ 355913 h 547729"/>
                <a:gd name="connsiteX30" fmla="*/ 319630 w 547729"/>
                <a:gd name="connsiteY30" fmla="*/ 365005 h 547729"/>
                <a:gd name="connsiteX31" fmla="*/ 228130 w 547729"/>
                <a:gd name="connsiteY31" fmla="*/ 365005 h 547729"/>
                <a:gd name="connsiteX32" fmla="*/ 218648 w 547729"/>
                <a:gd name="connsiteY32" fmla="*/ 355913 h 547729"/>
                <a:gd name="connsiteX33" fmla="*/ 228130 w 547729"/>
                <a:gd name="connsiteY33" fmla="*/ 346821 h 547729"/>
                <a:gd name="connsiteX34" fmla="*/ 200804 w 547729"/>
                <a:gd name="connsiteY34" fmla="*/ 192038 h 547729"/>
                <a:gd name="connsiteX35" fmla="*/ 209778 w 547729"/>
                <a:gd name="connsiteY35" fmla="*/ 201012 h 547729"/>
                <a:gd name="connsiteX36" fmla="*/ 200804 w 547729"/>
                <a:gd name="connsiteY36" fmla="*/ 209986 h 547729"/>
                <a:gd name="connsiteX37" fmla="*/ 154991 w 547729"/>
                <a:gd name="connsiteY37" fmla="*/ 255799 h 547729"/>
                <a:gd name="connsiteX38" fmla="*/ 146017 w 547729"/>
                <a:gd name="connsiteY38" fmla="*/ 264773 h 547729"/>
                <a:gd name="connsiteX39" fmla="*/ 137043 w 547729"/>
                <a:gd name="connsiteY39" fmla="*/ 255799 h 547729"/>
                <a:gd name="connsiteX40" fmla="*/ 200804 w 547729"/>
                <a:gd name="connsiteY40" fmla="*/ 192038 h 547729"/>
                <a:gd name="connsiteX41" fmla="*/ 146066 w 547729"/>
                <a:gd name="connsiteY41" fmla="*/ 173223 h 547729"/>
                <a:gd name="connsiteX42" fmla="*/ 118660 w 547729"/>
                <a:gd name="connsiteY42" fmla="*/ 200647 h 547729"/>
                <a:gd name="connsiteX43" fmla="*/ 118660 w 547729"/>
                <a:gd name="connsiteY43" fmla="*/ 273461 h 547729"/>
                <a:gd name="connsiteX44" fmla="*/ 146066 w 547729"/>
                <a:gd name="connsiteY44" fmla="*/ 300884 h 547729"/>
                <a:gd name="connsiteX45" fmla="*/ 401692 w 547729"/>
                <a:gd name="connsiteY45" fmla="*/ 300884 h 547729"/>
                <a:gd name="connsiteX46" fmla="*/ 429098 w 547729"/>
                <a:gd name="connsiteY46" fmla="*/ 273461 h 547729"/>
                <a:gd name="connsiteX47" fmla="*/ 429098 w 547729"/>
                <a:gd name="connsiteY47" fmla="*/ 200647 h 547729"/>
                <a:gd name="connsiteX48" fmla="*/ 401692 w 547729"/>
                <a:gd name="connsiteY48" fmla="*/ 173223 h 547729"/>
                <a:gd name="connsiteX49" fmla="*/ 146066 w 547729"/>
                <a:gd name="connsiteY49" fmla="*/ 173223 h 547729"/>
                <a:gd name="connsiteX50" fmla="*/ 146066 w 547729"/>
                <a:gd name="connsiteY50" fmla="*/ 154783 h 547729"/>
                <a:gd name="connsiteX51" fmla="*/ 401692 w 547729"/>
                <a:gd name="connsiteY51" fmla="*/ 154783 h 547729"/>
                <a:gd name="connsiteX52" fmla="*/ 447053 w 547729"/>
                <a:gd name="connsiteY52" fmla="*/ 200647 h 547729"/>
                <a:gd name="connsiteX53" fmla="*/ 447053 w 547729"/>
                <a:gd name="connsiteY53" fmla="*/ 273461 h 547729"/>
                <a:gd name="connsiteX54" fmla="*/ 401692 w 547729"/>
                <a:gd name="connsiteY54" fmla="*/ 319324 h 547729"/>
                <a:gd name="connsiteX55" fmla="*/ 146066 w 547729"/>
                <a:gd name="connsiteY55" fmla="*/ 319324 h 547729"/>
                <a:gd name="connsiteX56" fmla="*/ 100232 w 547729"/>
                <a:gd name="connsiteY56" fmla="*/ 273461 h 547729"/>
                <a:gd name="connsiteX57" fmla="*/ 100232 w 547729"/>
                <a:gd name="connsiteY57" fmla="*/ 200647 h 547729"/>
                <a:gd name="connsiteX58" fmla="*/ 146066 w 547729"/>
                <a:gd name="connsiteY58" fmla="*/ 154783 h 547729"/>
                <a:gd name="connsiteX59" fmla="*/ 127599 w 547729"/>
                <a:gd name="connsiteY59" fmla="*/ 73251 h 547729"/>
                <a:gd name="connsiteX60" fmla="*/ 72778 w 547729"/>
                <a:gd name="connsiteY60" fmla="*/ 127598 h 547729"/>
                <a:gd name="connsiteX61" fmla="*/ 72778 w 547729"/>
                <a:gd name="connsiteY61" fmla="*/ 182419 h 547729"/>
                <a:gd name="connsiteX62" fmla="*/ 54820 w 547729"/>
                <a:gd name="connsiteY62" fmla="*/ 182419 h 547729"/>
                <a:gd name="connsiteX63" fmla="*/ 36389 w 547729"/>
                <a:gd name="connsiteY63" fmla="*/ 200850 h 547729"/>
                <a:gd name="connsiteX64" fmla="*/ 36389 w 547729"/>
                <a:gd name="connsiteY64" fmla="*/ 292059 h 547729"/>
                <a:gd name="connsiteX65" fmla="*/ 54820 w 547729"/>
                <a:gd name="connsiteY65" fmla="*/ 310490 h 547729"/>
                <a:gd name="connsiteX66" fmla="*/ 73251 w 547729"/>
                <a:gd name="connsiteY66" fmla="*/ 310490 h 547729"/>
                <a:gd name="connsiteX67" fmla="*/ 73251 w 547729"/>
                <a:gd name="connsiteY67" fmla="*/ 462191 h 547729"/>
                <a:gd name="connsiteX68" fmla="*/ 118620 w 547729"/>
                <a:gd name="connsiteY68" fmla="*/ 510867 h 547729"/>
                <a:gd name="connsiteX69" fmla="*/ 163988 w 547729"/>
                <a:gd name="connsiteY69" fmla="*/ 462191 h 547729"/>
                <a:gd name="connsiteX70" fmla="*/ 163988 w 547729"/>
                <a:gd name="connsiteY70" fmla="*/ 456047 h 547729"/>
                <a:gd name="connsiteX71" fmla="*/ 383269 w 547729"/>
                <a:gd name="connsiteY71" fmla="*/ 456047 h 547729"/>
                <a:gd name="connsiteX72" fmla="*/ 383269 w 547729"/>
                <a:gd name="connsiteY72" fmla="*/ 462191 h 547729"/>
                <a:gd name="connsiteX73" fmla="*/ 429110 w 547729"/>
                <a:gd name="connsiteY73" fmla="*/ 510867 h 547729"/>
                <a:gd name="connsiteX74" fmla="*/ 474478 w 547729"/>
                <a:gd name="connsiteY74" fmla="*/ 462191 h 547729"/>
                <a:gd name="connsiteX75" fmla="*/ 474478 w 547729"/>
                <a:gd name="connsiteY75" fmla="*/ 310490 h 547729"/>
                <a:gd name="connsiteX76" fmla="*/ 492909 w 547729"/>
                <a:gd name="connsiteY76" fmla="*/ 310490 h 547729"/>
                <a:gd name="connsiteX77" fmla="*/ 510867 w 547729"/>
                <a:gd name="connsiteY77" fmla="*/ 292059 h 547729"/>
                <a:gd name="connsiteX78" fmla="*/ 510867 w 547729"/>
                <a:gd name="connsiteY78" fmla="*/ 200850 h 547729"/>
                <a:gd name="connsiteX79" fmla="*/ 492909 w 547729"/>
                <a:gd name="connsiteY79" fmla="*/ 182419 h 547729"/>
                <a:gd name="connsiteX80" fmla="*/ 474478 w 547729"/>
                <a:gd name="connsiteY80" fmla="*/ 182419 h 547729"/>
                <a:gd name="connsiteX81" fmla="*/ 474478 w 547729"/>
                <a:gd name="connsiteY81" fmla="*/ 127598 h 547729"/>
                <a:gd name="connsiteX82" fmla="*/ 419658 w 547729"/>
                <a:gd name="connsiteY82" fmla="*/ 73251 h 547729"/>
                <a:gd name="connsiteX83" fmla="*/ 127599 w 547729"/>
                <a:gd name="connsiteY83" fmla="*/ 73251 h 547729"/>
                <a:gd name="connsiteX84" fmla="*/ 109641 w 547729"/>
                <a:gd name="connsiteY84" fmla="*/ 0 h 547729"/>
                <a:gd name="connsiteX85" fmla="*/ 438089 w 547729"/>
                <a:gd name="connsiteY85" fmla="*/ 0 h 547729"/>
                <a:gd name="connsiteX86" fmla="*/ 510867 w 547729"/>
                <a:gd name="connsiteY86" fmla="*/ 72778 h 547729"/>
                <a:gd name="connsiteX87" fmla="*/ 510867 w 547729"/>
                <a:gd name="connsiteY87" fmla="*/ 149337 h 547729"/>
                <a:gd name="connsiteX88" fmla="*/ 547729 w 547729"/>
                <a:gd name="connsiteY88" fmla="*/ 200850 h 547729"/>
                <a:gd name="connsiteX89" fmla="*/ 547729 w 547729"/>
                <a:gd name="connsiteY89" fmla="*/ 292059 h 547729"/>
                <a:gd name="connsiteX90" fmla="*/ 510867 w 547729"/>
                <a:gd name="connsiteY90" fmla="*/ 343571 h 547729"/>
                <a:gd name="connsiteX91" fmla="*/ 510867 w 547729"/>
                <a:gd name="connsiteY91" fmla="*/ 462191 h 547729"/>
                <a:gd name="connsiteX92" fmla="*/ 429110 w 547729"/>
                <a:gd name="connsiteY92" fmla="*/ 547729 h 547729"/>
                <a:gd name="connsiteX93" fmla="*/ 352551 w 547729"/>
                <a:gd name="connsiteY93" fmla="*/ 492436 h 547729"/>
                <a:gd name="connsiteX94" fmla="*/ 195179 w 547729"/>
                <a:gd name="connsiteY94" fmla="*/ 492436 h 547729"/>
                <a:gd name="connsiteX95" fmla="*/ 118620 w 547729"/>
                <a:gd name="connsiteY95" fmla="*/ 547729 h 547729"/>
                <a:gd name="connsiteX96" fmla="*/ 36389 w 547729"/>
                <a:gd name="connsiteY96" fmla="*/ 462191 h 547729"/>
                <a:gd name="connsiteX97" fmla="*/ 36389 w 547729"/>
                <a:gd name="connsiteY97" fmla="*/ 343571 h 547729"/>
                <a:gd name="connsiteX98" fmla="*/ 0 w 547729"/>
                <a:gd name="connsiteY98" fmla="*/ 292059 h 547729"/>
                <a:gd name="connsiteX99" fmla="*/ 0 w 547729"/>
                <a:gd name="connsiteY99" fmla="*/ 200850 h 547729"/>
                <a:gd name="connsiteX100" fmla="*/ 36389 w 547729"/>
                <a:gd name="connsiteY100" fmla="*/ 149337 h 547729"/>
                <a:gd name="connsiteX101" fmla="*/ 36389 w 547729"/>
                <a:gd name="connsiteY101" fmla="*/ 72778 h 547729"/>
                <a:gd name="connsiteX102" fmla="*/ 109641 w 547729"/>
                <a:gd name="connsiteY102" fmla="*/ 0 h 5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47729" h="547729">
                  <a:moveTo>
                    <a:pt x="228130" y="383189"/>
                  </a:moveTo>
                  <a:cubicBezTo>
                    <a:pt x="228130" y="383189"/>
                    <a:pt x="228130" y="383189"/>
                    <a:pt x="319630" y="383189"/>
                  </a:cubicBezTo>
                  <a:cubicBezTo>
                    <a:pt x="324370" y="383189"/>
                    <a:pt x="328637" y="387488"/>
                    <a:pt x="328637" y="392264"/>
                  </a:cubicBezTo>
                  <a:cubicBezTo>
                    <a:pt x="328637" y="397518"/>
                    <a:pt x="324370" y="401816"/>
                    <a:pt x="319630" y="401816"/>
                  </a:cubicBezTo>
                  <a:cubicBezTo>
                    <a:pt x="319630" y="401816"/>
                    <a:pt x="319630" y="401816"/>
                    <a:pt x="228130" y="401816"/>
                  </a:cubicBezTo>
                  <a:cubicBezTo>
                    <a:pt x="222915" y="401816"/>
                    <a:pt x="218648" y="397518"/>
                    <a:pt x="218648" y="392264"/>
                  </a:cubicBezTo>
                  <a:cubicBezTo>
                    <a:pt x="218648" y="387488"/>
                    <a:pt x="222915" y="383189"/>
                    <a:pt x="228130" y="383189"/>
                  </a:cubicBezTo>
                  <a:close/>
                  <a:moveTo>
                    <a:pt x="392280" y="374111"/>
                  </a:moveTo>
                  <a:cubicBezTo>
                    <a:pt x="381835" y="374111"/>
                    <a:pt x="373763" y="382140"/>
                    <a:pt x="373763" y="392059"/>
                  </a:cubicBezTo>
                  <a:cubicBezTo>
                    <a:pt x="373763" y="401977"/>
                    <a:pt x="381835" y="410479"/>
                    <a:pt x="392280" y="410479"/>
                  </a:cubicBezTo>
                  <a:cubicBezTo>
                    <a:pt x="402250" y="410479"/>
                    <a:pt x="410796" y="401977"/>
                    <a:pt x="410796" y="392059"/>
                  </a:cubicBezTo>
                  <a:cubicBezTo>
                    <a:pt x="410796" y="382140"/>
                    <a:pt x="402250" y="374111"/>
                    <a:pt x="392280" y="374111"/>
                  </a:cubicBezTo>
                  <a:close/>
                  <a:moveTo>
                    <a:pt x="155021" y="374111"/>
                  </a:moveTo>
                  <a:cubicBezTo>
                    <a:pt x="144571" y="374111"/>
                    <a:pt x="136496" y="382140"/>
                    <a:pt x="136496" y="392059"/>
                  </a:cubicBezTo>
                  <a:cubicBezTo>
                    <a:pt x="136496" y="401977"/>
                    <a:pt x="144571" y="410479"/>
                    <a:pt x="155021" y="410479"/>
                  </a:cubicBezTo>
                  <a:cubicBezTo>
                    <a:pt x="164995" y="410479"/>
                    <a:pt x="173545" y="401977"/>
                    <a:pt x="173545" y="392059"/>
                  </a:cubicBezTo>
                  <a:cubicBezTo>
                    <a:pt x="173545" y="382140"/>
                    <a:pt x="164995" y="374111"/>
                    <a:pt x="155021" y="374111"/>
                  </a:cubicBezTo>
                  <a:close/>
                  <a:moveTo>
                    <a:pt x="392280" y="355691"/>
                  </a:moveTo>
                  <a:cubicBezTo>
                    <a:pt x="412695" y="355691"/>
                    <a:pt x="429312" y="372222"/>
                    <a:pt x="429312" y="392059"/>
                  </a:cubicBezTo>
                  <a:cubicBezTo>
                    <a:pt x="429312" y="412368"/>
                    <a:pt x="412695" y="428426"/>
                    <a:pt x="392280" y="428426"/>
                  </a:cubicBezTo>
                  <a:cubicBezTo>
                    <a:pt x="371864" y="428426"/>
                    <a:pt x="355247" y="412368"/>
                    <a:pt x="355247" y="392059"/>
                  </a:cubicBezTo>
                  <a:cubicBezTo>
                    <a:pt x="355247" y="372222"/>
                    <a:pt x="371864" y="355691"/>
                    <a:pt x="392280" y="355691"/>
                  </a:cubicBezTo>
                  <a:close/>
                  <a:moveTo>
                    <a:pt x="155021" y="355691"/>
                  </a:moveTo>
                  <a:cubicBezTo>
                    <a:pt x="175445" y="355691"/>
                    <a:pt x="191594" y="372222"/>
                    <a:pt x="191594" y="392059"/>
                  </a:cubicBezTo>
                  <a:cubicBezTo>
                    <a:pt x="191594" y="412368"/>
                    <a:pt x="175445" y="428426"/>
                    <a:pt x="155021" y="428426"/>
                  </a:cubicBezTo>
                  <a:cubicBezTo>
                    <a:pt x="134597" y="428426"/>
                    <a:pt x="117972" y="412368"/>
                    <a:pt x="117972" y="392059"/>
                  </a:cubicBezTo>
                  <a:cubicBezTo>
                    <a:pt x="117972" y="372222"/>
                    <a:pt x="134597" y="355691"/>
                    <a:pt x="155021" y="355691"/>
                  </a:cubicBezTo>
                  <a:close/>
                  <a:moveTo>
                    <a:pt x="228130" y="346821"/>
                  </a:moveTo>
                  <a:cubicBezTo>
                    <a:pt x="228130" y="346821"/>
                    <a:pt x="228130" y="346821"/>
                    <a:pt x="319630" y="346821"/>
                  </a:cubicBezTo>
                  <a:cubicBezTo>
                    <a:pt x="324370" y="346821"/>
                    <a:pt x="328637" y="350649"/>
                    <a:pt x="328637" y="355913"/>
                  </a:cubicBezTo>
                  <a:cubicBezTo>
                    <a:pt x="328637" y="361177"/>
                    <a:pt x="324370" y="365005"/>
                    <a:pt x="319630" y="365005"/>
                  </a:cubicBezTo>
                  <a:cubicBezTo>
                    <a:pt x="319630" y="365005"/>
                    <a:pt x="319630" y="365005"/>
                    <a:pt x="228130" y="365005"/>
                  </a:cubicBezTo>
                  <a:cubicBezTo>
                    <a:pt x="222915" y="365005"/>
                    <a:pt x="218648" y="361177"/>
                    <a:pt x="218648" y="355913"/>
                  </a:cubicBezTo>
                  <a:cubicBezTo>
                    <a:pt x="218648" y="350649"/>
                    <a:pt x="222915" y="346821"/>
                    <a:pt x="228130" y="346821"/>
                  </a:cubicBezTo>
                  <a:close/>
                  <a:moveTo>
                    <a:pt x="200804" y="192038"/>
                  </a:moveTo>
                  <a:cubicBezTo>
                    <a:pt x="205527" y="192038"/>
                    <a:pt x="209778" y="195817"/>
                    <a:pt x="209778" y="201012"/>
                  </a:cubicBezTo>
                  <a:cubicBezTo>
                    <a:pt x="209778" y="206207"/>
                    <a:pt x="205527" y="209986"/>
                    <a:pt x="200804" y="209986"/>
                  </a:cubicBezTo>
                  <a:cubicBezTo>
                    <a:pt x="175772" y="209986"/>
                    <a:pt x="154991" y="230295"/>
                    <a:pt x="154991" y="255799"/>
                  </a:cubicBezTo>
                  <a:cubicBezTo>
                    <a:pt x="154991" y="260522"/>
                    <a:pt x="151212" y="264773"/>
                    <a:pt x="146017" y="264773"/>
                  </a:cubicBezTo>
                  <a:cubicBezTo>
                    <a:pt x="140822" y="264773"/>
                    <a:pt x="137043" y="260522"/>
                    <a:pt x="137043" y="255799"/>
                  </a:cubicBezTo>
                  <a:cubicBezTo>
                    <a:pt x="137043" y="220377"/>
                    <a:pt x="165382" y="192038"/>
                    <a:pt x="200804" y="192038"/>
                  </a:cubicBezTo>
                  <a:close/>
                  <a:moveTo>
                    <a:pt x="146066" y="173223"/>
                  </a:moveTo>
                  <a:cubicBezTo>
                    <a:pt x="130945" y="173223"/>
                    <a:pt x="118660" y="185516"/>
                    <a:pt x="118660" y="200647"/>
                  </a:cubicBezTo>
                  <a:cubicBezTo>
                    <a:pt x="118660" y="200647"/>
                    <a:pt x="118660" y="200647"/>
                    <a:pt x="118660" y="273461"/>
                  </a:cubicBezTo>
                  <a:cubicBezTo>
                    <a:pt x="118660" y="288591"/>
                    <a:pt x="130945" y="300884"/>
                    <a:pt x="146066" y="300884"/>
                  </a:cubicBezTo>
                  <a:cubicBezTo>
                    <a:pt x="146066" y="300884"/>
                    <a:pt x="146066" y="300884"/>
                    <a:pt x="401692" y="300884"/>
                  </a:cubicBezTo>
                  <a:cubicBezTo>
                    <a:pt x="416813" y="300884"/>
                    <a:pt x="429098" y="288591"/>
                    <a:pt x="429098" y="273461"/>
                  </a:cubicBezTo>
                  <a:lnTo>
                    <a:pt x="429098" y="200647"/>
                  </a:lnTo>
                  <a:cubicBezTo>
                    <a:pt x="429098" y="185516"/>
                    <a:pt x="416813" y="173223"/>
                    <a:pt x="401692" y="173223"/>
                  </a:cubicBezTo>
                  <a:cubicBezTo>
                    <a:pt x="401692" y="173223"/>
                    <a:pt x="401692" y="173223"/>
                    <a:pt x="146066" y="173223"/>
                  </a:cubicBezTo>
                  <a:close/>
                  <a:moveTo>
                    <a:pt x="146066" y="154783"/>
                  </a:moveTo>
                  <a:cubicBezTo>
                    <a:pt x="146066" y="154783"/>
                    <a:pt x="146066" y="154783"/>
                    <a:pt x="401692" y="154783"/>
                  </a:cubicBezTo>
                  <a:cubicBezTo>
                    <a:pt x="426735" y="154783"/>
                    <a:pt x="447053" y="175587"/>
                    <a:pt x="447053" y="200647"/>
                  </a:cubicBezTo>
                  <a:cubicBezTo>
                    <a:pt x="447053" y="200647"/>
                    <a:pt x="447053" y="200647"/>
                    <a:pt x="447053" y="273461"/>
                  </a:cubicBezTo>
                  <a:cubicBezTo>
                    <a:pt x="447053" y="298993"/>
                    <a:pt x="426735" y="319324"/>
                    <a:pt x="401692" y="319324"/>
                  </a:cubicBezTo>
                  <a:cubicBezTo>
                    <a:pt x="401692" y="319324"/>
                    <a:pt x="401692" y="319324"/>
                    <a:pt x="146066" y="319324"/>
                  </a:cubicBezTo>
                  <a:cubicBezTo>
                    <a:pt x="121023" y="319324"/>
                    <a:pt x="100232" y="298993"/>
                    <a:pt x="100232" y="273461"/>
                  </a:cubicBezTo>
                  <a:cubicBezTo>
                    <a:pt x="100232" y="273461"/>
                    <a:pt x="100232" y="273461"/>
                    <a:pt x="100232" y="200647"/>
                  </a:cubicBezTo>
                  <a:cubicBezTo>
                    <a:pt x="100232" y="175587"/>
                    <a:pt x="121023" y="154783"/>
                    <a:pt x="146066" y="154783"/>
                  </a:cubicBezTo>
                  <a:close/>
                  <a:moveTo>
                    <a:pt x="127599" y="73251"/>
                  </a:moveTo>
                  <a:cubicBezTo>
                    <a:pt x="91209" y="73251"/>
                    <a:pt x="72778" y="91209"/>
                    <a:pt x="72778" y="127598"/>
                  </a:cubicBezTo>
                  <a:cubicBezTo>
                    <a:pt x="72778" y="127598"/>
                    <a:pt x="72778" y="127598"/>
                    <a:pt x="72778" y="182419"/>
                  </a:cubicBezTo>
                  <a:cubicBezTo>
                    <a:pt x="72778" y="182419"/>
                    <a:pt x="72778" y="182419"/>
                    <a:pt x="54820" y="182419"/>
                  </a:cubicBezTo>
                  <a:cubicBezTo>
                    <a:pt x="44423" y="182419"/>
                    <a:pt x="36389" y="190453"/>
                    <a:pt x="36389" y="200850"/>
                  </a:cubicBezTo>
                  <a:cubicBezTo>
                    <a:pt x="36389" y="200850"/>
                    <a:pt x="36389" y="200850"/>
                    <a:pt x="36389" y="292059"/>
                  </a:cubicBezTo>
                  <a:cubicBezTo>
                    <a:pt x="36389" y="301984"/>
                    <a:pt x="44423" y="310490"/>
                    <a:pt x="54820" y="310490"/>
                  </a:cubicBezTo>
                  <a:cubicBezTo>
                    <a:pt x="54820" y="310490"/>
                    <a:pt x="54820" y="310490"/>
                    <a:pt x="73251" y="310490"/>
                  </a:cubicBezTo>
                  <a:cubicBezTo>
                    <a:pt x="73251" y="310490"/>
                    <a:pt x="73251" y="310490"/>
                    <a:pt x="73251" y="462191"/>
                  </a:cubicBezTo>
                  <a:cubicBezTo>
                    <a:pt x="73251" y="489128"/>
                    <a:pt x="93572" y="510867"/>
                    <a:pt x="118620" y="510867"/>
                  </a:cubicBezTo>
                  <a:cubicBezTo>
                    <a:pt x="143667" y="510867"/>
                    <a:pt x="163988" y="489128"/>
                    <a:pt x="163988" y="462191"/>
                  </a:cubicBezTo>
                  <a:cubicBezTo>
                    <a:pt x="163988" y="462191"/>
                    <a:pt x="163988" y="462191"/>
                    <a:pt x="163988" y="456047"/>
                  </a:cubicBezTo>
                  <a:cubicBezTo>
                    <a:pt x="163988" y="456047"/>
                    <a:pt x="163988" y="456047"/>
                    <a:pt x="383269" y="456047"/>
                  </a:cubicBezTo>
                  <a:cubicBezTo>
                    <a:pt x="383269" y="456047"/>
                    <a:pt x="383269" y="456047"/>
                    <a:pt x="383269" y="462191"/>
                  </a:cubicBezTo>
                  <a:cubicBezTo>
                    <a:pt x="383269" y="489128"/>
                    <a:pt x="404063" y="510867"/>
                    <a:pt x="429110" y="510867"/>
                  </a:cubicBezTo>
                  <a:cubicBezTo>
                    <a:pt x="454157" y="510867"/>
                    <a:pt x="474478" y="489128"/>
                    <a:pt x="474478" y="462191"/>
                  </a:cubicBezTo>
                  <a:cubicBezTo>
                    <a:pt x="474478" y="462191"/>
                    <a:pt x="474478" y="462191"/>
                    <a:pt x="474478" y="310490"/>
                  </a:cubicBezTo>
                  <a:cubicBezTo>
                    <a:pt x="474478" y="310490"/>
                    <a:pt x="474478" y="310490"/>
                    <a:pt x="492909" y="310490"/>
                  </a:cubicBezTo>
                  <a:cubicBezTo>
                    <a:pt x="502833" y="310490"/>
                    <a:pt x="510867" y="301984"/>
                    <a:pt x="510867" y="292059"/>
                  </a:cubicBezTo>
                  <a:lnTo>
                    <a:pt x="510867" y="200850"/>
                  </a:lnTo>
                  <a:cubicBezTo>
                    <a:pt x="510867" y="190453"/>
                    <a:pt x="502833" y="182419"/>
                    <a:pt x="492909" y="182419"/>
                  </a:cubicBezTo>
                  <a:cubicBezTo>
                    <a:pt x="492909" y="182419"/>
                    <a:pt x="492909" y="182419"/>
                    <a:pt x="474478" y="182419"/>
                  </a:cubicBezTo>
                  <a:cubicBezTo>
                    <a:pt x="474478" y="182419"/>
                    <a:pt x="474478" y="182419"/>
                    <a:pt x="474478" y="127598"/>
                  </a:cubicBezTo>
                  <a:cubicBezTo>
                    <a:pt x="474478" y="91209"/>
                    <a:pt x="456047" y="73251"/>
                    <a:pt x="419658" y="73251"/>
                  </a:cubicBezTo>
                  <a:cubicBezTo>
                    <a:pt x="383269" y="73251"/>
                    <a:pt x="164461" y="73251"/>
                    <a:pt x="127599" y="73251"/>
                  </a:cubicBezTo>
                  <a:close/>
                  <a:moveTo>
                    <a:pt x="109641" y="0"/>
                  </a:moveTo>
                  <a:cubicBezTo>
                    <a:pt x="109641" y="0"/>
                    <a:pt x="109641" y="0"/>
                    <a:pt x="438089" y="0"/>
                  </a:cubicBezTo>
                  <a:cubicBezTo>
                    <a:pt x="478259" y="0"/>
                    <a:pt x="510867" y="32608"/>
                    <a:pt x="510867" y="72778"/>
                  </a:cubicBezTo>
                  <a:cubicBezTo>
                    <a:pt x="510867" y="72778"/>
                    <a:pt x="510867" y="72778"/>
                    <a:pt x="510867" y="149337"/>
                  </a:cubicBezTo>
                  <a:cubicBezTo>
                    <a:pt x="532134" y="156899"/>
                    <a:pt x="547729" y="176748"/>
                    <a:pt x="547729" y="200850"/>
                  </a:cubicBezTo>
                  <a:cubicBezTo>
                    <a:pt x="547729" y="200850"/>
                    <a:pt x="547729" y="200850"/>
                    <a:pt x="547729" y="292059"/>
                  </a:cubicBezTo>
                  <a:cubicBezTo>
                    <a:pt x="547729" y="315689"/>
                    <a:pt x="532134" y="336010"/>
                    <a:pt x="510867" y="343571"/>
                  </a:cubicBezTo>
                  <a:cubicBezTo>
                    <a:pt x="510867" y="343571"/>
                    <a:pt x="510867" y="343571"/>
                    <a:pt x="510867" y="462191"/>
                  </a:cubicBezTo>
                  <a:cubicBezTo>
                    <a:pt x="510867" y="509450"/>
                    <a:pt x="474006" y="547729"/>
                    <a:pt x="429110" y="547729"/>
                  </a:cubicBezTo>
                  <a:cubicBezTo>
                    <a:pt x="394138" y="547729"/>
                    <a:pt x="364365" y="524572"/>
                    <a:pt x="352551" y="492436"/>
                  </a:cubicBezTo>
                  <a:cubicBezTo>
                    <a:pt x="352551" y="492436"/>
                    <a:pt x="352551" y="492436"/>
                    <a:pt x="195179" y="492436"/>
                  </a:cubicBezTo>
                  <a:cubicBezTo>
                    <a:pt x="183364" y="524572"/>
                    <a:pt x="153591" y="547729"/>
                    <a:pt x="118620" y="547729"/>
                  </a:cubicBezTo>
                  <a:cubicBezTo>
                    <a:pt x="73251" y="547729"/>
                    <a:pt x="36389" y="509450"/>
                    <a:pt x="36389" y="462191"/>
                  </a:cubicBezTo>
                  <a:cubicBezTo>
                    <a:pt x="36389" y="462191"/>
                    <a:pt x="36389" y="462191"/>
                    <a:pt x="36389" y="343571"/>
                  </a:cubicBezTo>
                  <a:cubicBezTo>
                    <a:pt x="15123" y="336010"/>
                    <a:pt x="0" y="315689"/>
                    <a:pt x="0" y="292059"/>
                  </a:cubicBezTo>
                  <a:cubicBezTo>
                    <a:pt x="0" y="292059"/>
                    <a:pt x="0" y="292059"/>
                    <a:pt x="0" y="200850"/>
                  </a:cubicBezTo>
                  <a:cubicBezTo>
                    <a:pt x="0" y="176748"/>
                    <a:pt x="15123" y="156899"/>
                    <a:pt x="36389" y="149337"/>
                  </a:cubicBezTo>
                  <a:cubicBezTo>
                    <a:pt x="36389" y="149337"/>
                    <a:pt x="36389" y="149337"/>
                    <a:pt x="36389" y="72778"/>
                  </a:cubicBezTo>
                  <a:cubicBezTo>
                    <a:pt x="36389" y="32608"/>
                    <a:pt x="69470" y="0"/>
                    <a:pt x="109641" y="0"/>
                  </a:cubicBezTo>
                  <a:close/>
                </a:path>
              </a:pathLst>
            </a:custGeom>
            <a:solidFill>
              <a:schemeClr val="accent1"/>
            </a:solidFill>
            <a:ln>
              <a:noFill/>
            </a:ln>
            <a:extLst>
              <a:ext uri="{91240B29-F687-4f45-9708-019B960494DF}">
                <a14:hiddenLine xmlns:p14="http://schemas.microsoft.com/office/powerpoint/2010/main" xmlns:a14="http://schemas.microsoft.com/office/drawing/2010/main" xmlns:a16="http://schemas.microsoft.com/office/drawing/2014/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p>
          </p:txBody>
        </p:sp>
        <p:sp>
          <p:nvSpPr>
            <p:cNvPr id="45" name="i$ļidê">
              <a:extLst>
                <a:ext uri="{FF2B5EF4-FFF2-40B4-BE49-F238E27FC236}">
                  <a16:creationId xmlns:a16="http://schemas.microsoft.com/office/drawing/2014/main" id="{2FB2DDDE-F937-F148-A901-A7F0327F6CDB}"/>
                </a:ext>
              </a:extLst>
            </p:cNvPr>
            <p:cNvSpPr/>
            <p:nvPr/>
          </p:nvSpPr>
          <p:spPr>
            <a:xfrm rot="10800000" flipV="1">
              <a:off x="6098599" y="36385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6" name="ísľiḑé">
              <a:extLst>
                <a:ext uri="{FF2B5EF4-FFF2-40B4-BE49-F238E27FC236}">
                  <a16:creationId xmlns:a16="http://schemas.microsoft.com/office/drawing/2014/main" id="{D4A28B45-6B5F-D342-83D6-E466DDD6736E}"/>
                </a:ext>
              </a:extLst>
            </p:cNvPr>
            <p:cNvSpPr/>
            <p:nvPr/>
          </p:nvSpPr>
          <p:spPr>
            <a:xfrm rot="10800000" flipH="1">
              <a:off x="3975901" y="15210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7" name="ïṣ1îḓe">
              <a:extLst>
                <a:ext uri="{FF2B5EF4-FFF2-40B4-BE49-F238E27FC236}">
                  <a16:creationId xmlns:a16="http://schemas.microsoft.com/office/drawing/2014/main" id="{EEC3C8D9-D93E-E14F-86D7-3658319A16DF}"/>
                </a:ext>
              </a:extLst>
            </p:cNvPr>
            <p:cNvSpPr/>
            <p:nvPr/>
          </p:nvSpPr>
          <p:spPr>
            <a:xfrm rot="10800000" flipH="1" flipV="1">
              <a:off x="3975901" y="3638550"/>
              <a:ext cx="2117500" cy="2117500"/>
            </a:xfrm>
            <a:custGeom>
              <a:avLst/>
              <a:gdLst>
                <a:gd name="connsiteX0" fmla="*/ 1221434 w 2442868"/>
                <a:gd name="connsiteY0" fmla="*/ 2442868 h 2442868"/>
                <a:gd name="connsiteX1" fmla="*/ 0 w 2442868"/>
                <a:gd name="connsiteY1" fmla="*/ 1221434 h 2442868"/>
                <a:gd name="connsiteX2" fmla="*/ 1 w 2442868"/>
                <a:gd name="connsiteY2" fmla="*/ 1221434 h 2442868"/>
                <a:gd name="connsiteX3" fmla="*/ 1221435 w 2442868"/>
                <a:gd name="connsiteY3" fmla="*/ 0 h 2442868"/>
                <a:gd name="connsiteX4" fmla="*/ 1493563 w 2442868"/>
                <a:gd name="connsiteY4" fmla="*/ 0 h 2442868"/>
                <a:gd name="connsiteX5" fmla="*/ 1396545 w 2442868"/>
                <a:gd name="connsiteY5" fmla="*/ 4899 h 2442868"/>
                <a:gd name="connsiteX6" fmla="*/ 544335 w 2442868"/>
                <a:gd name="connsiteY6" fmla="*/ 949265 h 2442868"/>
                <a:gd name="connsiteX7" fmla="*/ 544334 w 2442868"/>
                <a:gd name="connsiteY7" fmla="*/ 949265 h 2442868"/>
                <a:gd name="connsiteX8" fmla="*/ 1493601 w 2442868"/>
                <a:gd name="connsiteY8" fmla="*/ 1898532 h 2442868"/>
                <a:gd name="connsiteX9" fmla="*/ 2442868 w 2442868"/>
                <a:gd name="connsiteY9" fmla="*/ 949265 h 2442868"/>
                <a:gd name="connsiteX10" fmla="*/ 2442868 w 2442868"/>
                <a:gd name="connsiteY10" fmla="*/ 1221434 h 2442868"/>
                <a:gd name="connsiteX11" fmla="*/ 1221434 w 2442868"/>
                <a:gd name="connsiteY11" fmla="*/ 2442868 h 24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868" h="2442868">
                  <a:moveTo>
                    <a:pt x="1221434" y="2442868"/>
                  </a:moveTo>
                  <a:cubicBezTo>
                    <a:pt x="546855" y="2442868"/>
                    <a:pt x="0" y="1896013"/>
                    <a:pt x="0" y="1221434"/>
                  </a:cubicBezTo>
                  <a:lnTo>
                    <a:pt x="1" y="1221434"/>
                  </a:lnTo>
                  <a:cubicBezTo>
                    <a:pt x="1" y="546855"/>
                    <a:pt x="546856" y="0"/>
                    <a:pt x="1221435" y="0"/>
                  </a:cubicBezTo>
                  <a:lnTo>
                    <a:pt x="1493563" y="0"/>
                  </a:lnTo>
                  <a:lnTo>
                    <a:pt x="1396545" y="4899"/>
                  </a:lnTo>
                  <a:cubicBezTo>
                    <a:pt x="917871" y="53511"/>
                    <a:pt x="544335" y="457766"/>
                    <a:pt x="544335" y="949265"/>
                  </a:cubicBezTo>
                  <a:lnTo>
                    <a:pt x="544334" y="949265"/>
                  </a:lnTo>
                  <a:cubicBezTo>
                    <a:pt x="544334" y="1473531"/>
                    <a:pt x="969335" y="1898532"/>
                    <a:pt x="1493601" y="1898532"/>
                  </a:cubicBezTo>
                  <a:cubicBezTo>
                    <a:pt x="2017867" y="1898532"/>
                    <a:pt x="2442868" y="1473531"/>
                    <a:pt x="2442868" y="949265"/>
                  </a:cubicBezTo>
                  <a:lnTo>
                    <a:pt x="2442868" y="1221434"/>
                  </a:lnTo>
                  <a:cubicBezTo>
                    <a:pt x="2442868" y="1896013"/>
                    <a:pt x="1896013" y="2442868"/>
                    <a:pt x="1221434" y="2442868"/>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8" name="îṧlïḍé">
              <a:extLst>
                <a:ext uri="{FF2B5EF4-FFF2-40B4-BE49-F238E27FC236}">
                  <a16:creationId xmlns:a16="http://schemas.microsoft.com/office/drawing/2014/main" id="{619FA236-3690-084D-8D3F-F98D6F65C757}"/>
                </a:ext>
              </a:extLst>
            </p:cNvPr>
            <p:cNvSpPr/>
            <p:nvPr/>
          </p:nvSpPr>
          <p:spPr>
            <a:xfrm>
              <a:off x="5443037" y="2985587"/>
              <a:ext cx="1305926" cy="1305926"/>
            </a:xfrm>
            <a:prstGeom prst="ellipse">
              <a:avLst/>
            </a:prstGeom>
            <a:pattFill prst="pct5">
              <a:fgClr>
                <a:srgbClr val="E4E6EA"/>
              </a:fgClr>
              <a:bgClr>
                <a:srgbClr val="ADB5BF"/>
              </a:bgClr>
            </a:patt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p>
          </p:txBody>
        </p:sp>
        <p:sp>
          <p:nvSpPr>
            <p:cNvPr id="58" name="isḻiḑé">
              <a:extLst>
                <a:ext uri="{FF2B5EF4-FFF2-40B4-BE49-F238E27FC236}">
                  <a16:creationId xmlns:a16="http://schemas.microsoft.com/office/drawing/2014/main" id="{430F6DEA-6E61-A44F-B00A-AF42D2E47167}"/>
                </a:ext>
              </a:extLst>
            </p:cNvPr>
            <p:cNvSpPr txBox="1"/>
            <p:nvPr/>
          </p:nvSpPr>
          <p:spPr bwMode="auto">
            <a:xfrm>
              <a:off x="826149" y="2096911"/>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400" b="1" dirty="0"/>
                <a:t>向受众解释数据分析的结果 </a:t>
              </a:r>
              <a:endParaRPr lang="en-US" altLang="zh-CN" sz="2400" b="1" dirty="0"/>
            </a:p>
          </p:txBody>
        </p:sp>
        <p:cxnSp>
          <p:nvCxnSpPr>
            <p:cNvPr id="53" name="直接连接符 18">
              <a:extLst>
                <a:ext uri="{FF2B5EF4-FFF2-40B4-BE49-F238E27FC236}">
                  <a16:creationId xmlns:a16="http://schemas.microsoft.com/office/drawing/2014/main" id="{4B4528F7-E3B1-5E46-998B-7E5E1D86FF61}"/>
                </a:ext>
              </a:extLst>
            </p:cNvPr>
            <p:cNvCxnSpPr/>
            <p:nvPr/>
          </p:nvCxnSpPr>
          <p:spPr>
            <a:xfrm>
              <a:off x="673100" y="3644744"/>
              <a:ext cx="2947900"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19">
              <a:extLst>
                <a:ext uri="{FF2B5EF4-FFF2-40B4-BE49-F238E27FC236}">
                  <a16:creationId xmlns:a16="http://schemas.microsoft.com/office/drawing/2014/main" id="{FE21C08D-A96E-F947-9E5D-2D24304D877B}"/>
                </a:ext>
              </a:extLst>
            </p:cNvPr>
            <p:cNvCxnSpPr/>
            <p:nvPr/>
          </p:nvCxnSpPr>
          <p:spPr>
            <a:xfrm>
              <a:off x="8571000" y="3624097"/>
              <a:ext cx="2947900"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63" name="isḻiḑé">
            <a:extLst>
              <a:ext uri="{FF2B5EF4-FFF2-40B4-BE49-F238E27FC236}">
                <a16:creationId xmlns:a16="http://schemas.microsoft.com/office/drawing/2014/main" id="{74E8BEEB-1A1E-514C-8A7F-79C272ECA389}"/>
              </a:ext>
            </a:extLst>
          </p:cNvPr>
          <p:cNvSpPr txBox="1"/>
          <p:nvPr/>
        </p:nvSpPr>
        <p:spPr bwMode="auto">
          <a:xfrm>
            <a:off x="826148" y="4159429"/>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400" b="1" dirty="0"/>
              <a:t>说服受众接受数据分析的结果 </a:t>
            </a:r>
            <a:endParaRPr lang="en-US" altLang="zh-CN" sz="2400" b="1" dirty="0"/>
          </a:p>
        </p:txBody>
      </p:sp>
      <p:sp>
        <p:nvSpPr>
          <p:cNvPr id="64" name="isḻiḑé">
            <a:extLst>
              <a:ext uri="{FF2B5EF4-FFF2-40B4-BE49-F238E27FC236}">
                <a16:creationId xmlns:a16="http://schemas.microsoft.com/office/drawing/2014/main" id="{CCBC459A-9DD3-4A43-80D8-1EE474FAA038}"/>
              </a:ext>
            </a:extLst>
          </p:cNvPr>
          <p:cNvSpPr txBox="1"/>
          <p:nvPr/>
        </p:nvSpPr>
        <p:spPr bwMode="auto">
          <a:xfrm>
            <a:off x="9102716" y="1959332"/>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400" b="1" dirty="0"/>
              <a:t>使受众信任数据分析的结果</a:t>
            </a:r>
          </a:p>
        </p:txBody>
      </p:sp>
      <p:sp>
        <p:nvSpPr>
          <p:cNvPr id="65" name="isḻiḑé">
            <a:extLst>
              <a:ext uri="{FF2B5EF4-FFF2-40B4-BE49-F238E27FC236}">
                <a16:creationId xmlns:a16="http://schemas.microsoft.com/office/drawing/2014/main" id="{529EDF16-A16E-E045-9637-DF237CC30830}"/>
              </a:ext>
            </a:extLst>
          </p:cNvPr>
          <p:cNvSpPr txBox="1"/>
          <p:nvPr/>
        </p:nvSpPr>
        <p:spPr bwMode="auto">
          <a:xfrm>
            <a:off x="9102716" y="4078875"/>
            <a:ext cx="2416184" cy="9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2400" b="1" dirty="0"/>
              <a:t>使受众获取有价值的数据洞察 </a:t>
            </a:r>
          </a:p>
        </p:txBody>
      </p:sp>
    </p:spTree>
    <p:extLst>
      <p:ext uri="{BB962C8B-B14F-4D97-AF65-F5344CB8AC3E}">
        <p14:creationId xmlns:p14="http://schemas.microsoft.com/office/powerpoint/2010/main" val="239192045"/>
      </p:ext>
    </p:extLst>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837784" cy="1143000"/>
          </a:xfrm>
        </p:spPr>
        <p:txBody>
          <a:bodyPr/>
          <a:lstStyle/>
          <a:p>
            <a:r>
              <a:rPr lang="en-US" altLang="zh-CN" sz="4800" dirty="0"/>
              <a:t>7.3 </a:t>
            </a:r>
            <a:r>
              <a:rPr lang="zh-CN" altLang="en-US" sz="4800" dirty="0"/>
              <a:t>数据故事的设计</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▲7.2</a:t>
            </a:r>
            <a:r>
              <a:rPr lang="zh-CN" altLang="en-US" sz="2000" dirty="0">
                <a:solidFill>
                  <a:schemeClr val="bg1">
                    <a:lumMod val="50000"/>
                  </a:schemeClr>
                </a:solidFill>
              </a:rPr>
              <a:t> 数据故事的需求分析</a:t>
            </a:r>
            <a:endParaRPr lang="en-US" altLang="zh-CN" sz="2000" dirty="0">
              <a:solidFill>
                <a:schemeClr val="bg1">
                  <a:lumMod val="50000"/>
                </a:schemeClr>
              </a:solidFill>
            </a:endParaRPr>
          </a:p>
          <a:p>
            <a:r>
              <a:rPr lang="zh-CN" altLang="en-US" sz="2000" dirty="0">
                <a:solidFill>
                  <a:schemeClr val="bg1">
                    <a:lumMod val="50000"/>
                  </a:schemeClr>
                </a:solidFill>
              </a:rPr>
              <a:t> </a:t>
            </a:r>
            <a:endParaRPr lang="en-US" altLang="zh-CN" sz="2000" dirty="0">
              <a:solidFill>
                <a:schemeClr val="bg1">
                  <a:lumMod val="50000"/>
                </a:schemeClr>
              </a:solidFill>
            </a:endParaRPr>
          </a:p>
          <a:p>
            <a:r>
              <a:rPr lang="en-US" altLang="zh-CN" sz="2000" dirty="0"/>
              <a:t>▼7.4</a:t>
            </a:r>
            <a:r>
              <a:rPr lang="zh-CN" altLang="en-US" sz="2000" dirty="0"/>
              <a:t> 数据故事的生成</a:t>
            </a:r>
          </a:p>
        </p:txBody>
      </p:sp>
    </p:spTree>
    <p:extLst>
      <p:ext uri="{BB962C8B-B14F-4D97-AF65-F5344CB8AC3E}">
        <p14:creationId xmlns:p14="http://schemas.microsoft.com/office/powerpoint/2010/main" val="803741314"/>
      </p:ext>
    </p:extLst>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7BF7691-98CC-314B-AD54-F029D8019674}"/>
              </a:ext>
            </a:extLst>
          </p:cNvPr>
          <p:cNvSpPr/>
          <p:nvPr/>
        </p:nvSpPr>
        <p:spPr>
          <a:xfrm>
            <a:off x="3294529" y="2655373"/>
            <a:ext cx="7887820" cy="78417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844AF37-E952-F24D-8277-A1495AFBD970}"/>
              </a:ext>
            </a:extLst>
          </p:cNvPr>
          <p:cNvSpPr/>
          <p:nvPr/>
        </p:nvSpPr>
        <p:spPr>
          <a:xfrm>
            <a:off x="2805091" y="3486333"/>
            <a:ext cx="8377258" cy="7841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A379E39-726C-314F-BB08-57720448D07E}"/>
              </a:ext>
            </a:extLst>
          </p:cNvPr>
          <p:cNvSpPr/>
          <p:nvPr/>
        </p:nvSpPr>
        <p:spPr>
          <a:xfrm>
            <a:off x="2689411" y="4317294"/>
            <a:ext cx="8492937" cy="784170"/>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2B6F7E1-FCDC-8749-9D56-5FE1AF95F787}"/>
              </a:ext>
            </a:extLst>
          </p:cNvPr>
          <p:cNvSpPr/>
          <p:nvPr/>
        </p:nvSpPr>
        <p:spPr>
          <a:xfrm>
            <a:off x="2420471" y="5148253"/>
            <a:ext cx="8761878" cy="7841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71CA39-31B6-3343-AE17-0E8422733260}"/>
              </a:ext>
            </a:extLst>
          </p:cNvPr>
          <p:cNvGrpSpPr>
            <a:grpSpLocks noChangeAspect="1"/>
          </p:cNvGrpSpPr>
          <p:nvPr/>
        </p:nvGrpSpPr>
        <p:grpSpPr>
          <a:xfrm>
            <a:off x="352297" y="1247775"/>
            <a:ext cx="3865802" cy="5040000"/>
            <a:chOff x="8774113" y="21602700"/>
            <a:chExt cx="679450" cy="885826"/>
          </a:xfrm>
          <a:solidFill>
            <a:srgbClr val="1F487C"/>
          </a:solidFill>
        </p:grpSpPr>
        <p:sp>
          <p:nvSpPr>
            <p:cNvPr id="11" name="Freeform 1417">
              <a:extLst>
                <a:ext uri="{FF2B5EF4-FFF2-40B4-BE49-F238E27FC236}">
                  <a16:creationId xmlns:a16="http://schemas.microsoft.com/office/drawing/2014/main" id="{AAC0F4B2-D76C-3E4A-AADE-A80CFF561BC4}"/>
                </a:ext>
              </a:extLst>
            </p:cNvPr>
            <p:cNvSpPr>
              <a:spLocks/>
            </p:cNvSpPr>
            <p:nvPr/>
          </p:nvSpPr>
          <p:spPr bwMode="auto">
            <a:xfrm>
              <a:off x="8972551" y="21602700"/>
              <a:ext cx="296863" cy="266700"/>
            </a:xfrm>
            <a:custGeom>
              <a:avLst/>
              <a:gdLst>
                <a:gd name="T0" fmla="*/ 16 w 79"/>
                <a:gd name="T1" fmla="*/ 60 h 71"/>
                <a:gd name="T2" fmla="*/ 37 w 79"/>
                <a:gd name="T3" fmla="*/ 60 h 71"/>
                <a:gd name="T4" fmla="*/ 68 w 79"/>
                <a:gd name="T5" fmla="*/ 68 h 71"/>
                <a:gd name="T6" fmla="*/ 63 w 79"/>
                <a:gd name="T7" fmla="*/ 49 h 71"/>
                <a:gd name="T8" fmla="*/ 21 w 79"/>
                <a:gd name="T9" fmla="*/ 6 h 71"/>
                <a:gd name="T10" fmla="*/ 16 w 79"/>
                <a:gd name="T11" fmla="*/ 10 h 71"/>
                <a:gd name="T12" fmla="*/ 18 w 79"/>
                <a:gd name="T13" fmla="*/ 23 h 71"/>
                <a:gd name="T14" fmla="*/ 15 w 79"/>
                <a:gd name="T15" fmla="*/ 33 h 71"/>
                <a:gd name="T16" fmla="*/ 16 w 79"/>
                <a:gd name="T17" fmla="*/ 43 h 71"/>
                <a:gd name="T18" fmla="*/ 17 w 79"/>
                <a:gd name="T19" fmla="*/ 53 h 71"/>
                <a:gd name="T20" fmla="*/ 16 w 79"/>
                <a:gd name="T21"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71">
                  <a:moveTo>
                    <a:pt x="16" y="60"/>
                  </a:moveTo>
                  <a:cubicBezTo>
                    <a:pt x="16" y="60"/>
                    <a:pt x="28" y="56"/>
                    <a:pt x="37" y="60"/>
                  </a:cubicBezTo>
                  <a:cubicBezTo>
                    <a:pt x="37" y="60"/>
                    <a:pt x="63" y="71"/>
                    <a:pt x="68" y="68"/>
                  </a:cubicBezTo>
                  <a:cubicBezTo>
                    <a:pt x="68" y="68"/>
                    <a:pt x="79" y="58"/>
                    <a:pt x="63" y="49"/>
                  </a:cubicBezTo>
                  <a:cubicBezTo>
                    <a:pt x="63" y="49"/>
                    <a:pt x="28" y="34"/>
                    <a:pt x="21" y="6"/>
                  </a:cubicBezTo>
                  <a:cubicBezTo>
                    <a:pt x="21" y="6"/>
                    <a:pt x="18" y="0"/>
                    <a:pt x="16" y="10"/>
                  </a:cubicBezTo>
                  <a:cubicBezTo>
                    <a:pt x="16" y="10"/>
                    <a:pt x="14" y="18"/>
                    <a:pt x="18" y="23"/>
                  </a:cubicBezTo>
                  <a:cubicBezTo>
                    <a:pt x="18" y="23"/>
                    <a:pt x="2" y="19"/>
                    <a:pt x="15" y="33"/>
                  </a:cubicBezTo>
                  <a:cubicBezTo>
                    <a:pt x="15" y="33"/>
                    <a:pt x="0" y="33"/>
                    <a:pt x="16" y="43"/>
                  </a:cubicBezTo>
                  <a:cubicBezTo>
                    <a:pt x="16" y="43"/>
                    <a:pt x="0" y="46"/>
                    <a:pt x="17" y="53"/>
                  </a:cubicBezTo>
                  <a:cubicBezTo>
                    <a:pt x="17" y="53"/>
                    <a:pt x="4" y="62"/>
                    <a:pt x="16" y="6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418">
              <a:extLst>
                <a:ext uri="{FF2B5EF4-FFF2-40B4-BE49-F238E27FC236}">
                  <a16:creationId xmlns:a16="http://schemas.microsoft.com/office/drawing/2014/main" id="{4E7F93FD-B1ED-124E-84E7-30808B518396}"/>
                </a:ext>
              </a:extLst>
            </p:cNvPr>
            <p:cNvSpPr>
              <a:spLocks noEditPoints="1"/>
            </p:cNvSpPr>
            <p:nvPr/>
          </p:nvSpPr>
          <p:spPr bwMode="auto">
            <a:xfrm>
              <a:off x="8774113" y="21759863"/>
              <a:ext cx="679450" cy="728663"/>
            </a:xfrm>
            <a:custGeom>
              <a:avLst/>
              <a:gdLst>
                <a:gd name="T0" fmla="*/ 69 w 181"/>
                <a:gd name="T1" fmla="*/ 172 h 194"/>
                <a:gd name="T2" fmla="*/ 80 w 181"/>
                <a:gd name="T3" fmla="*/ 178 h 194"/>
                <a:gd name="T4" fmla="*/ 93 w 181"/>
                <a:gd name="T5" fmla="*/ 180 h 194"/>
                <a:gd name="T6" fmla="*/ 105 w 181"/>
                <a:gd name="T7" fmla="*/ 179 h 194"/>
                <a:gd name="T8" fmla="*/ 119 w 181"/>
                <a:gd name="T9" fmla="*/ 127 h 194"/>
                <a:gd name="T10" fmla="*/ 127 w 181"/>
                <a:gd name="T11" fmla="*/ 111 h 194"/>
                <a:gd name="T12" fmla="*/ 162 w 181"/>
                <a:gd name="T13" fmla="*/ 47 h 194"/>
                <a:gd name="T14" fmla="*/ 181 w 181"/>
                <a:gd name="T15" fmla="*/ 9 h 194"/>
                <a:gd name="T16" fmla="*/ 169 w 181"/>
                <a:gd name="T17" fmla="*/ 8 h 194"/>
                <a:gd name="T18" fmla="*/ 157 w 181"/>
                <a:gd name="T19" fmla="*/ 1 h 194"/>
                <a:gd name="T20" fmla="*/ 128 w 181"/>
                <a:gd name="T21" fmla="*/ 25 h 194"/>
                <a:gd name="T22" fmla="*/ 109 w 181"/>
                <a:gd name="T23" fmla="*/ 32 h 194"/>
                <a:gd name="T24" fmla="*/ 71 w 181"/>
                <a:gd name="T25" fmla="*/ 21 h 194"/>
                <a:gd name="T26" fmla="*/ 25 w 181"/>
                <a:gd name="T27" fmla="*/ 20 h 194"/>
                <a:gd name="T28" fmla="*/ 32 w 181"/>
                <a:gd name="T29" fmla="*/ 31 h 194"/>
                <a:gd name="T30" fmla="*/ 46 w 181"/>
                <a:gd name="T31" fmla="*/ 41 h 194"/>
                <a:gd name="T32" fmla="*/ 55 w 181"/>
                <a:gd name="T33" fmla="*/ 51 h 194"/>
                <a:gd name="T34" fmla="*/ 65 w 181"/>
                <a:gd name="T35" fmla="*/ 58 h 194"/>
                <a:gd name="T36" fmla="*/ 75 w 181"/>
                <a:gd name="T37" fmla="*/ 64 h 194"/>
                <a:gd name="T38" fmla="*/ 82 w 181"/>
                <a:gd name="T39" fmla="*/ 71 h 194"/>
                <a:gd name="T40" fmla="*/ 91 w 181"/>
                <a:gd name="T41" fmla="*/ 75 h 194"/>
                <a:gd name="T42" fmla="*/ 100 w 181"/>
                <a:gd name="T43" fmla="*/ 80 h 194"/>
                <a:gd name="T44" fmla="*/ 108 w 181"/>
                <a:gd name="T45" fmla="*/ 87 h 194"/>
                <a:gd name="T46" fmla="*/ 101 w 181"/>
                <a:gd name="T47" fmla="*/ 108 h 194"/>
                <a:gd name="T48" fmla="*/ 54 w 181"/>
                <a:gd name="T49" fmla="*/ 153 h 194"/>
                <a:gd name="T50" fmla="*/ 59 w 181"/>
                <a:gd name="T51" fmla="*/ 165 h 194"/>
                <a:gd name="T52" fmla="*/ 69 w 181"/>
                <a:gd name="T53" fmla="*/ 172 h 194"/>
                <a:gd name="T54" fmla="*/ 159 w 181"/>
                <a:gd name="T55" fmla="*/ 9 h 194"/>
                <a:gd name="T56" fmla="*/ 162 w 181"/>
                <a:gd name="T57" fmla="*/ 12 h 194"/>
                <a:gd name="T58" fmla="*/ 159 w 181"/>
                <a:gd name="T59" fmla="*/ 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1" h="194">
                  <a:moveTo>
                    <a:pt x="69" y="172"/>
                  </a:moveTo>
                  <a:cubicBezTo>
                    <a:pt x="68" y="187"/>
                    <a:pt x="80" y="178"/>
                    <a:pt x="80" y="178"/>
                  </a:cubicBezTo>
                  <a:cubicBezTo>
                    <a:pt x="84" y="193"/>
                    <a:pt x="93" y="180"/>
                    <a:pt x="93" y="180"/>
                  </a:cubicBezTo>
                  <a:cubicBezTo>
                    <a:pt x="101" y="194"/>
                    <a:pt x="105" y="179"/>
                    <a:pt x="105" y="179"/>
                  </a:cubicBezTo>
                  <a:cubicBezTo>
                    <a:pt x="117" y="149"/>
                    <a:pt x="119" y="127"/>
                    <a:pt x="119" y="127"/>
                  </a:cubicBezTo>
                  <a:cubicBezTo>
                    <a:pt x="120" y="113"/>
                    <a:pt x="127" y="111"/>
                    <a:pt x="127" y="111"/>
                  </a:cubicBezTo>
                  <a:cubicBezTo>
                    <a:pt x="170" y="88"/>
                    <a:pt x="162" y="47"/>
                    <a:pt x="162" y="47"/>
                  </a:cubicBezTo>
                  <a:cubicBezTo>
                    <a:pt x="157" y="18"/>
                    <a:pt x="181" y="9"/>
                    <a:pt x="181" y="9"/>
                  </a:cubicBezTo>
                  <a:cubicBezTo>
                    <a:pt x="177" y="8"/>
                    <a:pt x="169" y="8"/>
                    <a:pt x="169" y="8"/>
                  </a:cubicBezTo>
                  <a:cubicBezTo>
                    <a:pt x="164" y="0"/>
                    <a:pt x="157" y="1"/>
                    <a:pt x="157" y="1"/>
                  </a:cubicBezTo>
                  <a:cubicBezTo>
                    <a:pt x="147" y="1"/>
                    <a:pt x="128" y="25"/>
                    <a:pt x="128" y="25"/>
                  </a:cubicBezTo>
                  <a:cubicBezTo>
                    <a:pt x="118" y="37"/>
                    <a:pt x="109" y="32"/>
                    <a:pt x="109" y="32"/>
                  </a:cubicBezTo>
                  <a:cubicBezTo>
                    <a:pt x="82" y="18"/>
                    <a:pt x="71" y="21"/>
                    <a:pt x="71" y="21"/>
                  </a:cubicBezTo>
                  <a:cubicBezTo>
                    <a:pt x="45" y="28"/>
                    <a:pt x="25" y="20"/>
                    <a:pt x="25" y="20"/>
                  </a:cubicBezTo>
                  <a:cubicBezTo>
                    <a:pt x="0" y="16"/>
                    <a:pt x="32" y="31"/>
                    <a:pt x="32" y="31"/>
                  </a:cubicBezTo>
                  <a:cubicBezTo>
                    <a:pt x="14" y="37"/>
                    <a:pt x="46" y="41"/>
                    <a:pt x="46" y="41"/>
                  </a:cubicBezTo>
                  <a:cubicBezTo>
                    <a:pt x="26" y="53"/>
                    <a:pt x="55" y="51"/>
                    <a:pt x="55" y="51"/>
                  </a:cubicBezTo>
                  <a:cubicBezTo>
                    <a:pt x="35" y="62"/>
                    <a:pt x="65" y="58"/>
                    <a:pt x="65" y="58"/>
                  </a:cubicBezTo>
                  <a:cubicBezTo>
                    <a:pt x="51" y="73"/>
                    <a:pt x="75" y="64"/>
                    <a:pt x="75" y="64"/>
                  </a:cubicBezTo>
                  <a:cubicBezTo>
                    <a:pt x="62" y="82"/>
                    <a:pt x="82" y="71"/>
                    <a:pt x="82" y="71"/>
                  </a:cubicBezTo>
                  <a:cubicBezTo>
                    <a:pt x="75" y="89"/>
                    <a:pt x="91" y="75"/>
                    <a:pt x="91" y="75"/>
                  </a:cubicBezTo>
                  <a:cubicBezTo>
                    <a:pt x="82" y="92"/>
                    <a:pt x="100" y="80"/>
                    <a:pt x="100" y="80"/>
                  </a:cubicBezTo>
                  <a:cubicBezTo>
                    <a:pt x="93" y="99"/>
                    <a:pt x="108" y="87"/>
                    <a:pt x="108" y="87"/>
                  </a:cubicBezTo>
                  <a:cubicBezTo>
                    <a:pt x="101" y="93"/>
                    <a:pt x="101" y="108"/>
                    <a:pt x="101" y="108"/>
                  </a:cubicBezTo>
                  <a:cubicBezTo>
                    <a:pt x="104" y="121"/>
                    <a:pt x="54" y="153"/>
                    <a:pt x="54" y="153"/>
                  </a:cubicBezTo>
                  <a:cubicBezTo>
                    <a:pt x="42" y="165"/>
                    <a:pt x="59" y="165"/>
                    <a:pt x="59" y="165"/>
                  </a:cubicBezTo>
                  <a:cubicBezTo>
                    <a:pt x="52" y="179"/>
                    <a:pt x="69" y="172"/>
                    <a:pt x="69" y="172"/>
                  </a:cubicBezTo>
                  <a:close/>
                  <a:moveTo>
                    <a:pt x="159" y="9"/>
                  </a:moveTo>
                  <a:cubicBezTo>
                    <a:pt x="159" y="9"/>
                    <a:pt x="164" y="8"/>
                    <a:pt x="162" y="12"/>
                  </a:cubicBezTo>
                  <a:cubicBezTo>
                    <a:pt x="162" y="12"/>
                    <a:pt x="158" y="13"/>
                    <a:pt x="159" y="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文本占位符 4">
            <a:extLst>
              <a:ext uri="{FF2B5EF4-FFF2-40B4-BE49-F238E27FC236}">
                <a16:creationId xmlns:a16="http://schemas.microsoft.com/office/drawing/2014/main" id="{8DAB056C-549B-1C4E-BE97-9F758474E4CF}"/>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18" name="标题 1">
            <a:extLst>
              <a:ext uri="{FF2B5EF4-FFF2-40B4-BE49-F238E27FC236}">
                <a16:creationId xmlns:a16="http://schemas.microsoft.com/office/drawing/2014/main" id="{B4655573-2FA8-EC43-9C6C-420E70F05B03}"/>
              </a:ext>
            </a:extLst>
          </p:cNvPr>
          <p:cNvSpPr>
            <a:spLocks noGrp="1"/>
          </p:cNvSpPr>
          <p:nvPr>
            <p:ph type="title"/>
          </p:nvPr>
        </p:nvSpPr>
        <p:spPr>
          <a:xfrm>
            <a:off x="2254329" y="650898"/>
            <a:ext cx="7210235" cy="821913"/>
          </a:xfrm>
        </p:spPr>
        <p:txBody>
          <a:bodyPr/>
          <a:lstStyle/>
          <a:p>
            <a:r>
              <a:rPr lang="zh-CN" altLang="en-US" dirty="0"/>
              <a:t>数据</a:t>
            </a:r>
            <a:r>
              <a:rPr lang="zh-CN" altLang="zh-CN" dirty="0"/>
              <a:t>故事</a:t>
            </a:r>
            <a:r>
              <a:rPr lang="zh-CN" altLang="en-US" dirty="0"/>
              <a:t>的类型</a:t>
            </a:r>
          </a:p>
        </p:txBody>
      </p:sp>
      <p:sp>
        <p:nvSpPr>
          <p:cNvPr id="19" name="矩形 18">
            <a:extLst>
              <a:ext uri="{FF2B5EF4-FFF2-40B4-BE49-F238E27FC236}">
                <a16:creationId xmlns:a16="http://schemas.microsoft.com/office/drawing/2014/main" id="{CA4068BD-2879-C543-9E3B-80CEBF3527F8}"/>
              </a:ext>
            </a:extLst>
          </p:cNvPr>
          <p:cNvSpPr/>
          <p:nvPr/>
        </p:nvSpPr>
        <p:spPr>
          <a:xfrm>
            <a:off x="4716260" y="2778693"/>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描述性数据故事 </a:t>
            </a:r>
          </a:p>
        </p:txBody>
      </p:sp>
      <p:sp>
        <p:nvSpPr>
          <p:cNvPr id="20" name="矩形 19">
            <a:extLst>
              <a:ext uri="{FF2B5EF4-FFF2-40B4-BE49-F238E27FC236}">
                <a16:creationId xmlns:a16="http://schemas.microsoft.com/office/drawing/2014/main" id="{04FA59F9-BAF5-6540-A9A7-59D5ED7BFBA5}"/>
              </a:ext>
            </a:extLst>
          </p:cNvPr>
          <p:cNvSpPr/>
          <p:nvPr/>
        </p:nvSpPr>
        <p:spPr>
          <a:xfrm>
            <a:off x="4727848" y="3609652"/>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诊断性数据故事 </a:t>
            </a:r>
          </a:p>
        </p:txBody>
      </p:sp>
      <p:sp>
        <p:nvSpPr>
          <p:cNvPr id="21" name="矩形 20">
            <a:extLst>
              <a:ext uri="{FF2B5EF4-FFF2-40B4-BE49-F238E27FC236}">
                <a16:creationId xmlns:a16="http://schemas.microsoft.com/office/drawing/2014/main" id="{EBDA6AB4-3F81-E343-A166-6300BDB0AFD0}"/>
              </a:ext>
            </a:extLst>
          </p:cNvPr>
          <p:cNvSpPr/>
          <p:nvPr/>
        </p:nvSpPr>
        <p:spPr>
          <a:xfrm>
            <a:off x="4727848" y="4375886"/>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预测性数据故事 </a:t>
            </a:r>
          </a:p>
        </p:txBody>
      </p:sp>
      <p:sp>
        <p:nvSpPr>
          <p:cNvPr id="22" name="矩形 21">
            <a:extLst>
              <a:ext uri="{FF2B5EF4-FFF2-40B4-BE49-F238E27FC236}">
                <a16:creationId xmlns:a16="http://schemas.microsoft.com/office/drawing/2014/main" id="{F7D0DD61-3AC3-5249-A7C1-D8EB1AAAE607}"/>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规范性数据故事 </a:t>
            </a:r>
          </a:p>
        </p:txBody>
      </p:sp>
      <p:sp>
        <p:nvSpPr>
          <p:cNvPr id="23" name="文本占位符 1">
            <a:extLst>
              <a:ext uri="{FF2B5EF4-FFF2-40B4-BE49-F238E27FC236}">
                <a16:creationId xmlns:a16="http://schemas.microsoft.com/office/drawing/2014/main" id="{32F18AEB-6777-6649-B40E-521B31254CD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7.3</a:t>
            </a:r>
            <a:r>
              <a:rPr lang="zh-CN" altLang="en-US" dirty="0">
                <a:latin typeface="Arial" panose="020B0604020202020204" pitchFamily="34" charset="0"/>
                <a:cs typeface="Arial" panose="020B0604020202020204" pitchFamily="34" charset="0"/>
              </a:rPr>
              <a:t> 数据故事的设计</a:t>
            </a:r>
            <a:r>
              <a:rPr lang="zh-CN" altLang="en-US" dirty="0"/>
              <a:t> </a:t>
            </a:r>
          </a:p>
        </p:txBody>
      </p:sp>
    </p:spTree>
    <p:extLst>
      <p:ext uri="{BB962C8B-B14F-4D97-AF65-F5344CB8AC3E}">
        <p14:creationId xmlns:p14="http://schemas.microsoft.com/office/powerpoint/2010/main" val="4125479063"/>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4">
            <a:extLst>
              <a:ext uri="{FF2B5EF4-FFF2-40B4-BE49-F238E27FC236}">
                <a16:creationId xmlns:a16="http://schemas.microsoft.com/office/drawing/2014/main" id="{8DAB056C-549B-1C4E-BE97-9F758474E4CF}"/>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18" name="标题 1">
            <a:extLst>
              <a:ext uri="{FF2B5EF4-FFF2-40B4-BE49-F238E27FC236}">
                <a16:creationId xmlns:a16="http://schemas.microsoft.com/office/drawing/2014/main" id="{B4655573-2FA8-EC43-9C6C-420E70F05B03}"/>
              </a:ext>
            </a:extLst>
          </p:cNvPr>
          <p:cNvSpPr>
            <a:spLocks noGrp="1"/>
          </p:cNvSpPr>
          <p:nvPr>
            <p:ph type="title"/>
          </p:nvPr>
        </p:nvSpPr>
        <p:spPr>
          <a:xfrm>
            <a:off x="2254329" y="650898"/>
            <a:ext cx="7210235" cy="821913"/>
          </a:xfrm>
        </p:spPr>
        <p:txBody>
          <a:bodyPr/>
          <a:lstStyle/>
          <a:p>
            <a:r>
              <a:rPr lang="zh-CN" altLang="en-US" dirty="0"/>
              <a:t>数据</a:t>
            </a:r>
            <a:r>
              <a:rPr lang="zh-CN" altLang="zh-CN" dirty="0"/>
              <a:t>故事</a:t>
            </a:r>
            <a:r>
              <a:rPr lang="zh-CN" altLang="en-US" dirty="0"/>
              <a:t>的要素</a:t>
            </a:r>
          </a:p>
        </p:txBody>
      </p:sp>
      <p:sp>
        <p:nvSpPr>
          <p:cNvPr id="19" name="矩形 18">
            <a:extLst>
              <a:ext uri="{FF2B5EF4-FFF2-40B4-BE49-F238E27FC236}">
                <a16:creationId xmlns:a16="http://schemas.microsoft.com/office/drawing/2014/main" id="{CA4068BD-2879-C543-9E3B-80CEBF3527F8}"/>
              </a:ext>
            </a:extLst>
          </p:cNvPr>
          <p:cNvSpPr/>
          <p:nvPr/>
        </p:nvSpPr>
        <p:spPr>
          <a:xfrm>
            <a:off x="4716260" y="2778693"/>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描述性数据故事 </a:t>
            </a:r>
          </a:p>
        </p:txBody>
      </p:sp>
      <p:sp>
        <p:nvSpPr>
          <p:cNvPr id="20" name="矩形 19">
            <a:extLst>
              <a:ext uri="{FF2B5EF4-FFF2-40B4-BE49-F238E27FC236}">
                <a16:creationId xmlns:a16="http://schemas.microsoft.com/office/drawing/2014/main" id="{04FA59F9-BAF5-6540-A9A7-59D5ED7BFBA5}"/>
              </a:ext>
            </a:extLst>
          </p:cNvPr>
          <p:cNvSpPr/>
          <p:nvPr/>
        </p:nvSpPr>
        <p:spPr>
          <a:xfrm>
            <a:off x="4727848" y="3609652"/>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诊断性数据故事 </a:t>
            </a:r>
          </a:p>
        </p:txBody>
      </p:sp>
      <p:sp>
        <p:nvSpPr>
          <p:cNvPr id="21" name="矩形 20">
            <a:extLst>
              <a:ext uri="{FF2B5EF4-FFF2-40B4-BE49-F238E27FC236}">
                <a16:creationId xmlns:a16="http://schemas.microsoft.com/office/drawing/2014/main" id="{EBDA6AB4-3F81-E343-A166-6300BDB0AFD0}"/>
              </a:ext>
            </a:extLst>
          </p:cNvPr>
          <p:cNvSpPr/>
          <p:nvPr/>
        </p:nvSpPr>
        <p:spPr>
          <a:xfrm>
            <a:off x="4727848" y="4375886"/>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测性数据故事 </a:t>
            </a:r>
          </a:p>
        </p:txBody>
      </p:sp>
      <p:sp>
        <p:nvSpPr>
          <p:cNvPr id="22" name="矩形 21">
            <a:extLst>
              <a:ext uri="{FF2B5EF4-FFF2-40B4-BE49-F238E27FC236}">
                <a16:creationId xmlns:a16="http://schemas.microsoft.com/office/drawing/2014/main" id="{F7D0DD61-3AC3-5249-A7C1-D8EB1AAAE607}"/>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规范性数据故事 </a:t>
            </a:r>
          </a:p>
        </p:txBody>
      </p:sp>
      <p:sp>
        <p:nvSpPr>
          <p:cNvPr id="23" name="文本占位符 1">
            <a:extLst>
              <a:ext uri="{FF2B5EF4-FFF2-40B4-BE49-F238E27FC236}">
                <a16:creationId xmlns:a16="http://schemas.microsoft.com/office/drawing/2014/main" id="{32F18AEB-6777-6649-B40E-521B31254CD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7.3</a:t>
            </a:r>
            <a:r>
              <a:rPr lang="zh-CN" altLang="en-US" dirty="0">
                <a:latin typeface="Arial" panose="020B0604020202020204" pitchFamily="34" charset="0"/>
                <a:cs typeface="Arial" panose="020B0604020202020204" pitchFamily="34" charset="0"/>
              </a:rPr>
              <a:t> 数据故事的设计</a:t>
            </a:r>
            <a:r>
              <a:rPr lang="zh-CN" altLang="en-US" dirty="0"/>
              <a:t> </a:t>
            </a:r>
          </a:p>
        </p:txBody>
      </p:sp>
      <p:graphicFrame>
        <p:nvGraphicFramePr>
          <p:cNvPr id="4" name="表格 3">
            <a:extLst>
              <a:ext uri="{FF2B5EF4-FFF2-40B4-BE49-F238E27FC236}">
                <a16:creationId xmlns:a16="http://schemas.microsoft.com/office/drawing/2014/main" id="{53D5FA76-8684-A44C-8A78-3C0E8A0ADED7}"/>
              </a:ext>
            </a:extLst>
          </p:cNvPr>
          <p:cNvGraphicFramePr>
            <a:graphicFrameLocks noGrp="1"/>
          </p:cNvGraphicFramePr>
          <p:nvPr>
            <p:extLst>
              <p:ext uri="{D42A27DB-BD31-4B8C-83A1-F6EECF244321}">
                <p14:modId xmlns:p14="http://schemas.microsoft.com/office/powerpoint/2010/main" val="3964278978"/>
              </p:ext>
            </p:extLst>
          </p:nvPr>
        </p:nvGraphicFramePr>
        <p:xfrm>
          <a:off x="5859446" y="2735295"/>
          <a:ext cx="5600968" cy="2316741"/>
        </p:xfrm>
        <a:graphic>
          <a:graphicData uri="http://schemas.openxmlformats.org/drawingml/2006/table">
            <a:tbl>
              <a:tblPr firstRow="1" firstCol="1" bandRow="1">
                <a:tableStyleId>{69012ECD-51FC-41F1-AA8D-1B2483CD663E}</a:tableStyleId>
              </a:tblPr>
              <a:tblGrid>
                <a:gridCol w="1280488">
                  <a:extLst>
                    <a:ext uri="{9D8B030D-6E8A-4147-A177-3AD203B41FA5}">
                      <a16:colId xmlns:a16="http://schemas.microsoft.com/office/drawing/2014/main" val="2125072716"/>
                    </a:ext>
                  </a:extLst>
                </a:gridCol>
                <a:gridCol w="4320480">
                  <a:extLst>
                    <a:ext uri="{9D8B030D-6E8A-4147-A177-3AD203B41FA5}">
                      <a16:colId xmlns:a16="http://schemas.microsoft.com/office/drawing/2014/main" val="2136116998"/>
                    </a:ext>
                  </a:extLst>
                </a:gridCol>
              </a:tblGrid>
              <a:tr h="330963">
                <a:tc>
                  <a:txBody>
                    <a:bodyPr/>
                    <a:lstStyle/>
                    <a:p>
                      <a:pPr indent="127000" algn="just">
                        <a:lnSpc>
                          <a:spcPct val="110000"/>
                        </a:lnSpc>
                      </a:pPr>
                      <a:r>
                        <a:rPr lang="zh-CN" sz="1800" b="1" kern="100" dirty="0">
                          <a:effectLst/>
                        </a:rPr>
                        <a:t>要素</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b="1" kern="100" dirty="0">
                          <a:effectLst/>
                        </a:rPr>
                        <a:t>主要内容</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2582675"/>
                  </a:ext>
                </a:extLst>
              </a:tr>
              <a:tr h="330963">
                <a:tc>
                  <a:txBody>
                    <a:bodyPr/>
                    <a:lstStyle/>
                    <a:p>
                      <a:pPr indent="127000" algn="just">
                        <a:lnSpc>
                          <a:spcPct val="110000"/>
                        </a:lnSpc>
                      </a:pPr>
                      <a:r>
                        <a:rPr lang="zh-CN" sz="1800" b="0" kern="100">
                          <a:effectLst/>
                        </a:rPr>
                        <a:t>需求</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dirty="0">
                          <a:effectLst/>
                        </a:rPr>
                        <a:t>描述</a:t>
                      </a:r>
                      <a:endParaRPr 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2551414"/>
                  </a:ext>
                </a:extLst>
              </a:tr>
              <a:tr h="330963">
                <a:tc>
                  <a:txBody>
                    <a:bodyPr/>
                    <a:lstStyle/>
                    <a:p>
                      <a:pPr indent="127000" algn="just">
                        <a:lnSpc>
                          <a:spcPct val="110000"/>
                        </a:lnSpc>
                      </a:pPr>
                      <a:r>
                        <a:rPr lang="zh-CN" sz="1800" b="0" kern="100">
                          <a:effectLst/>
                        </a:rPr>
                        <a:t>人物</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a:effectLst/>
                        </a:rPr>
                        <a:t>地震和大地震</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5328579"/>
                  </a:ext>
                </a:extLst>
              </a:tr>
              <a:tr h="330963">
                <a:tc>
                  <a:txBody>
                    <a:bodyPr/>
                    <a:lstStyle/>
                    <a:p>
                      <a:pPr indent="127000" algn="just">
                        <a:lnSpc>
                          <a:spcPct val="110000"/>
                        </a:lnSpc>
                      </a:pPr>
                      <a:r>
                        <a:rPr lang="zh-CN" sz="1800" b="0" kern="100">
                          <a:effectLst/>
                        </a:rPr>
                        <a:t>情境</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a:effectLst/>
                        </a:rPr>
                        <a:t>地震发生的频繁程度、大地震的破坏力</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4878495"/>
                  </a:ext>
                </a:extLst>
              </a:tr>
              <a:tr h="330963">
                <a:tc>
                  <a:txBody>
                    <a:bodyPr/>
                    <a:lstStyle/>
                    <a:p>
                      <a:pPr indent="127000" algn="just">
                        <a:lnSpc>
                          <a:spcPct val="110000"/>
                        </a:lnSpc>
                      </a:pPr>
                      <a:r>
                        <a:rPr lang="zh-CN" sz="1800" b="0" kern="100">
                          <a:effectLst/>
                        </a:rPr>
                        <a:t>情节</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a:effectLst/>
                        </a:rPr>
                        <a:t>大地震的发生频率变化</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3330825"/>
                  </a:ext>
                </a:extLst>
              </a:tr>
              <a:tr h="330963">
                <a:tc>
                  <a:txBody>
                    <a:bodyPr/>
                    <a:lstStyle/>
                    <a:p>
                      <a:pPr indent="127000" algn="just">
                        <a:lnSpc>
                          <a:spcPct val="110000"/>
                        </a:lnSpc>
                      </a:pPr>
                      <a:r>
                        <a:rPr lang="zh-CN" sz="1800" b="0" kern="100">
                          <a:effectLst/>
                        </a:rPr>
                        <a:t>冲突</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a:effectLst/>
                        </a:rPr>
                        <a:t>发现发生过的最严重的超级大地震</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44493869"/>
                  </a:ext>
                </a:extLst>
              </a:tr>
              <a:tr h="330963">
                <a:tc>
                  <a:txBody>
                    <a:bodyPr/>
                    <a:lstStyle/>
                    <a:p>
                      <a:pPr indent="127000" algn="just">
                        <a:lnSpc>
                          <a:spcPct val="110000"/>
                        </a:lnSpc>
                      </a:pPr>
                      <a:r>
                        <a:rPr lang="zh-CN" sz="1800" b="0" kern="100" dirty="0">
                          <a:effectLst/>
                        </a:rPr>
                        <a:t>解决方案</a:t>
                      </a:r>
                      <a:endParaRPr lang="zh-CN" sz="1800" b="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gn="just">
                        <a:lnSpc>
                          <a:spcPct val="110000"/>
                        </a:lnSpc>
                      </a:pPr>
                      <a:r>
                        <a:rPr lang="zh-CN" sz="1800" kern="100" dirty="0">
                          <a:effectLst/>
                        </a:rPr>
                        <a:t>按区域分析大地震的发生趋势</a:t>
                      </a:r>
                      <a:endParaRPr 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0246498"/>
                  </a:ext>
                </a:extLst>
              </a:tr>
            </a:tbl>
          </a:graphicData>
        </a:graphic>
      </p:graphicFrame>
      <p:pic>
        <p:nvPicPr>
          <p:cNvPr id="13" name="图片 12" descr="形状&#10;&#10;描述已自动生成">
            <a:extLst>
              <a:ext uri="{FF2B5EF4-FFF2-40B4-BE49-F238E27FC236}">
                <a16:creationId xmlns:a16="http://schemas.microsoft.com/office/drawing/2014/main" id="{EB0E12A9-A66A-E94C-B927-C380FFF34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061" y="1545902"/>
            <a:ext cx="3784600" cy="4127500"/>
          </a:xfrm>
          <a:prstGeom prst="rect">
            <a:avLst/>
          </a:prstGeom>
        </p:spPr>
      </p:pic>
      <p:sp>
        <p:nvSpPr>
          <p:cNvPr id="14" name="矩形 13">
            <a:extLst>
              <a:ext uri="{FF2B5EF4-FFF2-40B4-BE49-F238E27FC236}">
                <a16:creationId xmlns:a16="http://schemas.microsoft.com/office/drawing/2014/main" id="{B9AD9887-BFA3-6349-86E5-5B90ECD16CCC}"/>
              </a:ext>
            </a:extLst>
          </p:cNvPr>
          <p:cNvSpPr/>
          <p:nvPr/>
        </p:nvSpPr>
        <p:spPr>
          <a:xfrm>
            <a:off x="1055849" y="5901520"/>
            <a:ext cx="3647152"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mn-ea"/>
                <a:cs typeface="Times New Roman" panose="02020603050405020304" pitchFamily="18" charset="0"/>
              </a:rPr>
              <a:t>图</a:t>
            </a:r>
            <a:r>
              <a:rPr lang="en-US" altLang="zh-CN" kern="100" dirty="0">
                <a:latin typeface="Times New Roman" panose="02020603050405020304" pitchFamily="18" charset="0"/>
                <a:ea typeface="+mn-ea"/>
                <a:cs typeface="Times New Roman" panose="02020603050405020304" pitchFamily="18" charset="0"/>
              </a:rPr>
              <a:t>7- 2</a:t>
            </a:r>
            <a:r>
              <a:rPr lang="en-US" altLang="zh-CN" kern="100" dirty="0">
                <a:solidFill>
                  <a:srgbClr val="000000"/>
                </a:solidFill>
                <a:latin typeface="Times New Roman" panose="02020603050405020304" pitchFamily="18" charset="0"/>
                <a:ea typeface="+mn-ea"/>
                <a:cs typeface="Times New Roman" panose="02020603050405020304" pitchFamily="18" charset="0"/>
              </a:rPr>
              <a:t> </a:t>
            </a:r>
            <a:r>
              <a:rPr lang="zh-CN" altLang="zh-CN" kern="100" dirty="0">
                <a:solidFill>
                  <a:srgbClr val="000000"/>
                </a:solidFill>
                <a:latin typeface="Times New Roman" panose="02020603050405020304" pitchFamily="18" charset="0"/>
                <a:ea typeface="+mn-ea"/>
                <a:cs typeface="Times New Roman" panose="02020603050405020304" pitchFamily="18" charset="0"/>
              </a:rPr>
              <a:t>数据故事模型的组成要素</a:t>
            </a:r>
            <a:endParaRPr lang="zh-CN" altLang="zh-CN" sz="1800" kern="100" dirty="0">
              <a:effectLst/>
              <a:latin typeface="Times New Roman" panose="02020603050405020304" pitchFamily="18" charset="0"/>
              <a:ea typeface="+mn-ea"/>
              <a:cs typeface="Times New Roman" panose="02020603050405020304" pitchFamily="18" charset="0"/>
            </a:endParaRPr>
          </a:p>
        </p:txBody>
      </p:sp>
      <p:sp>
        <p:nvSpPr>
          <p:cNvPr id="15" name="矩形 14">
            <a:extLst>
              <a:ext uri="{FF2B5EF4-FFF2-40B4-BE49-F238E27FC236}">
                <a16:creationId xmlns:a16="http://schemas.microsoft.com/office/drawing/2014/main" id="{94360721-FB16-CF45-8E24-DF8399391F2E}"/>
              </a:ext>
            </a:extLst>
          </p:cNvPr>
          <p:cNvSpPr/>
          <p:nvPr/>
        </p:nvSpPr>
        <p:spPr>
          <a:xfrm>
            <a:off x="6711866" y="2147423"/>
            <a:ext cx="3701654" cy="388183"/>
          </a:xfrm>
          <a:prstGeom prst="rect">
            <a:avLst/>
          </a:prstGeom>
        </p:spPr>
        <p:txBody>
          <a:bodyPr wrap="none">
            <a:spAutoFit/>
          </a:bodyPr>
          <a:lstStyle/>
          <a:p>
            <a:pPr indent="266700" algn="just">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7- 1 </a:t>
            </a:r>
            <a:r>
              <a:rPr lang="zh-CN" altLang="zh-CN" kern="100" dirty="0">
                <a:solidFill>
                  <a:srgbClr val="000000"/>
                </a:solidFill>
                <a:latin typeface="Times New Roman" panose="02020603050405020304" pitchFamily="18" charset="0"/>
                <a:cs typeface="Times New Roman" panose="02020603050405020304" pitchFamily="18" charset="0"/>
              </a:rPr>
              <a:t>地震数据故事模型的要素</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5717745"/>
      </p:ext>
    </p:extLst>
  </p:cSld>
  <p:clrMapOvr>
    <a:masterClrMapping/>
  </p:clrMapOvr>
  <p:transition>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4">
            <a:extLst>
              <a:ext uri="{FF2B5EF4-FFF2-40B4-BE49-F238E27FC236}">
                <a16:creationId xmlns:a16="http://schemas.microsoft.com/office/drawing/2014/main" id="{8DAB056C-549B-1C4E-BE97-9F758474E4CF}"/>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18" name="标题 1">
            <a:extLst>
              <a:ext uri="{FF2B5EF4-FFF2-40B4-BE49-F238E27FC236}">
                <a16:creationId xmlns:a16="http://schemas.microsoft.com/office/drawing/2014/main" id="{B4655573-2FA8-EC43-9C6C-420E70F05B03}"/>
              </a:ext>
            </a:extLst>
          </p:cNvPr>
          <p:cNvSpPr>
            <a:spLocks noGrp="1"/>
          </p:cNvSpPr>
          <p:nvPr>
            <p:ph type="title"/>
          </p:nvPr>
        </p:nvSpPr>
        <p:spPr>
          <a:xfrm>
            <a:off x="2254329" y="650898"/>
            <a:ext cx="7210235" cy="821913"/>
          </a:xfrm>
        </p:spPr>
        <p:txBody>
          <a:bodyPr/>
          <a:lstStyle/>
          <a:p>
            <a:r>
              <a:rPr lang="zh-CN" altLang="en-US" dirty="0"/>
              <a:t>数据</a:t>
            </a:r>
            <a:r>
              <a:rPr lang="zh-CN" altLang="zh-CN" dirty="0"/>
              <a:t>故事</a:t>
            </a:r>
            <a:r>
              <a:rPr lang="zh-CN" altLang="en-US" dirty="0"/>
              <a:t>的模型</a:t>
            </a:r>
          </a:p>
        </p:txBody>
      </p:sp>
      <p:sp>
        <p:nvSpPr>
          <p:cNvPr id="19" name="矩形 18">
            <a:extLst>
              <a:ext uri="{FF2B5EF4-FFF2-40B4-BE49-F238E27FC236}">
                <a16:creationId xmlns:a16="http://schemas.microsoft.com/office/drawing/2014/main" id="{CA4068BD-2879-C543-9E3B-80CEBF3527F8}"/>
              </a:ext>
            </a:extLst>
          </p:cNvPr>
          <p:cNvSpPr/>
          <p:nvPr/>
        </p:nvSpPr>
        <p:spPr>
          <a:xfrm>
            <a:off x="4716260" y="2778693"/>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描述性数据故事 </a:t>
            </a:r>
          </a:p>
        </p:txBody>
      </p:sp>
      <p:sp>
        <p:nvSpPr>
          <p:cNvPr id="20" name="矩形 19">
            <a:extLst>
              <a:ext uri="{FF2B5EF4-FFF2-40B4-BE49-F238E27FC236}">
                <a16:creationId xmlns:a16="http://schemas.microsoft.com/office/drawing/2014/main" id="{04FA59F9-BAF5-6540-A9A7-59D5ED7BFBA5}"/>
              </a:ext>
            </a:extLst>
          </p:cNvPr>
          <p:cNvSpPr/>
          <p:nvPr/>
        </p:nvSpPr>
        <p:spPr>
          <a:xfrm>
            <a:off x="4727848" y="3609652"/>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诊断性数据故事 </a:t>
            </a:r>
          </a:p>
        </p:txBody>
      </p:sp>
      <p:sp>
        <p:nvSpPr>
          <p:cNvPr id="21" name="矩形 20">
            <a:extLst>
              <a:ext uri="{FF2B5EF4-FFF2-40B4-BE49-F238E27FC236}">
                <a16:creationId xmlns:a16="http://schemas.microsoft.com/office/drawing/2014/main" id="{EBDA6AB4-3F81-E343-A166-6300BDB0AFD0}"/>
              </a:ext>
            </a:extLst>
          </p:cNvPr>
          <p:cNvSpPr/>
          <p:nvPr/>
        </p:nvSpPr>
        <p:spPr>
          <a:xfrm>
            <a:off x="4727848" y="4375886"/>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测性数据故事 </a:t>
            </a:r>
          </a:p>
        </p:txBody>
      </p:sp>
      <p:sp>
        <p:nvSpPr>
          <p:cNvPr id="22" name="矩形 21">
            <a:extLst>
              <a:ext uri="{FF2B5EF4-FFF2-40B4-BE49-F238E27FC236}">
                <a16:creationId xmlns:a16="http://schemas.microsoft.com/office/drawing/2014/main" id="{F7D0DD61-3AC3-5249-A7C1-D8EB1AAAE607}"/>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规范性数据故事 </a:t>
            </a:r>
          </a:p>
        </p:txBody>
      </p:sp>
      <p:sp>
        <p:nvSpPr>
          <p:cNvPr id="23" name="文本占位符 1">
            <a:extLst>
              <a:ext uri="{FF2B5EF4-FFF2-40B4-BE49-F238E27FC236}">
                <a16:creationId xmlns:a16="http://schemas.microsoft.com/office/drawing/2014/main" id="{32F18AEB-6777-6649-B40E-521B31254CD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7.3</a:t>
            </a:r>
            <a:r>
              <a:rPr lang="zh-CN" altLang="en-US" dirty="0">
                <a:latin typeface="Arial" panose="020B0604020202020204" pitchFamily="34" charset="0"/>
                <a:cs typeface="Arial" panose="020B0604020202020204" pitchFamily="34" charset="0"/>
              </a:rPr>
              <a:t> 数据故事的设计</a:t>
            </a:r>
            <a:r>
              <a:rPr lang="zh-CN" altLang="en-US" dirty="0"/>
              <a:t> </a:t>
            </a:r>
          </a:p>
        </p:txBody>
      </p:sp>
      <p:graphicFrame>
        <p:nvGraphicFramePr>
          <p:cNvPr id="2" name="表格 1">
            <a:extLst>
              <a:ext uri="{FF2B5EF4-FFF2-40B4-BE49-F238E27FC236}">
                <a16:creationId xmlns:a16="http://schemas.microsoft.com/office/drawing/2014/main" id="{D9ED2E6D-5ED4-C948-BAA5-6019E60CE408}"/>
              </a:ext>
            </a:extLst>
          </p:cNvPr>
          <p:cNvGraphicFramePr>
            <a:graphicFrameLocks noGrp="1"/>
          </p:cNvGraphicFramePr>
          <p:nvPr>
            <p:extLst>
              <p:ext uri="{D42A27DB-BD31-4B8C-83A1-F6EECF244321}">
                <p14:modId xmlns:p14="http://schemas.microsoft.com/office/powerpoint/2010/main" val="2390949141"/>
              </p:ext>
            </p:extLst>
          </p:nvPr>
        </p:nvGraphicFramePr>
        <p:xfrm>
          <a:off x="1235460" y="2097910"/>
          <a:ext cx="9721080" cy="4008360"/>
        </p:xfrm>
        <a:graphic>
          <a:graphicData uri="http://schemas.openxmlformats.org/drawingml/2006/table">
            <a:tbl>
              <a:tblPr firstRow="1" firstCol="1" bandRow="1">
                <a:tableStyleId>{B301B821-A1FF-4177-AEE7-76D212191A09}</a:tableStyleId>
              </a:tblPr>
              <a:tblGrid>
                <a:gridCol w="1675314">
                  <a:extLst>
                    <a:ext uri="{9D8B030D-6E8A-4147-A177-3AD203B41FA5}">
                      <a16:colId xmlns:a16="http://schemas.microsoft.com/office/drawing/2014/main" val="3274907865"/>
                    </a:ext>
                  </a:extLst>
                </a:gridCol>
                <a:gridCol w="8045766">
                  <a:extLst>
                    <a:ext uri="{9D8B030D-6E8A-4147-A177-3AD203B41FA5}">
                      <a16:colId xmlns:a16="http://schemas.microsoft.com/office/drawing/2014/main" val="3694866115"/>
                    </a:ext>
                  </a:extLst>
                </a:gridCol>
              </a:tblGrid>
              <a:tr h="406720">
                <a:tc>
                  <a:txBody>
                    <a:bodyPr/>
                    <a:lstStyle/>
                    <a:p>
                      <a:pPr indent="127000">
                        <a:lnSpc>
                          <a:spcPct val="110000"/>
                        </a:lnSpc>
                      </a:pPr>
                      <a:r>
                        <a:rPr lang="zh-CN" sz="1800" b="1" kern="100">
                          <a:effectLst/>
                        </a:rPr>
                        <a:t>框架</a:t>
                      </a:r>
                      <a:endParaRPr lang="zh-CN" sz="1800" b="1"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indent="127000">
                        <a:lnSpc>
                          <a:spcPct val="110000"/>
                        </a:lnSpc>
                      </a:pPr>
                      <a:r>
                        <a:rPr lang="zh-CN" sz="1800" b="1" kern="100" dirty="0">
                          <a:effectLst/>
                        </a:rPr>
                        <a:t>主要内容</a:t>
                      </a:r>
                      <a:endParaRPr lang="zh-CN" sz="1800" b="1"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01296579"/>
                  </a:ext>
                </a:extLst>
              </a:tr>
              <a:tr h="829865">
                <a:tc>
                  <a:txBody>
                    <a:bodyPr/>
                    <a:lstStyle/>
                    <a:p>
                      <a:pPr indent="127000">
                        <a:lnSpc>
                          <a:spcPct val="110000"/>
                        </a:lnSpc>
                      </a:pPr>
                      <a:r>
                        <a:rPr lang="zh-CN" sz="1800" b="0" kern="100" dirty="0">
                          <a:effectLst/>
                        </a:rPr>
                        <a:t>情境</a:t>
                      </a:r>
                      <a:endParaRPr lang="zh-CN" sz="1800" b="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buFont typeface="Wingdings" pitchFamily="2" charset="2"/>
                        <a:buChar char=""/>
                      </a:pPr>
                      <a:r>
                        <a:rPr lang="zh-CN" sz="1800" kern="100">
                          <a:effectLst/>
                        </a:rPr>
                        <a:t>地震发生得越来越频繁；</a:t>
                      </a:r>
                    </a:p>
                    <a:p>
                      <a:pPr marL="342900" lvl="0" indent="-342900" algn="just">
                        <a:lnSpc>
                          <a:spcPct val="115000"/>
                        </a:lnSpc>
                        <a:buFont typeface="Wingdings" pitchFamily="2" charset="2"/>
                        <a:buChar char=""/>
                      </a:pPr>
                      <a:r>
                        <a:rPr lang="zh-CN" sz="1800" kern="100">
                          <a:effectLst/>
                        </a:rPr>
                        <a:t>大地震能给人类社会带来巨大的人员伤亡和财产损失；</a:t>
                      </a:r>
                    </a:p>
                    <a:p>
                      <a:pPr marL="342900" lvl="0" indent="-342900" algn="just">
                        <a:lnSpc>
                          <a:spcPct val="115000"/>
                        </a:lnSpc>
                        <a:buFont typeface="Wingdings" pitchFamily="2" charset="2"/>
                        <a:buChar char=""/>
                      </a:pPr>
                      <a:r>
                        <a:rPr lang="zh-CN" sz="1800" kern="100">
                          <a:effectLst/>
                        </a:rPr>
                        <a:t>但我们不知道大地震是不是也发生得越来越频繁。</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8474521"/>
                  </a:ext>
                </a:extLst>
              </a:tr>
              <a:tr h="829865">
                <a:tc>
                  <a:txBody>
                    <a:bodyPr/>
                    <a:lstStyle/>
                    <a:p>
                      <a:pPr indent="127000">
                        <a:lnSpc>
                          <a:spcPct val="110000"/>
                        </a:lnSpc>
                      </a:pPr>
                      <a:r>
                        <a:rPr lang="zh-CN" sz="1800" b="0" kern="100">
                          <a:effectLst/>
                        </a:rPr>
                        <a:t>问题</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buFont typeface="Wingdings" pitchFamily="2" charset="2"/>
                        <a:buChar char=""/>
                      </a:pPr>
                      <a:r>
                        <a:rPr lang="zh-CN" sz="1800" kern="100">
                          <a:effectLst/>
                        </a:rPr>
                        <a:t>地震发生得越来越频繁的情况下大地震似乎也发生得越来越频繁；</a:t>
                      </a:r>
                    </a:p>
                    <a:p>
                      <a:pPr marL="342900" lvl="0" indent="-342900" algn="just">
                        <a:lnSpc>
                          <a:spcPct val="115000"/>
                        </a:lnSpc>
                        <a:buFont typeface="Wingdings" pitchFamily="2" charset="2"/>
                        <a:buChar char=""/>
                      </a:pPr>
                      <a:r>
                        <a:rPr lang="zh-CN" sz="1800" kern="100">
                          <a:effectLst/>
                        </a:rPr>
                        <a:t>但仅仅通过向受众展示数字来说明地震频率的话受众可能很快忘记。</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4395265"/>
                  </a:ext>
                </a:extLst>
              </a:tr>
              <a:tr h="546530">
                <a:tc>
                  <a:txBody>
                    <a:bodyPr/>
                    <a:lstStyle/>
                    <a:p>
                      <a:pPr indent="127000">
                        <a:lnSpc>
                          <a:spcPct val="110000"/>
                        </a:lnSpc>
                      </a:pPr>
                      <a:r>
                        <a:rPr lang="zh-CN" sz="1800" b="0" kern="100">
                          <a:effectLst/>
                        </a:rPr>
                        <a:t>解决方案</a:t>
                      </a:r>
                      <a:endParaRPr lang="zh-CN" sz="1800" b="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buFont typeface="Wingdings" pitchFamily="2" charset="2"/>
                        <a:buChar char=""/>
                      </a:pPr>
                      <a:r>
                        <a:rPr lang="zh-CN" sz="1800" kern="100">
                          <a:effectLst/>
                        </a:rPr>
                        <a:t>地震次数有了显著增加；</a:t>
                      </a:r>
                    </a:p>
                    <a:p>
                      <a:pPr marL="342900" lvl="0" indent="-342900" algn="just">
                        <a:lnSpc>
                          <a:spcPct val="115000"/>
                        </a:lnSpc>
                        <a:buFont typeface="Wingdings" pitchFamily="2" charset="2"/>
                        <a:buChar char=""/>
                      </a:pPr>
                      <a:r>
                        <a:rPr lang="zh-CN" sz="1800" kern="100">
                          <a:effectLst/>
                        </a:rPr>
                        <a:t>但是，大地震的增加趋势不明显。</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6150335"/>
                  </a:ext>
                </a:extLst>
              </a:tr>
              <a:tr h="1113200">
                <a:tc>
                  <a:txBody>
                    <a:bodyPr/>
                    <a:lstStyle/>
                    <a:p>
                      <a:pPr indent="127000">
                        <a:lnSpc>
                          <a:spcPct val="110000"/>
                        </a:lnSpc>
                      </a:pPr>
                      <a:r>
                        <a:rPr lang="zh-CN" sz="1800" b="0" kern="100" dirty="0">
                          <a:effectLst/>
                        </a:rPr>
                        <a:t>下一步行动</a:t>
                      </a:r>
                      <a:endParaRPr lang="zh-CN" sz="1800" b="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marL="342900" lvl="0" indent="-342900" algn="just">
                        <a:lnSpc>
                          <a:spcPct val="115000"/>
                        </a:lnSpc>
                        <a:buFont typeface="Wingdings" pitchFamily="2" charset="2"/>
                        <a:buChar char=""/>
                      </a:pPr>
                      <a:r>
                        <a:rPr lang="zh-CN" sz="1800" kern="100" dirty="0">
                          <a:effectLst/>
                        </a:rPr>
                        <a:t>收集数据进一步明确大地震缓慢增加的趋势是真实的还是受近些年几次大地震的影响拉高了这种趋势；</a:t>
                      </a:r>
                    </a:p>
                    <a:p>
                      <a:pPr marL="342900" lvl="0" indent="-342900" algn="just">
                        <a:lnSpc>
                          <a:spcPct val="115000"/>
                        </a:lnSpc>
                        <a:buFont typeface="Wingdings" pitchFamily="2" charset="2"/>
                        <a:buChar char=""/>
                      </a:pPr>
                      <a:r>
                        <a:rPr lang="zh-CN" sz="1800" kern="100" dirty="0">
                          <a:effectLst/>
                        </a:rPr>
                        <a:t>分析大地震增加趋势缓慢的原因；</a:t>
                      </a:r>
                    </a:p>
                    <a:p>
                      <a:pPr marL="342900" lvl="0" indent="-342900" algn="just">
                        <a:lnSpc>
                          <a:spcPct val="115000"/>
                        </a:lnSpc>
                        <a:buFont typeface="Wingdings" pitchFamily="2" charset="2"/>
                        <a:buChar char=""/>
                      </a:pPr>
                      <a:r>
                        <a:rPr lang="zh-CN" sz="1800" kern="100" dirty="0">
                          <a:effectLst/>
                        </a:rPr>
                        <a:t>制作下一个数据故事回答“大地震是否确实在变得频繁”的问题。</a:t>
                      </a:r>
                      <a:endParaRPr 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5569804"/>
                  </a:ext>
                </a:extLst>
              </a:tr>
            </a:tbl>
          </a:graphicData>
        </a:graphic>
      </p:graphicFrame>
      <p:sp>
        <p:nvSpPr>
          <p:cNvPr id="3" name="矩形 2">
            <a:extLst>
              <a:ext uri="{FF2B5EF4-FFF2-40B4-BE49-F238E27FC236}">
                <a16:creationId xmlns:a16="http://schemas.microsoft.com/office/drawing/2014/main" id="{821451B9-092A-7C48-9F65-DC58A844F3D0}"/>
              </a:ext>
            </a:extLst>
          </p:cNvPr>
          <p:cNvSpPr/>
          <p:nvPr/>
        </p:nvSpPr>
        <p:spPr>
          <a:xfrm>
            <a:off x="4193219" y="1543047"/>
            <a:ext cx="3759362" cy="388183"/>
          </a:xfrm>
          <a:prstGeom prst="rect">
            <a:avLst/>
          </a:prstGeom>
        </p:spPr>
        <p:txBody>
          <a:bodyPr wrap="none">
            <a:spAutoFit/>
          </a:bodyPr>
          <a:lstStyle/>
          <a:p>
            <a:pPr indent="266700" algn="just">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表</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7- 2 </a:t>
            </a:r>
            <a:r>
              <a:rPr lang="zh-CN" altLang="zh-CN" kern="100" dirty="0">
                <a:solidFill>
                  <a:srgbClr val="000000"/>
                </a:solidFill>
                <a:latin typeface="Times New Roman" panose="02020603050405020304" pitchFamily="18" charset="0"/>
                <a:cs typeface="Times New Roman" panose="02020603050405020304" pitchFamily="18" charset="0"/>
              </a:rPr>
              <a:t>地震数据故事的</a:t>
            </a:r>
            <a:r>
              <a:rPr lang="en-US" altLang="zh-CN" kern="100" dirty="0">
                <a:solidFill>
                  <a:srgbClr val="000000"/>
                </a:solidFill>
                <a:latin typeface="Times New Roman" panose="02020603050405020304" pitchFamily="18" charset="0"/>
                <a:cs typeface="Times New Roman" panose="02020603050405020304" pitchFamily="18" charset="0"/>
              </a:rPr>
              <a:t>SPSN</a:t>
            </a:r>
            <a:r>
              <a:rPr lang="zh-CN" altLang="zh-CN" kern="100" dirty="0">
                <a:solidFill>
                  <a:srgbClr val="000000"/>
                </a:solidFill>
                <a:latin typeface="Times New Roman" panose="02020603050405020304" pitchFamily="18" charset="0"/>
                <a:cs typeface="Times New Roman" panose="02020603050405020304" pitchFamily="18" charset="0"/>
              </a:rPr>
              <a:t>框架</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9745633"/>
      </p:ext>
    </p:extLst>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4">
            <a:extLst>
              <a:ext uri="{FF2B5EF4-FFF2-40B4-BE49-F238E27FC236}">
                <a16:creationId xmlns:a16="http://schemas.microsoft.com/office/drawing/2014/main" id="{8DAB056C-549B-1C4E-BE97-9F758474E4CF}"/>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18" name="标题 1">
            <a:extLst>
              <a:ext uri="{FF2B5EF4-FFF2-40B4-BE49-F238E27FC236}">
                <a16:creationId xmlns:a16="http://schemas.microsoft.com/office/drawing/2014/main" id="{B4655573-2FA8-EC43-9C6C-420E70F05B03}"/>
              </a:ext>
            </a:extLst>
          </p:cNvPr>
          <p:cNvSpPr>
            <a:spLocks noGrp="1"/>
          </p:cNvSpPr>
          <p:nvPr>
            <p:ph type="title"/>
          </p:nvPr>
        </p:nvSpPr>
        <p:spPr>
          <a:xfrm>
            <a:off x="2254329" y="650898"/>
            <a:ext cx="7210235" cy="821913"/>
          </a:xfrm>
        </p:spPr>
        <p:txBody>
          <a:bodyPr/>
          <a:lstStyle/>
          <a:p>
            <a:r>
              <a:rPr lang="zh-CN" altLang="en-US" dirty="0"/>
              <a:t>数据</a:t>
            </a:r>
            <a:r>
              <a:rPr lang="zh-CN" altLang="zh-CN" dirty="0"/>
              <a:t>故事</a:t>
            </a:r>
            <a:r>
              <a:rPr lang="zh-CN" altLang="en-US" dirty="0"/>
              <a:t>的叙述</a:t>
            </a:r>
          </a:p>
        </p:txBody>
      </p:sp>
      <p:sp>
        <p:nvSpPr>
          <p:cNvPr id="22" name="矩形 21">
            <a:extLst>
              <a:ext uri="{FF2B5EF4-FFF2-40B4-BE49-F238E27FC236}">
                <a16:creationId xmlns:a16="http://schemas.microsoft.com/office/drawing/2014/main" id="{F7D0DD61-3AC3-5249-A7C1-D8EB1AAAE607}"/>
              </a:ext>
            </a:extLst>
          </p:cNvPr>
          <p:cNvSpPr/>
          <p:nvPr/>
        </p:nvSpPr>
        <p:spPr>
          <a:xfrm>
            <a:off x="4734013" y="5235749"/>
            <a:ext cx="4170299" cy="492438"/>
          </a:xfrm>
          <a:prstGeom prst="rect">
            <a:avLst/>
          </a:prstGeom>
        </p:spPr>
        <p:txBody>
          <a:bodyPr wrap="square" lIns="121917" tIns="60958" rIns="121917" bIns="6095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rPr>
              <a:t>规范性数据故事 </a:t>
            </a:r>
          </a:p>
        </p:txBody>
      </p:sp>
      <p:sp>
        <p:nvSpPr>
          <p:cNvPr id="23" name="文本占位符 1">
            <a:extLst>
              <a:ext uri="{FF2B5EF4-FFF2-40B4-BE49-F238E27FC236}">
                <a16:creationId xmlns:a16="http://schemas.microsoft.com/office/drawing/2014/main" id="{32F18AEB-6777-6649-B40E-521B31254CD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7.3</a:t>
            </a:r>
            <a:r>
              <a:rPr lang="zh-CN" altLang="en-US" dirty="0">
                <a:latin typeface="Arial" panose="020B0604020202020204" pitchFamily="34" charset="0"/>
                <a:cs typeface="Arial" panose="020B0604020202020204" pitchFamily="34" charset="0"/>
              </a:rPr>
              <a:t> 数据故事的设计</a:t>
            </a:r>
            <a:r>
              <a:rPr lang="zh-CN" altLang="en-US" dirty="0"/>
              <a:t> </a:t>
            </a:r>
          </a:p>
        </p:txBody>
      </p:sp>
      <p:grpSp>
        <p:nvGrpSpPr>
          <p:cNvPr id="186" name="04fbccbf-b70c-44fc-b71b-78506ba29b8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8799F03-72F8-5F4C-8041-02AD9246969C}"/>
              </a:ext>
            </a:extLst>
          </p:cNvPr>
          <p:cNvGrpSpPr>
            <a:grpSpLocks noChangeAspect="1"/>
          </p:cNvGrpSpPr>
          <p:nvPr>
            <p:custDataLst>
              <p:tags r:id="rId1"/>
            </p:custDataLst>
          </p:nvPr>
        </p:nvGrpSpPr>
        <p:grpSpPr>
          <a:xfrm>
            <a:off x="4436962" y="1899752"/>
            <a:ext cx="7163655" cy="4087250"/>
            <a:chOff x="4356834" y="1275325"/>
            <a:chExt cx="7163655" cy="4087250"/>
          </a:xfrm>
        </p:grpSpPr>
        <p:grpSp>
          <p:nvGrpSpPr>
            <p:cNvPr id="187" name="îśḻíḋè">
              <a:extLst>
                <a:ext uri="{FF2B5EF4-FFF2-40B4-BE49-F238E27FC236}">
                  <a16:creationId xmlns:a16="http://schemas.microsoft.com/office/drawing/2014/main" id="{3F815BA2-F358-EE47-B4E0-D9C72131D91A}"/>
                </a:ext>
              </a:extLst>
            </p:cNvPr>
            <p:cNvGrpSpPr/>
            <p:nvPr/>
          </p:nvGrpSpPr>
          <p:grpSpPr>
            <a:xfrm>
              <a:off x="4356834" y="1914525"/>
              <a:ext cx="3478332" cy="3448050"/>
              <a:chOff x="3550663" y="1352550"/>
              <a:chExt cx="4612152" cy="4572000"/>
            </a:xfrm>
          </p:grpSpPr>
          <p:grpSp>
            <p:nvGrpSpPr>
              <p:cNvPr id="200" name="îşḻïḍè">
                <a:extLst>
                  <a:ext uri="{FF2B5EF4-FFF2-40B4-BE49-F238E27FC236}">
                    <a16:creationId xmlns:a16="http://schemas.microsoft.com/office/drawing/2014/main" id="{5F3BC332-8D2E-6349-9816-17F3CEC0D1CB}"/>
                  </a:ext>
                </a:extLst>
              </p:cNvPr>
              <p:cNvGrpSpPr/>
              <p:nvPr/>
            </p:nvGrpSpPr>
            <p:grpSpPr>
              <a:xfrm>
                <a:off x="4141106" y="1999149"/>
                <a:ext cx="3431271" cy="3278802"/>
                <a:chOff x="4052545" y="1914525"/>
                <a:chExt cx="3608389" cy="3448050"/>
              </a:xfrm>
            </p:grpSpPr>
            <p:sp>
              <p:nvSpPr>
                <p:cNvPr id="264" name="ïṣļíḑê">
                  <a:extLst>
                    <a:ext uri="{FF2B5EF4-FFF2-40B4-BE49-F238E27FC236}">
                      <a16:creationId xmlns:a16="http://schemas.microsoft.com/office/drawing/2014/main" id="{CEE4DCAA-5DBF-FA42-BF63-A26078D12647}"/>
                    </a:ext>
                  </a:extLst>
                </p:cNvPr>
                <p:cNvSpPr/>
                <p:nvPr/>
              </p:nvSpPr>
              <p:spPr bwMode="auto">
                <a:xfrm>
                  <a:off x="5855946" y="1914525"/>
                  <a:ext cx="1495425" cy="1724025"/>
                </a:xfrm>
                <a:custGeom>
                  <a:avLst/>
                  <a:gdLst>
                    <a:gd name="T0" fmla="*/ 0 w 2415"/>
                    <a:gd name="T1" fmla="*/ 0 h 2788"/>
                    <a:gd name="T2" fmla="*/ 2415 w 2415"/>
                    <a:gd name="T3" fmla="*/ 1394 h 2788"/>
                    <a:gd name="T4" fmla="*/ 0 w 2415"/>
                    <a:gd name="T5" fmla="*/ 2788 h 2788"/>
                    <a:gd name="T6" fmla="*/ 0 w 2415"/>
                    <a:gd name="T7" fmla="*/ 0 h 2788"/>
                  </a:gdLst>
                  <a:ahLst/>
                  <a:cxnLst>
                    <a:cxn ang="0">
                      <a:pos x="T0" y="T1"/>
                    </a:cxn>
                    <a:cxn ang="0">
                      <a:pos x="T2" y="T3"/>
                    </a:cxn>
                    <a:cxn ang="0">
                      <a:pos x="T4" y="T5"/>
                    </a:cxn>
                    <a:cxn ang="0">
                      <a:pos x="T6" y="T7"/>
                    </a:cxn>
                  </a:cxnLst>
                  <a:rect l="0" t="0" r="r" b="b"/>
                  <a:pathLst>
                    <a:path w="2415" h="2788">
                      <a:moveTo>
                        <a:pt x="0" y="0"/>
                      </a:moveTo>
                      <a:cubicBezTo>
                        <a:pt x="996" y="0"/>
                        <a:pt x="1917" y="531"/>
                        <a:pt x="2415" y="1394"/>
                      </a:cubicBezTo>
                      <a:lnTo>
                        <a:pt x="0" y="2788"/>
                      </a:lnTo>
                      <a:lnTo>
                        <a:pt x="0" y="0"/>
                      </a:lnTo>
                      <a:close/>
                    </a:path>
                  </a:pathLst>
                </a:custGeom>
                <a:solidFill>
                  <a:srgbClr val="7784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265" name="ïṡḻïďé">
                  <a:extLst>
                    <a:ext uri="{FF2B5EF4-FFF2-40B4-BE49-F238E27FC236}">
                      <a16:creationId xmlns:a16="http://schemas.microsoft.com/office/drawing/2014/main" id="{B8BA8010-4D39-004D-A4FE-9235612624A0}"/>
                    </a:ext>
                  </a:extLst>
                </p:cNvPr>
                <p:cNvSpPr/>
                <p:nvPr/>
              </p:nvSpPr>
              <p:spPr bwMode="auto">
                <a:xfrm>
                  <a:off x="5855946" y="2776537"/>
                  <a:ext cx="1804988" cy="1724025"/>
                </a:xfrm>
                <a:custGeom>
                  <a:avLst/>
                  <a:gdLst>
                    <a:gd name="T0" fmla="*/ 2415 w 2913"/>
                    <a:gd name="T1" fmla="*/ 0 h 2788"/>
                    <a:gd name="T2" fmla="*/ 2415 w 2913"/>
                    <a:gd name="T3" fmla="*/ 2788 h 2788"/>
                    <a:gd name="T4" fmla="*/ 0 w 2913"/>
                    <a:gd name="T5" fmla="*/ 1394 h 2788"/>
                    <a:gd name="T6" fmla="*/ 2415 w 2913"/>
                    <a:gd name="T7" fmla="*/ 0 h 2788"/>
                  </a:gdLst>
                  <a:ahLst/>
                  <a:cxnLst>
                    <a:cxn ang="0">
                      <a:pos x="T0" y="T1"/>
                    </a:cxn>
                    <a:cxn ang="0">
                      <a:pos x="T2" y="T3"/>
                    </a:cxn>
                    <a:cxn ang="0">
                      <a:pos x="T4" y="T5"/>
                    </a:cxn>
                    <a:cxn ang="0">
                      <a:pos x="T6" y="T7"/>
                    </a:cxn>
                  </a:cxnLst>
                  <a:rect l="0" t="0" r="r" b="b"/>
                  <a:pathLst>
                    <a:path w="2913" h="2788">
                      <a:moveTo>
                        <a:pt x="2415" y="0"/>
                      </a:moveTo>
                      <a:cubicBezTo>
                        <a:pt x="2913" y="863"/>
                        <a:pt x="2913" y="1925"/>
                        <a:pt x="2415" y="2788"/>
                      </a:cubicBezTo>
                      <a:lnTo>
                        <a:pt x="0" y="1394"/>
                      </a:lnTo>
                      <a:lnTo>
                        <a:pt x="2415" y="0"/>
                      </a:lnTo>
                      <a:close/>
                    </a:path>
                  </a:pathLst>
                </a:custGeom>
                <a:solidFill>
                  <a:srgbClr val="7784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266" name="íşḷíḋe">
                  <a:extLst>
                    <a:ext uri="{FF2B5EF4-FFF2-40B4-BE49-F238E27FC236}">
                      <a16:creationId xmlns:a16="http://schemas.microsoft.com/office/drawing/2014/main" id="{3B4A7FB2-EFE4-564C-B5C1-234520AF04DB}"/>
                    </a:ext>
                  </a:extLst>
                </p:cNvPr>
                <p:cNvSpPr/>
                <p:nvPr/>
              </p:nvSpPr>
              <p:spPr bwMode="auto">
                <a:xfrm>
                  <a:off x="5855946" y="3638550"/>
                  <a:ext cx="1495425" cy="1724025"/>
                </a:xfrm>
                <a:custGeom>
                  <a:avLst/>
                  <a:gdLst>
                    <a:gd name="T0" fmla="*/ 2415 w 2415"/>
                    <a:gd name="T1" fmla="*/ 1394 h 2788"/>
                    <a:gd name="T2" fmla="*/ 0 w 2415"/>
                    <a:gd name="T3" fmla="*/ 2788 h 2788"/>
                    <a:gd name="T4" fmla="*/ 0 w 2415"/>
                    <a:gd name="T5" fmla="*/ 0 h 2788"/>
                    <a:gd name="T6" fmla="*/ 2415 w 2415"/>
                    <a:gd name="T7" fmla="*/ 1394 h 2788"/>
                  </a:gdLst>
                  <a:ahLst/>
                  <a:cxnLst>
                    <a:cxn ang="0">
                      <a:pos x="T0" y="T1"/>
                    </a:cxn>
                    <a:cxn ang="0">
                      <a:pos x="T2" y="T3"/>
                    </a:cxn>
                    <a:cxn ang="0">
                      <a:pos x="T4" y="T5"/>
                    </a:cxn>
                    <a:cxn ang="0">
                      <a:pos x="T6" y="T7"/>
                    </a:cxn>
                  </a:cxnLst>
                  <a:rect l="0" t="0" r="r" b="b"/>
                  <a:pathLst>
                    <a:path w="2415" h="2788">
                      <a:moveTo>
                        <a:pt x="2415" y="1394"/>
                      </a:moveTo>
                      <a:cubicBezTo>
                        <a:pt x="1917" y="2257"/>
                        <a:pt x="996" y="2788"/>
                        <a:pt x="0" y="2788"/>
                      </a:cubicBezTo>
                      <a:lnTo>
                        <a:pt x="0" y="0"/>
                      </a:lnTo>
                      <a:lnTo>
                        <a:pt x="2415" y="1394"/>
                      </a:lnTo>
                      <a:close/>
                    </a:path>
                  </a:pathLst>
                </a:custGeom>
                <a:solidFill>
                  <a:srgbClr val="778495">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267" name="íṥlíďê">
                  <a:extLst>
                    <a:ext uri="{FF2B5EF4-FFF2-40B4-BE49-F238E27FC236}">
                      <a16:creationId xmlns:a16="http://schemas.microsoft.com/office/drawing/2014/main" id="{E69A4492-2A31-A146-A407-A9977595D8B7}"/>
                    </a:ext>
                  </a:extLst>
                </p:cNvPr>
                <p:cNvSpPr/>
                <p:nvPr/>
              </p:nvSpPr>
              <p:spPr bwMode="auto">
                <a:xfrm>
                  <a:off x="4360521" y="3638550"/>
                  <a:ext cx="1495425" cy="1724025"/>
                </a:xfrm>
                <a:custGeom>
                  <a:avLst/>
                  <a:gdLst>
                    <a:gd name="T0" fmla="*/ 2415 w 2415"/>
                    <a:gd name="T1" fmla="*/ 2788 h 2788"/>
                    <a:gd name="T2" fmla="*/ 0 w 2415"/>
                    <a:gd name="T3" fmla="*/ 1394 h 2788"/>
                    <a:gd name="T4" fmla="*/ 2415 w 2415"/>
                    <a:gd name="T5" fmla="*/ 0 h 2788"/>
                    <a:gd name="T6" fmla="*/ 2415 w 2415"/>
                    <a:gd name="T7" fmla="*/ 2788 h 2788"/>
                  </a:gdLst>
                  <a:ahLst/>
                  <a:cxnLst>
                    <a:cxn ang="0">
                      <a:pos x="T0" y="T1"/>
                    </a:cxn>
                    <a:cxn ang="0">
                      <a:pos x="T2" y="T3"/>
                    </a:cxn>
                    <a:cxn ang="0">
                      <a:pos x="T4" y="T5"/>
                    </a:cxn>
                    <a:cxn ang="0">
                      <a:pos x="T6" y="T7"/>
                    </a:cxn>
                  </a:cxnLst>
                  <a:rect l="0" t="0" r="r" b="b"/>
                  <a:pathLst>
                    <a:path w="2415" h="2788">
                      <a:moveTo>
                        <a:pt x="2415" y="2788"/>
                      </a:moveTo>
                      <a:cubicBezTo>
                        <a:pt x="1419" y="2788"/>
                        <a:pt x="498" y="2257"/>
                        <a:pt x="0" y="1394"/>
                      </a:cubicBezTo>
                      <a:lnTo>
                        <a:pt x="2415" y="0"/>
                      </a:lnTo>
                      <a:lnTo>
                        <a:pt x="2415" y="2788"/>
                      </a:lnTo>
                      <a:close/>
                    </a:path>
                  </a:pathLst>
                </a:custGeom>
                <a:solidFill>
                  <a:srgbClr val="7784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268" name="ïṡḷîḓê">
                  <a:extLst>
                    <a:ext uri="{FF2B5EF4-FFF2-40B4-BE49-F238E27FC236}">
                      <a16:creationId xmlns:a16="http://schemas.microsoft.com/office/drawing/2014/main" id="{D172D8F8-AFA5-3A4F-9384-A0CC7ED4775B}"/>
                    </a:ext>
                  </a:extLst>
                </p:cNvPr>
                <p:cNvSpPr/>
                <p:nvPr/>
              </p:nvSpPr>
              <p:spPr bwMode="auto">
                <a:xfrm>
                  <a:off x="4052545" y="2776537"/>
                  <a:ext cx="1803400" cy="1724025"/>
                </a:xfrm>
                <a:custGeom>
                  <a:avLst/>
                  <a:gdLst>
                    <a:gd name="T0" fmla="*/ 498 w 2913"/>
                    <a:gd name="T1" fmla="*/ 2788 h 2788"/>
                    <a:gd name="T2" fmla="*/ 498 w 2913"/>
                    <a:gd name="T3" fmla="*/ 0 h 2788"/>
                    <a:gd name="T4" fmla="*/ 2913 w 2913"/>
                    <a:gd name="T5" fmla="*/ 1394 h 2788"/>
                    <a:gd name="T6" fmla="*/ 498 w 2913"/>
                    <a:gd name="T7" fmla="*/ 2788 h 2788"/>
                  </a:gdLst>
                  <a:ahLst/>
                  <a:cxnLst>
                    <a:cxn ang="0">
                      <a:pos x="T0" y="T1"/>
                    </a:cxn>
                    <a:cxn ang="0">
                      <a:pos x="T2" y="T3"/>
                    </a:cxn>
                    <a:cxn ang="0">
                      <a:pos x="T4" y="T5"/>
                    </a:cxn>
                    <a:cxn ang="0">
                      <a:pos x="T6" y="T7"/>
                    </a:cxn>
                  </a:cxnLst>
                  <a:rect l="0" t="0" r="r" b="b"/>
                  <a:pathLst>
                    <a:path w="2913" h="2788">
                      <a:moveTo>
                        <a:pt x="498" y="2788"/>
                      </a:moveTo>
                      <a:cubicBezTo>
                        <a:pt x="0" y="1925"/>
                        <a:pt x="0" y="863"/>
                        <a:pt x="498" y="0"/>
                      </a:cubicBezTo>
                      <a:lnTo>
                        <a:pt x="2913" y="1394"/>
                      </a:lnTo>
                      <a:lnTo>
                        <a:pt x="498" y="2788"/>
                      </a:lnTo>
                      <a:close/>
                    </a:path>
                  </a:pathLst>
                </a:custGeom>
                <a:solidFill>
                  <a:srgbClr val="778495">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sp>
              <p:nvSpPr>
                <p:cNvPr id="269" name="ïṧliḋe">
                  <a:extLst>
                    <a:ext uri="{FF2B5EF4-FFF2-40B4-BE49-F238E27FC236}">
                      <a16:creationId xmlns:a16="http://schemas.microsoft.com/office/drawing/2014/main" id="{636D3B35-F70D-1846-BA9C-B1572757419C}"/>
                    </a:ext>
                  </a:extLst>
                </p:cNvPr>
                <p:cNvSpPr/>
                <p:nvPr/>
              </p:nvSpPr>
              <p:spPr bwMode="auto">
                <a:xfrm>
                  <a:off x="4360521" y="1914525"/>
                  <a:ext cx="1495425" cy="1724025"/>
                </a:xfrm>
                <a:custGeom>
                  <a:avLst/>
                  <a:gdLst>
                    <a:gd name="T0" fmla="*/ 0 w 2415"/>
                    <a:gd name="T1" fmla="*/ 1394 h 2788"/>
                    <a:gd name="T2" fmla="*/ 2415 w 2415"/>
                    <a:gd name="T3" fmla="*/ 0 h 2788"/>
                    <a:gd name="T4" fmla="*/ 2415 w 2415"/>
                    <a:gd name="T5" fmla="*/ 2788 h 2788"/>
                    <a:gd name="T6" fmla="*/ 0 w 2415"/>
                    <a:gd name="T7" fmla="*/ 1394 h 2788"/>
                  </a:gdLst>
                  <a:ahLst/>
                  <a:cxnLst>
                    <a:cxn ang="0">
                      <a:pos x="T0" y="T1"/>
                    </a:cxn>
                    <a:cxn ang="0">
                      <a:pos x="T2" y="T3"/>
                    </a:cxn>
                    <a:cxn ang="0">
                      <a:pos x="T4" y="T5"/>
                    </a:cxn>
                    <a:cxn ang="0">
                      <a:pos x="T6" y="T7"/>
                    </a:cxn>
                  </a:cxnLst>
                  <a:rect l="0" t="0" r="r" b="b"/>
                  <a:pathLst>
                    <a:path w="2415" h="2788">
                      <a:moveTo>
                        <a:pt x="0" y="1394"/>
                      </a:moveTo>
                      <a:cubicBezTo>
                        <a:pt x="498" y="531"/>
                        <a:pt x="1419" y="0"/>
                        <a:pt x="2415" y="0"/>
                      </a:cubicBezTo>
                      <a:lnTo>
                        <a:pt x="2415" y="2788"/>
                      </a:lnTo>
                      <a:lnTo>
                        <a:pt x="0" y="1394"/>
                      </a:lnTo>
                      <a:close/>
                    </a:path>
                  </a:pathLst>
                </a:custGeom>
                <a:solidFill>
                  <a:srgbClr val="7784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a:endParaRPr>
                </a:p>
              </p:txBody>
            </p:sp>
          </p:grpSp>
          <p:grpSp>
            <p:nvGrpSpPr>
              <p:cNvPr id="201" name="iŝḷîďê">
                <a:extLst>
                  <a:ext uri="{FF2B5EF4-FFF2-40B4-BE49-F238E27FC236}">
                    <a16:creationId xmlns:a16="http://schemas.microsoft.com/office/drawing/2014/main" id="{8847B461-F512-5841-91A5-26F077AECCCE}"/>
                  </a:ext>
                </a:extLst>
              </p:cNvPr>
              <p:cNvGrpSpPr/>
              <p:nvPr/>
            </p:nvGrpSpPr>
            <p:grpSpPr>
              <a:xfrm>
                <a:off x="3550663" y="1352550"/>
                <a:ext cx="4612152" cy="4572000"/>
                <a:chOff x="-4157005" y="3516570"/>
                <a:chExt cx="14791511" cy="14662739"/>
              </a:xfrm>
            </p:grpSpPr>
            <p:grpSp>
              <p:nvGrpSpPr>
                <p:cNvPr id="202" name="ïṡḻiďê">
                  <a:extLst>
                    <a:ext uri="{FF2B5EF4-FFF2-40B4-BE49-F238E27FC236}">
                      <a16:creationId xmlns:a16="http://schemas.microsoft.com/office/drawing/2014/main" id="{D9A3E49F-AEBC-894F-8EA4-50842A58CA0C}"/>
                    </a:ext>
                  </a:extLst>
                </p:cNvPr>
                <p:cNvGrpSpPr/>
                <p:nvPr/>
              </p:nvGrpSpPr>
              <p:grpSpPr>
                <a:xfrm>
                  <a:off x="-3888264" y="3656539"/>
                  <a:ext cx="14522770" cy="14522770"/>
                  <a:chOff x="0" y="0"/>
                  <a:chExt cx="14522768" cy="14522768"/>
                </a:xfrm>
              </p:grpSpPr>
              <p:grpSp>
                <p:nvGrpSpPr>
                  <p:cNvPr id="212" name="ïslíḓê">
                    <a:extLst>
                      <a:ext uri="{FF2B5EF4-FFF2-40B4-BE49-F238E27FC236}">
                        <a16:creationId xmlns:a16="http://schemas.microsoft.com/office/drawing/2014/main" id="{06B82718-9D39-2A45-9DC1-5D2B6E0B4E56}"/>
                      </a:ext>
                    </a:extLst>
                  </p:cNvPr>
                  <p:cNvGrpSpPr/>
                  <p:nvPr/>
                </p:nvGrpSpPr>
                <p:grpSpPr>
                  <a:xfrm>
                    <a:off x="2761852" y="2761852"/>
                    <a:ext cx="8999064" cy="8999063"/>
                    <a:chOff x="891063" y="891063"/>
                    <a:chExt cx="8999062" cy="8999062"/>
                  </a:xfrm>
                </p:grpSpPr>
                <p:sp>
                  <p:nvSpPr>
                    <p:cNvPr id="215" name="íṥḷïďé">
                      <a:extLst>
                        <a:ext uri="{FF2B5EF4-FFF2-40B4-BE49-F238E27FC236}">
                          <a16:creationId xmlns:a16="http://schemas.microsoft.com/office/drawing/2014/main" id="{77C42D4E-1BDD-9745-BC46-35106A633D6B}"/>
                        </a:ext>
                      </a:extLst>
                    </p:cNvPr>
                    <p:cNvSpPr/>
                    <p:nvPr/>
                  </p:nvSpPr>
                  <p:spPr>
                    <a:xfrm>
                      <a:off x="891063" y="891063"/>
                      <a:ext cx="8999062" cy="8999062"/>
                    </a:xfrm>
                    <a:prstGeom prst="ellipse">
                      <a:avLst/>
                    </a:prstGeom>
                    <a:solidFill>
                      <a:srgbClr val="FFFFFF"/>
                    </a:solidFill>
                    <a:ln w="12700" cap="flat">
                      <a:noFill/>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grpSp>
                  <p:nvGrpSpPr>
                    <p:cNvPr id="216" name="ïsľîḑè">
                      <a:extLst>
                        <a:ext uri="{FF2B5EF4-FFF2-40B4-BE49-F238E27FC236}">
                          <a16:creationId xmlns:a16="http://schemas.microsoft.com/office/drawing/2014/main" id="{56AED34C-2622-D84B-858B-F8CCCD8FD4EC}"/>
                        </a:ext>
                      </a:extLst>
                    </p:cNvPr>
                    <p:cNvGrpSpPr/>
                    <p:nvPr/>
                  </p:nvGrpSpPr>
                  <p:grpSpPr>
                    <a:xfrm>
                      <a:off x="1311695" y="1294979"/>
                      <a:ext cx="8157800" cy="8191231"/>
                      <a:chOff x="0" y="-1"/>
                      <a:chExt cx="8157798" cy="8191230"/>
                    </a:xfrm>
                  </p:grpSpPr>
                  <p:sp>
                    <p:nvSpPr>
                      <p:cNvPr id="217" name="íSḻïde">
                        <a:extLst>
                          <a:ext uri="{FF2B5EF4-FFF2-40B4-BE49-F238E27FC236}">
                            <a16:creationId xmlns:a16="http://schemas.microsoft.com/office/drawing/2014/main" id="{CEBAC790-17AC-894C-A4EE-FB07E5F382B2}"/>
                          </a:ext>
                        </a:extLst>
                      </p:cNvPr>
                      <p:cNvSpPr/>
                      <p:nvPr/>
                    </p:nvSpPr>
                    <p:spPr>
                      <a:xfrm>
                        <a:off x="0" y="33423"/>
                        <a:ext cx="8157798" cy="8157806"/>
                      </a:xfrm>
                      <a:prstGeom prst="ellipse">
                        <a:avLst/>
                      </a:prstGeom>
                      <a:noFill/>
                      <a:ln w="127000" cap="flat">
                        <a:solidFill>
                          <a:srgbClr val="DCDEE0"/>
                        </a:solidFill>
                        <a:prstDash val="solid"/>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11600" cap="none">
                            <a:solidFill>
                              <a:srgbClr val="77716C"/>
                            </a:solidFill>
                          </a:defRPr>
                        </a:pPr>
                        <a:endParaRPr kumimoji="0" sz="11600" b="0" i="0" u="none" strike="noStrike" kern="0" cap="none" spc="0" normalizeH="0" baseline="0" noProof="0">
                          <a:ln>
                            <a:noFill/>
                          </a:ln>
                          <a:solidFill>
                            <a:srgbClr val="77716C"/>
                          </a:solidFill>
                          <a:effectLst/>
                          <a:uLnTx/>
                          <a:uFillTx/>
                          <a:latin typeface="Arial"/>
                          <a:ea typeface="微软雅黑"/>
                        </a:endParaRPr>
                      </a:p>
                    </p:txBody>
                  </p:sp>
                  <p:sp>
                    <p:nvSpPr>
                      <p:cNvPr id="218" name="ïSlïḓè">
                        <a:extLst>
                          <a:ext uri="{FF2B5EF4-FFF2-40B4-BE49-F238E27FC236}">
                            <a16:creationId xmlns:a16="http://schemas.microsoft.com/office/drawing/2014/main" id="{F198532D-40FE-2745-B4AF-D322A4EA6922}"/>
                          </a:ext>
                        </a:extLst>
                      </p:cNvPr>
                      <p:cNvSpPr/>
                      <p:nvPr/>
                    </p:nvSpPr>
                    <p:spPr>
                      <a:xfrm>
                        <a:off x="1393245" y="-1"/>
                        <a:ext cx="6731335" cy="3748376"/>
                      </a:xfrm>
                      <a:custGeom>
                        <a:avLst/>
                        <a:gdLst/>
                        <a:ahLst/>
                        <a:cxnLst>
                          <a:cxn ang="0">
                            <a:pos x="wd2" y="hd2"/>
                          </a:cxn>
                          <a:cxn ang="5400000">
                            <a:pos x="wd2" y="hd2"/>
                          </a:cxn>
                          <a:cxn ang="10800000">
                            <a:pos x="wd2" y="hd2"/>
                          </a:cxn>
                          <a:cxn ang="16200000">
                            <a:pos x="wd2" y="hd2"/>
                          </a:cxn>
                        </a:cxnLst>
                        <a:rect l="0" t="0" r="r" b="b"/>
                        <a:pathLst>
                          <a:path w="21599" h="21511" extrusionOk="0">
                            <a:moveTo>
                              <a:pt x="6974" y="3251"/>
                            </a:moveTo>
                            <a:lnTo>
                              <a:pt x="6917" y="3349"/>
                            </a:lnTo>
                            <a:lnTo>
                              <a:pt x="6827" y="3350"/>
                            </a:lnTo>
                            <a:lnTo>
                              <a:pt x="6604" y="3534"/>
                            </a:lnTo>
                            <a:lnTo>
                              <a:pt x="6516" y="3506"/>
                            </a:lnTo>
                            <a:lnTo>
                              <a:pt x="6316" y="3666"/>
                            </a:lnTo>
                            <a:lnTo>
                              <a:pt x="6388" y="3748"/>
                            </a:lnTo>
                            <a:lnTo>
                              <a:pt x="6349" y="3897"/>
                            </a:lnTo>
                            <a:lnTo>
                              <a:pt x="6191" y="3956"/>
                            </a:lnTo>
                            <a:lnTo>
                              <a:pt x="6079" y="4058"/>
                            </a:lnTo>
                            <a:lnTo>
                              <a:pt x="5935" y="4082"/>
                            </a:lnTo>
                            <a:lnTo>
                              <a:pt x="5832" y="3953"/>
                            </a:lnTo>
                            <a:lnTo>
                              <a:pt x="5592" y="3895"/>
                            </a:lnTo>
                            <a:lnTo>
                              <a:pt x="5538" y="3965"/>
                            </a:lnTo>
                            <a:lnTo>
                              <a:pt x="5643" y="4107"/>
                            </a:lnTo>
                            <a:lnTo>
                              <a:pt x="5491" y="4212"/>
                            </a:lnTo>
                            <a:lnTo>
                              <a:pt x="5425" y="4373"/>
                            </a:lnTo>
                            <a:lnTo>
                              <a:pt x="5289" y="4561"/>
                            </a:lnTo>
                            <a:lnTo>
                              <a:pt x="5483" y="4605"/>
                            </a:lnTo>
                            <a:lnTo>
                              <a:pt x="5424" y="4718"/>
                            </a:lnTo>
                            <a:lnTo>
                              <a:pt x="5441" y="4859"/>
                            </a:lnTo>
                            <a:lnTo>
                              <a:pt x="5284" y="5054"/>
                            </a:lnTo>
                            <a:lnTo>
                              <a:pt x="5134" y="5348"/>
                            </a:lnTo>
                            <a:lnTo>
                              <a:pt x="5011" y="5415"/>
                            </a:lnTo>
                            <a:lnTo>
                              <a:pt x="4819" y="5473"/>
                            </a:lnTo>
                            <a:lnTo>
                              <a:pt x="4729" y="5579"/>
                            </a:lnTo>
                            <a:lnTo>
                              <a:pt x="4698" y="5763"/>
                            </a:lnTo>
                            <a:lnTo>
                              <a:pt x="4640" y="6049"/>
                            </a:lnTo>
                            <a:lnTo>
                              <a:pt x="4594" y="6214"/>
                            </a:lnTo>
                            <a:lnTo>
                              <a:pt x="4511" y="6355"/>
                            </a:lnTo>
                            <a:lnTo>
                              <a:pt x="4335" y="6402"/>
                            </a:lnTo>
                            <a:lnTo>
                              <a:pt x="4158" y="6496"/>
                            </a:lnTo>
                            <a:lnTo>
                              <a:pt x="4121" y="6731"/>
                            </a:lnTo>
                            <a:lnTo>
                              <a:pt x="4130" y="6918"/>
                            </a:lnTo>
                            <a:lnTo>
                              <a:pt x="4130" y="7106"/>
                            </a:lnTo>
                            <a:lnTo>
                              <a:pt x="4209" y="7153"/>
                            </a:lnTo>
                            <a:lnTo>
                              <a:pt x="4222" y="7294"/>
                            </a:lnTo>
                            <a:lnTo>
                              <a:pt x="4143" y="7373"/>
                            </a:lnTo>
                            <a:lnTo>
                              <a:pt x="4058" y="7373"/>
                            </a:lnTo>
                            <a:lnTo>
                              <a:pt x="4013" y="7501"/>
                            </a:lnTo>
                            <a:lnTo>
                              <a:pt x="4138" y="7589"/>
                            </a:lnTo>
                            <a:lnTo>
                              <a:pt x="4206" y="7523"/>
                            </a:lnTo>
                            <a:lnTo>
                              <a:pt x="4233" y="7687"/>
                            </a:lnTo>
                            <a:lnTo>
                              <a:pt x="4180" y="7866"/>
                            </a:lnTo>
                            <a:lnTo>
                              <a:pt x="4163" y="8053"/>
                            </a:lnTo>
                            <a:lnTo>
                              <a:pt x="4125" y="8305"/>
                            </a:lnTo>
                            <a:lnTo>
                              <a:pt x="4029" y="8541"/>
                            </a:lnTo>
                            <a:lnTo>
                              <a:pt x="3985" y="8685"/>
                            </a:lnTo>
                            <a:lnTo>
                              <a:pt x="3904" y="8905"/>
                            </a:lnTo>
                            <a:lnTo>
                              <a:pt x="3852" y="9140"/>
                            </a:lnTo>
                            <a:lnTo>
                              <a:pt x="3785" y="9331"/>
                            </a:lnTo>
                            <a:lnTo>
                              <a:pt x="3684" y="9449"/>
                            </a:lnTo>
                            <a:lnTo>
                              <a:pt x="3703" y="9593"/>
                            </a:lnTo>
                            <a:lnTo>
                              <a:pt x="3763" y="9804"/>
                            </a:lnTo>
                            <a:lnTo>
                              <a:pt x="3728" y="9961"/>
                            </a:lnTo>
                            <a:lnTo>
                              <a:pt x="3652" y="10090"/>
                            </a:lnTo>
                            <a:lnTo>
                              <a:pt x="3612" y="10294"/>
                            </a:lnTo>
                            <a:lnTo>
                              <a:pt x="3509" y="10317"/>
                            </a:lnTo>
                            <a:lnTo>
                              <a:pt x="3433" y="10306"/>
                            </a:lnTo>
                            <a:lnTo>
                              <a:pt x="3341" y="10180"/>
                            </a:lnTo>
                            <a:lnTo>
                              <a:pt x="3205" y="10239"/>
                            </a:lnTo>
                            <a:lnTo>
                              <a:pt x="3156" y="10321"/>
                            </a:lnTo>
                            <a:lnTo>
                              <a:pt x="3101" y="10211"/>
                            </a:lnTo>
                            <a:lnTo>
                              <a:pt x="3114" y="10027"/>
                            </a:lnTo>
                            <a:lnTo>
                              <a:pt x="3134" y="9895"/>
                            </a:lnTo>
                            <a:lnTo>
                              <a:pt x="3226" y="9711"/>
                            </a:lnTo>
                            <a:lnTo>
                              <a:pt x="3312" y="9617"/>
                            </a:lnTo>
                            <a:lnTo>
                              <a:pt x="3305" y="9492"/>
                            </a:lnTo>
                            <a:lnTo>
                              <a:pt x="3233" y="9289"/>
                            </a:lnTo>
                            <a:lnTo>
                              <a:pt x="3345" y="9214"/>
                            </a:lnTo>
                            <a:lnTo>
                              <a:pt x="3376" y="9053"/>
                            </a:lnTo>
                            <a:lnTo>
                              <a:pt x="3149" y="9260"/>
                            </a:lnTo>
                            <a:lnTo>
                              <a:pt x="3057" y="9190"/>
                            </a:lnTo>
                            <a:lnTo>
                              <a:pt x="2937" y="9072"/>
                            </a:lnTo>
                            <a:lnTo>
                              <a:pt x="2846" y="9272"/>
                            </a:lnTo>
                            <a:lnTo>
                              <a:pt x="2739" y="9402"/>
                            </a:lnTo>
                            <a:lnTo>
                              <a:pt x="2627" y="9539"/>
                            </a:lnTo>
                            <a:lnTo>
                              <a:pt x="2528" y="9539"/>
                            </a:lnTo>
                            <a:lnTo>
                              <a:pt x="2527" y="9402"/>
                            </a:lnTo>
                            <a:lnTo>
                              <a:pt x="2600" y="9273"/>
                            </a:lnTo>
                            <a:lnTo>
                              <a:pt x="2481" y="9029"/>
                            </a:lnTo>
                            <a:lnTo>
                              <a:pt x="2357" y="8831"/>
                            </a:lnTo>
                            <a:lnTo>
                              <a:pt x="2187" y="8576"/>
                            </a:lnTo>
                            <a:lnTo>
                              <a:pt x="2036" y="8658"/>
                            </a:lnTo>
                            <a:lnTo>
                              <a:pt x="2072" y="8493"/>
                            </a:lnTo>
                            <a:lnTo>
                              <a:pt x="2195" y="8270"/>
                            </a:lnTo>
                            <a:lnTo>
                              <a:pt x="2215" y="8039"/>
                            </a:lnTo>
                            <a:lnTo>
                              <a:pt x="2070" y="7991"/>
                            </a:lnTo>
                            <a:lnTo>
                              <a:pt x="2108" y="7828"/>
                            </a:lnTo>
                            <a:lnTo>
                              <a:pt x="2147" y="7527"/>
                            </a:lnTo>
                            <a:lnTo>
                              <a:pt x="2031" y="7598"/>
                            </a:lnTo>
                            <a:lnTo>
                              <a:pt x="1922" y="7527"/>
                            </a:lnTo>
                            <a:lnTo>
                              <a:pt x="1832" y="7657"/>
                            </a:lnTo>
                            <a:lnTo>
                              <a:pt x="1743" y="7786"/>
                            </a:lnTo>
                            <a:lnTo>
                              <a:pt x="1586" y="7876"/>
                            </a:lnTo>
                            <a:lnTo>
                              <a:pt x="1447" y="7969"/>
                            </a:lnTo>
                            <a:lnTo>
                              <a:pt x="1408" y="7863"/>
                            </a:lnTo>
                            <a:lnTo>
                              <a:pt x="1488" y="7747"/>
                            </a:lnTo>
                            <a:lnTo>
                              <a:pt x="1324" y="7782"/>
                            </a:lnTo>
                            <a:lnTo>
                              <a:pt x="1278" y="7896"/>
                            </a:lnTo>
                            <a:lnTo>
                              <a:pt x="1208" y="7955"/>
                            </a:lnTo>
                            <a:lnTo>
                              <a:pt x="1196" y="7791"/>
                            </a:lnTo>
                            <a:lnTo>
                              <a:pt x="1158" y="7674"/>
                            </a:lnTo>
                            <a:lnTo>
                              <a:pt x="1040" y="7720"/>
                            </a:lnTo>
                            <a:cubicBezTo>
                              <a:pt x="1028" y="7727"/>
                              <a:pt x="1016" y="7735"/>
                              <a:pt x="1005" y="7742"/>
                            </a:cubicBezTo>
                            <a:cubicBezTo>
                              <a:pt x="993" y="7749"/>
                              <a:pt x="981" y="7756"/>
                              <a:pt x="970" y="7763"/>
                            </a:cubicBezTo>
                            <a:lnTo>
                              <a:pt x="889" y="7639"/>
                            </a:lnTo>
                            <a:lnTo>
                              <a:pt x="759" y="7615"/>
                            </a:lnTo>
                            <a:lnTo>
                              <a:pt x="613" y="7348"/>
                            </a:lnTo>
                            <a:lnTo>
                              <a:pt x="685" y="7239"/>
                            </a:lnTo>
                            <a:lnTo>
                              <a:pt x="801" y="7263"/>
                            </a:lnTo>
                            <a:lnTo>
                              <a:pt x="818" y="7415"/>
                            </a:lnTo>
                            <a:lnTo>
                              <a:pt x="963" y="7254"/>
                            </a:lnTo>
                            <a:lnTo>
                              <a:pt x="1171" y="7066"/>
                            </a:lnTo>
                            <a:lnTo>
                              <a:pt x="1360" y="6964"/>
                            </a:lnTo>
                            <a:lnTo>
                              <a:pt x="1640" y="6779"/>
                            </a:lnTo>
                            <a:lnTo>
                              <a:pt x="1824" y="6697"/>
                            </a:lnTo>
                            <a:lnTo>
                              <a:pt x="1965" y="6776"/>
                            </a:lnTo>
                            <a:lnTo>
                              <a:pt x="2035" y="6806"/>
                            </a:lnTo>
                            <a:lnTo>
                              <a:pt x="1962" y="6970"/>
                            </a:lnTo>
                            <a:lnTo>
                              <a:pt x="2059" y="7060"/>
                            </a:lnTo>
                            <a:lnTo>
                              <a:pt x="2201" y="7154"/>
                            </a:lnTo>
                            <a:lnTo>
                              <a:pt x="2279" y="7259"/>
                            </a:lnTo>
                            <a:lnTo>
                              <a:pt x="2349" y="7380"/>
                            </a:lnTo>
                            <a:lnTo>
                              <a:pt x="2402" y="7486"/>
                            </a:lnTo>
                            <a:lnTo>
                              <a:pt x="2588" y="7427"/>
                            </a:lnTo>
                            <a:lnTo>
                              <a:pt x="2704" y="7392"/>
                            </a:lnTo>
                            <a:lnTo>
                              <a:pt x="2477" y="7353"/>
                            </a:lnTo>
                            <a:lnTo>
                              <a:pt x="2507" y="7224"/>
                            </a:lnTo>
                            <a:lnTo>
                              <a:pt x="2385" y="7111"/>
                            </a:lnTo>
                            <a:lnTo>
                              <a:pt x="2457" y="7001"/>
                            </a:lnTo>
                            <a:lnTo>
                              <a:pt x="2568" y="6884"/>
                            </a:lnTo>
                            <a:lnTo>
                              <a:pt x="2663" y="6782"/>
                            </a:lnTo>
                            <a:lnTo>
                              <a:pt x="2688" y="6638"/>
                            </a:lnTo>
                            <a:lnTo>
                              <a:pt x="2465" y="6293"/>
                            </a:lnTo>
                            <a:lnTo>
                              <a:pt x="2378" y="6333"/>
                            </a:lnTo>
                            <a:lnTo>
                              <a:pt x="2288" y="6439"/>
                            </a:lnTo>
                            <a:lnTo>
                              <a:pt x="2244" y="6334"/>
                            </a:lnTo>
                            <a:lnTo>
                              <a:pt x="2308" y="6154"/>
                            </a:lnTo>
                            <a:lnTo>
                              <a:pt x="2391" y="5828"/>
                            </a:lnTo>
                            <a:lnTo>
                              <a:pt x="2470" y="5946"/>
                            </a:lnTo>
                            <a:lnTo>
                              <a:pt x="2621" y="5667"/>
                            </a:lnTo>
                            <a:lnTo>
                              <a:pt x="2588" y="5538"/>
                            </a:lnTo>
                            <a:lnTo>
                              <a:pt x="2700" y="5236"/>
                            </a:lnTo>
                            <a:lnTo>
                              <a:pt x="2713" y="5107"/>
                            </a:lnTo>
                            <a:lnTo>
                              <a:pt x="2827" y="4916"/>
                            </a:lnTo>
                            <a:lnTo>
                              <a:pt x="2906" y="4653"/>
                            </a:lnTo>
                            <a:lnTo>
                              <a:pt x="2834" y="4528"/>
                            </a:lnTo>
                            <a:lnTo>
                              <a:pt x="2781" y="4435"/>
                            </a:lnTo>
                            <a:lnTo>
                              <a:pt x="2770" y="4225"/>
                            </a:lnTo>
                            <a:lnTo>
                              <a:pt x="2744" y="4021"/>
                            </a:lnTo>
                            <a:lnTo>
                              <a:pt x="2681" y="3962"/>
                            </a:lnTo>
                            <a:lnTo>
                              <a:pt x="2668" y="4165"/>
                            </a:lnTo>
                            <a:lnTo>
                              <a:pt x="2493" y="4247"/>
                            </a:lnTo>
                            <a:lnTo>
                              <a:pt x="2390" y="4259"/>
                            </a:lnTo>
                            <a:lnTo>
                              <a:pt x="2383" y="4388"/>
                            </a:lnTo>
                            <a:lnTo>
                              <a:pt x="2138" y="4670"/>
                            </a:lnTo>
                            <a:lnTo>
                              <a:pt x="2017" y="4784"/>
                            </a:lnTo>
                            <a:lnTo>
                              <a:pt x="2021" y="4928"/>
                            </a:lnTo>
                            <a:lnTo>
                              <a:pt x="2181" y="4928"/>
                            </a:lnTo>
                            <a:lnTo>
                              <a:pt x="2089" y="5051"/>
                            </a:lnTo>
                            <a:lnTo>
                              <a:pt x="1763" y="5172"/>
                            </a:lnTo>
                            <a:lnTo>
                              <a:pt x="1494" y="5367"/>
                            </a:lnTo>
                            <a:lnTo>
                              <a:pt x="1139" y="5673"/>
                            </a:lnTo>
                            <a:lnTo>
                              <a:pt x="1065" y="5619"/>
                            </a:lnTo>
                            <a:lnTo>
                              <a:pt x="1229" y="5493"/>
                            </a:lnTo>
                            <a:lnTo>
                              <a:pt x="1218" y="5329"/>
                            </a:lnTo>
                            <a:lnTo>
                              <a:pt x="1102" y="5458"/>
                            </a:lnTo>
                            <a:lnTo>
                              <a:pt x="951" y="5646"/>
                            </a:lnTo>
                            <a:lnTo>
                              <a:pt x="854" y="5952"/>
                            </a:lnTo>
                            <a:lnTo>
                              <a:pt x="668" y="6179"/>
                            </a:lnTo>
                            <a:lnTo>
                              <a:pt x="513" y="6351"/>
                            </a:lnTo>
                            <a:lnTo>
                              <a:pt x="357" y="6492"/>
                            </a:lnTo>
                            <a:lnTo>
                              <a:pt x="370" y="6645"/>
                            </a:lnTo>
                            <a:lnTo>
                              <a:pt x="328" y="6754"/>
                            </a:lnTo>
                            <a:lnTo>
                              <a:pt x="404" y="6918"/>
                            </a:lnTo>
                            <a:lnTo>
                              <a:pt x="341" y="7041"/>
                            </a:lnTo>
                            <a:lnTo>
                              <a:pt x="468" y="7096"/>
                            </a:lnTo>
                            <a:lnTo>
                              <a:pt x="435" y="7233"/>
                            </a:lnTo>
                            <a:lnTo>
                              <a:pt x="586" y="7126"/>
                            </a:lnTo>
                            <a:lnTo>
                              <a:pt x="490" y="7354"/>
                            </a:lnTo>
                            <a:lnTo>
                              <a:pt x="325" y="7154"/>
                            </a:lnTo>
                            <a:lnTo>
                              <a:pt x="301" y="6908"/>
                            </a:lnTo>
                            <a:lnTo>
                              <a:pt x="265" y="6667"/>
                            </a:lnTo>
                            <a:lnTo>
                              <a:pt x="0" y="6160"/>
                            </a:lnTo>
                            <a:cubicBezTo>
                              <a:pt x="607" y="5114"/>
                              <a:pt x="1274" y="4187"/>
                              <a:pt x="1990" y="3393"/>
                            </a:cubicBezTo>
                            <a:cubicBezTo>
                              <a:pt x="2818" y="2477"/>
                              <a:pt x="3705" y="1746"/>
                              <a:pt x="4632" y="1216"/>
                            </a:cubicBezTo>
                            <a:cubicBezTo>
                              <a:pt x="5586" y="636"/>
                              <a:pt x="6574" y="259"/>
                              <a:pt x="7577" y="95"/>
                            </a:cubicBezTo>
                            <a:cubicBezTo>
                              <a:pt x="8699" y="-89"/>
                              <a:pt x="9831" y="-6"/>
                              <a:pt x="10941" y="343"/>
                            </a:cubicBezTo>
                            <a:cubicBezTo>
                              <a:pt x="11759" y="594"/>
                              <a:pt x="12562" y="990"/>
                              <a:pt x="13336" y="1526"/>
                            </a:cubicBezTo>
                            <a:cubicBezTo>
                              <a:pt x="14083" y="2044"/>
                              <a:pt x="14800" y="2689"/>
                              <a:pt x="15478" y="3453"/>
                            </a:cubicBezTo>
                            <a:cubicBezTo>
                              <a:pt x="16137" y="4153"/>
                              <a:pt x="16753" y="4972"/>
                              <a:pt x="17319" y="5896"/>
                            </a:cubicBezTo>
                            <a:cubicBezTo>
                              <a:pt x="17855" y="6774"/>
                              <a:pt x="18343" y="7742"/>
                              <a:pt x="18774" y="8788"/>
                            </a:cubicBezTo>
                            <a:cubicBezTo>
                              <a:pt x="19246" y="9774"/>
                              <a:pt x="19668" y="10832"/>
                              <a:pt x="20036" y="11950"/>
                            </a:cubicBezTo>
                            <a:cubicBezTo>
                              <a:pt x="20392" y="13028"/>
                              <a:pt x="20696" y="14158"/>
                              <a:pt x="20945" y="15328"/>
                            </a:cubicBezTo>
                            <a:cubicBezTo>
                              <a:pt x="21172" y="16358"/>
                              <a:pt x="21341" y="17425"/>
                              <a:pt x="21451" y="18514"/>
                            </a:cubicBezTo>
                            <a:cubicBezTo>
                              <a:pt x="21551" y="19503"/>
                              <a:pt x="21600" y="20506"/>
                              <a:pt x="21599" y="21511"/>
                            </a:cubicBezTo>
                            <a:lnTo>
                              <a:pt x="21410" y="21296"/>
                            </a:lnTo>
                            <a:lnTo>
                              <a:pt x="21242" y="21132"/>
                            </a:lnTo>
                            <a:lnTo>
                              <a:pt x="21183" y="20971"/>
                            </a:lnTo>
                            <a:lnTo>
                              <a:pt x="21111" y="20701"/>
                            </a:lnTo>
                            <a:lnTo>
                              <a:pt x="21071" y="20595"/>
                            </a:lnTo>
                            <a:lnTo>
                              <a:pt x="20935" y="20474"/>
                            </a:lnTo>
                            <a:cubicBezTo>
                              <a:pt x="20910" y="20403"/>
                              <a:pt x="20893" y="20325"/>
                              <a:pt x="20885" y="20242"/>
                            </a:cubicBezTo>
                            <a:cubicBezTo>
                              <a:pt x="20878" y="20163"/>
                              <a:pt x="20879" y="20083"/>
                              <a:pt x="20878" y="20003"/>
                            </a:cubicBezTo>
                            <a:cubicBezTo>
                              <a:pt x="20878" y="19887"/>
                              <a:pt x="20873" y="19772"/>
                              <a:pt x="20865" y="19657"/>
                            </a:cubicBezTo>
                            <a:lnTo>
                              <a:pt x="20806" y="19224"/>
                            </a:lnTo>
                            <a:lnTo>
                              <a:pt x="20613" y="18374"/>
                            </a:lnTo>
                            <a:lnTo>
                              <a:pt x="20532" y="17853"/>
                            </a:lnTo>
                            <a:lnTo>
                              <a:pt x="20495" y="17531"/>
                            </a:lnTo>
                            <a:lnTo>
                              <a:pt x="20451" y="17300"/>
                            </a:lnTo>
                            <a:lnTo>
                              <a:pt x="20465" y="17039"/>
                            </a:lnTo>
                            <a:lnTo>
                              <a:pt x="20399" y="16647"/>
                            </a:lnTo>
                            <a:lnTo>
                              <a:pt x="20304" y="16145"/>
                            </a:lnTo>
                            <a:lnTo>
                              <a:pt x="20144" y="15894"/>
                            </a:lnTo>
                            <a:lnTo>
                              <a:pt x="19991" y="15416"/>
                            </a:lnTo>
                            <a:lnTo>
                              <a:pt x="19958" y="15078"/>
                            </a:lnTo>
                            <a:lnTo>
                              <a:pt x="19927" y="14823"/>
                            </a:lnTo>
                            <a:lnTo>
                              <a:pt x="19888" y="14647"/>
                            </a:lnTo>
                            <a:lnTo>
                              <a:pt x="19732" y="14102"/>
                            </a:lnTo>
                            <a:lnTo>
                              <a:pt x="19592" y="13641"/>
                            </a:lnTo>
                            <a:lnTo>
                              <a:pt x="19613" y="13386"/>
                            </a:lnTo>
                            <a:lnTo>
                              <a:pt x="19553" y="12708"/>
                            </a:lnTo>
                            <a:lnTo>
                              <a:pt x="19409" y="11711"/>
                            </a:lnTo>
                            <a:lnTo>
                              <a:pt x="19217" y="10880"/>
                            </a:lnTo>
                            <a:lnTo>
                              <a:pt x="18969" y="10276"/>
                            </a:lnTo>
                            <a:lnTo>
                              <a:pt x="18725" y="9684"/>
                            </a:lnTo>
                            <a:lnTo>
                              <a:pt x="18572" y="9272"/>
                            </a:lnTo>
                            <a:cubicBezTo>
                              <a:pt x="18530" y="9314"/>
                              <a:pt x="18481" y="9323"/>
                              <a:pt x="18436" y="9296"/>
                            </a:cubicBezTo>
                            <a:cubicBezTo>
                              <a:pt x="18372" y="9258"/>
                              <a:pt x="18326" y="9157"/>
                              <a:pt x="18319" y="9037"/>
                            </a:cubicBezTo>
                            <a:lnTo>
                              <a:pt x="18247" y="8955"/>
                            </a:lnTo>
                            <a:cubicBezTo>
                              <a:pt x="18222" y="8856"/>
                              <a:pt x="18192" y="8762"/>
                              <a:pt x="18157" y="8672"/>
                            </a:cubicBezTo>
                            <a:cubicBezTo>
                              <a:pt x="18124" y="8586"/>
                              <a:pt x="18087" y="8505"/>
                              <a:pt x="18046" y="8429"/>
                            </a:cubicBezTo>
                            <a:lnTo>
                              <a:pt x="17881" y="8472"/>
                            </a:lnTo>
                            <a:lnTo>
                              <a:pt x="17986" y="8711"/>
                            </a:lnTo>
                            <a:lnTo>
                              <a:pt x="18122" y="9040"/>
                            </a:lnTo>
                            <a:lnTo>
                              <a:pt x="18232" y="9295"/>
                            </a:lnTo>
                            <a:lnTo>
                              <a:pt x="18315" y="9523"/>
                            </a:lnTo>
                            <a:lnTo>
                              <a:pt x="18335" y="9837"/>
                            </a:lnTo>
                            <a:lnTo>
                              <a:pt x="18453" y="9994"/>
                            </a:lnTo>
                            <a:lnTo>
                              <a:pt x="18539" y="10147"/>
                            </a:lnTo>
                            <a:lnTo>
                              <a:pt x="18637" y="10335"/>
                            </a:lnTo>
                            <a:lnTo>
                              <a:pt x="18699" y="10696"/>
                            </a:lnTo>
                            <a:lnTo>
                              <a:pt x="18797" y="10856"/>
                            </a:lnTo>
                            <a:lnTo>
                              <a:pt x="18830" y="10605"/>
                            </a:lnTo>
                            <a:lnTo>
                              <a:pt x="18784" y="10311"/>
                            </a:lnTo>
                            <a:lnTo>
                              <a:pt x="18893" y="10444"/>
                            </a:lnTo>
                            <a:lnTo>
                              <a:pt x="18887" y="10702"/>
                            </a:lnTo>
                            <a:lnTo>
                              <a:pt x="18882" y="10938"/>
                            </a:lnTo>
                            <a:lnTo>
                              <a:pt x="18797" y="11008"/>
                            </a:lnTo>
                            <a:lnTo>
                              <a:pt x="18867" y="11235"/>
                            </a:lnTo>
                            <a:lnTo>
                              <a:pt x="18959" y="11501"/>
                            </a:lnTo>
                            <a:lnTo>
                              <a:pt x="19062" y="11501"/>
                            </a:lnTo>
                            <a:lnTo>
                              <a:pt x="19128" y="11783"/>
                            </a:lnTo>
                            <a:lnTo>
                              <a:pt x="19194" y="12022"/>
                            </a:lnTo>
                            <a:lnTo>
                              <a:pt x="19299" y="12258"/>
                            </a:lnTo>
                            <a:lnTo>
                              <a:pt x="19391" y="12481"/>
                            </a:lnTo>
                            <a:lnTo>
                              <a:pt x="19404" y="12645"/>
                            </a:lnTo>
                            <a:lnTo>
                              <a:pt x="19437" y="12770"/>
                            </a:lnTo>
                            <a:lnTo>
                              <a:pt x="19457" y="12985"/>
                            </a:lnTo>
                            <a:lnTo>
                              <a:pt x="19490" y="13181"/>
                            </a:lnTo>
                            <a:lnTo>
                              <a:pt x="19527" y="13396"/>
                            </a:lnTo>
                            <a:lnTo>
                              <a:pt x="19535" y="13690"/>
                            </a:lnTo>
                            <a:lnTo>
                              <a:pt x="19450" y="13613"/>
                            </a:lnTo>
                            <a:lnTo>
                              <a:pt x="19418" y="13938"/>
                            </a:lnTo>
                            <a:cubicBezTo>
                              <a:pt x="19416" y="13965"/>
                              <a:pt x="19414" y="13992"/>
                              <a:pt x="19412" y="14019"/>
                            </a:cubicBezTo>
                            <a:cubicBezTo>
                              <a:pt x="19411" y="14046"/>
                              <a:pt x="19409" y="14073"/>
                              <a:pt x="19407" y="14099"/>
                            </a:cubicBezTo>
                            <a:lnTo>
                              <a:pt x="19324" y="13888"/>
                            </a:lnTo>
                            <a:lnTo>
                              <a:pt x="19256" y="13900"/>
                            </a:lnTo>
                            <a:cubicBezTo>
                              <a:pt x="19229" y="13884"/>
                              <a:pt x="19204" y="13860"/>
                              <a:pt x="19182" y="13830"/>
                            </a:cubicBezTo>
                            <a:cubicBezTo>
                              <a:pt x="19144" y="13778"/>
                              <a:pt x="19115" y="13709"/>
                              <a:pt x="19099" y="13630"/>
                            </a:cubicBezTo>
                            <a:cubicBezTo>
                              <a:pt x="19074" y="13571"/>
                              <a:pt x="19048" y="13514"/>
                              <a:pt x="19022" y="13457"/>
                            </a:cubicBezTo>
                            <a:cubicBezTo>
                              <a:pt x="18987" y="13383"/>
                              <a:pt x="18951" y="13309"/>
                              <a:pt x="18914" y="13238"/>
                            </a:cubicBezTo>
                            <a:cubicBezTo>
                              <a:pt x="18890" y="13189"/>
                              <a:pt x="18863" y="13141"/>
                              <a:pt x="18836" y="13097"/>
                            </a:cubicBezTo>
                            <a:cubicBezTo>
                              <a:pt x="18804" y="13046"/>
                              <a:pt x="18770" y="12999"/>
                              <a:pt x="18735" y="12957"/>
                            </a:cubicBezTo>
                            <a:lnTo>
                              <a:pt x="18607" y="12862"/>
                            </a:lnTo>
                            <a:lnTo>
                              <a:pt x="18537" y="12655"/>
                            </a:lnTo>
                            <a:lnTo>
                              <a:pt x="18485" y="12443"/>
                            </a:lnTo>
                            <a:lnTo>
                              <a:pt x="18485" y="12232"/>
                            </a:lnTo>
                            <a:lnTo>
                              <a:pt x="18524" y="11844"/>
                            </a:lnTo>
                            <a:lnTo>
                              <a:pt x="18522" y="11374"/>
                            </a:lnTo>
                            <a:lnTo>
                              <a:pt x="18463" y="11103"/>
                            </a:lnTo>
                            <a:lnTo>
                              <a:pt x="18325" y="10880"/>
                            </a:lnTo>
                            <a:lnTo>
                              <a:pt x="18177" y="10554"/>
                            </a:lnTo>
                            <a:lnTo>
                              <a:pt x="18076" y="10495"/>
                            </a:lnTo>
                            <a:lnTo>
                              <a:pt x="17975" y="10495"/>
                            </a:lnTo>
                            <a:lnTo>
                              <a:pt x="17912" y="10531"/>
                            </a:lnTo>
                            <a:lnTo>
                              <a:pt x="17868" y="10778"/>
                            </a:lnTo>
                            <a:lnTo>
                              <a:pt x="17772" y="10789"/>
                            </a:lnTo>
                            <a:lnTo>
                              <a:pt x="17726" y="10624"/>
                            </a:lnTo>
                            <a:lnTo>
                              <a:pt x="17693" y="10412"/>
                            </a:lnTo>
                            <a:lnTo>
                              <a:pt x="17648" y="10178"/>
                            </a:lnTo>
                            <a:lnTo>
                              <a:pt x="17611" y="10088"/>
                            </a:lnTo>
                            <a:lnTo>
                              <a:pt x="17495" y="9991"/>
                            </a:lnTo>
                            <a:lnTo>
                              <a:pt x="17432" y="9874"/>
                            </a:lnTo>
                            <a:lnTo>
                              <a:pt x="17434" y="9725"/>
                            </a:lnTo>
                            <a:lnTo>
                              <a:pt x="17348" y="9467"/>
                            </a:lnTo>
                            <a:lnTo>
                              <a:pt x="17287" y="9251"/>
                            </a:lnTo>
                            <a:lnTo>
                              <a:pt x="17189" y="9133"/>
                            </a:lnTo>
                            <a:lnTo>
                              <a:pt x="17228" y="9309"/>
                            </a:lnTo>
                            <a:lnTo>
                              <a:pt x="17287" y="9508"/>
                            </a:lnTo>
                            <a:lnTo>
                              <a:pt x="17307" y="9659"/>
                            </a:lnTo>
                            <a:lnTo>
                              <a:pt x="17346" y="9929"/>
                            </a:lnTo>
                            <a:lnTo>
                              <a:pt x="17403" y="10239"/>
                            </a:lnTo>
                            <a:lnTo>
                              <a:pt x="17487" y="10525"/>
                            </a:lnTo>
                            <a:lnTo>
                              <a:pt x="17467" y="10678"/>
                            </a:lnTo>
                            <a:lnTo>
                              <a:pt x="17306" y="10380"/>
                            </a:lnTo>
                            <a:lnTo>
                              <a:pt x="17262" y="10267"/>
                            </a:lnTo>
                            <a:cubicBezTo>
                              <a:pt x="17251" y="10247"/>
                              <a:pt x="17241" y="10228"/>
                              <a:pt x="17230" y="10208"/>
                            </a:cubicBezTo>
                            <a:cubicBezTo>
                              <a:pt x="17219" y="10189"/>
                              <a:pt x="17208" y="10169"/>
                              <a:pt x="17197" y="10150"/>
                            </a:cubicBezTo>
                            <a:lnTo>
                              <a:pt x="17074" y="10079"/>
                            </a:lnTo>
                            <a:lnTo>
                              <a:pt x="17044" y="9958"/>
                            </a:lnTo>
                            <a:lnTo>
                              <a:pt x="16952" y="9852"/>
                            </a:lnTo>
                            <a:lnTo>
                              <a:pt x="16830" y="9710"/>
                            </a:lnTo>
                            <a:lnTo>
                              <a:pt x="16714" y="9503"/>
                            </a:lnTo>
                            <a:cubicBezTo>
                              <a:pt x="16693" y="9499"/>
                              <a:pt x="16673" y="9495"/>
                              <a:pt x="16652" y="9491"/>
                            </a:cubicBezTo>
                            <a:cubicBezTo>
                              <a:pt x="16631" y="9487"/>
                              <a:pt x="16610" y="9483"/>
                              <a:pt x="16590" y="9479"/>
                            </a:cubicBezTo>
                            <a:lnTo>
                              <a:pt x="16679" y="9690"/>
                            </a:lnTo>
                            <a:lnTo>
                              <a:pt x="16593" y="9705"/>
                            </a:lnTo>
                            <a:lnTo>
                              <a:pt x="16681" y="9850"/>
                            </a:lnTo>
                            <a:lnTo>
                              <a:pt x="16896" y="10027"/>
                            </a:lnTo>
                            <a:lnTo>
                              <a:pt x="17014" y="10234"/>
                            </a:lnTo>
                            <a:lnTo>
                              <a:pt x="17120" y="10490"/>
                            </a:lnTo>
                            <a:lnTo>
                              <a:pt x="17176" y="10650"/>
                            </a:lnTo>
                            <a:lnTo>
                              <a:pt x="17223" y="10823"/>
                            </a:lnTo>
                            <a:lnTo>
                              <a:pt x="17242" y="10963"/>
                            </a:lnTo>
                            <a:lnTo>
                              <a:pt x="17255" y="11139"/>
                            </a:lnTo>
                            <a:lnTo>
                              <a:pt x="17221" y="11277"/>
                            </a:lnTo>
                            <a:lnTo>
                              <a:pt x="17122" y="11218"/>
                            </a:lnTo>
                            <a:lnTo>
                              <a:pt x="17044" y="11065"/>
                            </a:lnTo>
                            <a:lnTo>
                              <a:pt x="16972" y="10901"/>
                            </a:lnTo>
                            <a:lnTo>
                              <a:pt x="16915" y="10869"/>
                            </a:lnTo>
                            <a:lnTo>
                              <a:pt x="16799" y="10810"/>
                            </a:lnTo>
                            <a:lnTo>
                              <a:pt x="16735" y="10569"/>
                            </a:lnTo>
                            <a:lnTo>
                              <a:pt x="16702" y="10456"/>
                            </a:lnTo>
                            <a:lnTo>
                              <a:pt x="16623" y="10338"/>
                            </a:lnTo>
                            <a:lnTo>
                              <a:pt x="16548" y="10162"/>
                            </a:lnTo>
                            <a:lnTo>
                              <a:pt x="16496" y="9985"/>
                            </a:lnTo>
                            <a:lnTo>
                              <a:pt x="16496" y="9856"/>
                            </a:lnTo>
                            <a:lnTo>
                              <a:pt x="16399" y="9684"/>
                            </a:lnTo>
                            <a:lnTo>
                              <a:pt x="16319" y="9746"/>
                            </a:lnTo>
                            <a:lnTo>
                              <a:pt x="16148" y="9582"/>
                            </a:lnTo>
                            <a:cubicBezTo>
                              <a:pt x="16168" y="9621"/>
                              <a:pt x="16188" y="9660"/>
                              <a:pt x="16208" y="9700"/>
                            </a:cubicBezTo>
                            <a:cubicBezTo>
                              <a:pt x="16228" y="9739"/>
                              <a:pt x="16248" y="9778"/>
                              <a:pt x="16268" y="9817"/>
                            </a:cubicBezTo>
                            <a:lnTo>
                              <a:pt x="16161" y="9785"/>
                            </a:lnTo>
                            <a:lnTo>
                              <a:pt x="16031" y="9605"/>
                            </a:lnTo>
                            <a:lnTo>
                              <a:pt x="15928" y="9436"/>
                            </a:lnTo>
                            <a:lnTo>
                              <a:pt x="15928" y="9271"/>
                            </a:lnTo>
                            <a:lnTo>
                              <a:pt x="16064" y="9294"/>
                            </a:lnTo>
                            <a:lnTo>
                              <a:pt x="15920" y="9071"/>
                            </a:lnTo>
                            <a:lnTo>
                              <a:pt x="15866" y="9021"/>
                            </a:lnTo>
                            <a:lnTo>
                              <a:pt x="15866" y="8880"/>
                            </a:lnTo>
                            <a:cubicBezTo>
                              <a:pt x="15853" y="8850"/>
                              <a:pt x="15840" y="8820"/>
                              <a:pt x="15827" y="8790"/>
                            </a:cubicBezTo>
                            <a:cubicBezTo>
                              <a:pt x="15814" y="8760"/>
                              <a:pt x="15802" y="8730"/>
                              <a:pt x="15789" y="8700"/>
                            </a:cubicBezTo>
                            <a:lnTo>
                              <a:pt x="15699" y="8587"/>
                            </a:lnTo>
                            <a:lnTo>
                              <a:pt x="15800" y="8465"/>
                            </a:lnTo>
                            <a:lnTo>
                              <a:pt x="15955" y="8825"/>
                            </a:lnTo>
                            <a:lnTo>
                              <a:pt x="16018" y="8926"/>
                            </a:lnTo>
                            <a:lnTo>
                              <a:pt x="16064" y="8785"/>
                            </a:lnTo>
                            <a:lnTo>
                              <a:pt x="16025" y="8621"/>
                            </a:lnTo>
                            <a:lnTo>
                              <a:pt x="16110" y="8648"/>
                            </a:lnTo>
                            <a:lnTo>
                              <a:pt x="16224" y="8926"/>
                            </a:lnTo>
                            <a:lnTo>
                              <a:pt x="16327" y="9004"/>
                            </a:lnTo>
                            <a:lnTo>
                              <a:pt x="16507" y="8902"/>
                            </a:lnTo>
                            <a:lnTo>
                              <a:pt x="16625" y="8926"/>
                            </a:lnTo>
                            <a:lnTo>
                              <a:pt x="16756" y="8993"/>
                            </a:lnTo>
                            <a:lnTo>
                              <a:pt x="16815" y="8935"/>
                            </a:lnTo>
                            <a:lnTo>
                              <a:pt x="16815" y="8794"/>
                            </a:lnTo>
                            <a:lnTo>
                              <a:pt x="16917" y="8704"/>
                            </a:lnTo>
                            <a:lnTo>
                              <a:pt x="16989" y="8868"/>
                            </a:lnTo>
                            <a:lnTo>
                              <a:pt x="17083" y="8926"/>
                            </a:lnTo>
                            <a:lnTo>
                              <a:pt x="17192" y="9012"/>
                            </a:lnTo>
                            <a:lnTo>
                              <a:pt x="17004" y="8639"/>
                            </a:lnTo>
                            <a:lnTo>
                              <a:pt x="16796" y="8294"/>
                            </a:lnTo>
                            <a:lnTo>
                              <a:pt x="16703" y="8212"/>
                            </a:lnTo>
                            <a:lnTo>
                              <a:pt x="16690" y="8028"/>
                            </a:lnTo>
                            <a:lnTo>
                              <a:pt x="16653" y="7942"/>
                            </a:lnTo>
                            <a:lnTo>
                              <a:pt x="16554" y="7699"/>
                            </a:lnTo>
                            <a:lnTo>
                              <a:pt x="16495" y="7535"/>
                            </a:lnTo>
                            <a:lnTo>
                              <a:pt x="16397" y="7441"/>
                            </a:lnTo>
                            <a:lnTo>
                              <a:pt x="16208" y="7323"/>
                            </a:lnTo>
                            <a:lnTo>
                              <a:pt x="16078" y="7281"/>
                            </a:lnTo>
                            <a:lnTo>
                              <a:pt x="15916" y="7194"/>
                            </a:lnTo>
                            <a:cubicBezTo>
                              <a:pt x="15898" y="7121"/>
                              <a:pt x="15877" y="7050"/>
                              <a:pt x="15853" y="6983"/>
                            </a:cubicBezTo>
                            <a:cubicBezTo>
                              <a:pt x="15819" y="6886"/>
                              <a:pt x="15778" y="6797"/>
                              <a:pt x="15733" y="6716"/>
                            </a:cubicBezTo>
                            <a:lnTo>
                              <a:pt x="15849" y="6650"/>
                            </a:lnTo>
                            <a:lnTo>
                              <a:pt x="15908" y="6771"/>
                            </a:lnTo>
                            <a:lnTo>
                              <a:pt x="16006" y="6865"/>
                            </a:lnTo>
                            <a:lnTo>
                              <a:pt x="16043" y="6709"/>
                            </a:lnTo>
                            <a:lnTo>
                              <a:pt x="16076" y="6580"/>
                            </a:lnTo>
                            <a:lnTo>
                              <a:pt x="16102" y="6415"/>
                            </a:lnTo>
                            <a:lnTo>
                              <a:pt x="16050" y="6289"/>
                            </a:lnTo>
                            <a:lnTo>
                              <a:pt x="15990" y="6090"/>
                            </a:lnTo>
                            <a:lnTo>
                              <a:pt x="15872" y="5960"/>
                            </a:lnTo>
                            <a:lnTo>
                              <a:pt x="15754" y="5795"/>
                            </a:lnTo>
                            <a:lnTo>
                              <a:pt x="15754" y="5678"/>
                            </a:lnTo>
                            <a:lnTo>
                              <a:pt x="15747" y="5514"/>
                            </a:lnTo>
                            <a:lnTo>
                              <a:pt x="15629" y="5350"/>
                            </a:lnTo>
                            <a:lnTo>
                              <a:pt x="15498" y="5291"/>
                            </a:lnTo>
                            <a:lnTo>
                              <a:pt x="15377" y="5244"/>
                            </a:lnTo>
                            <a:lnTo>
                              <a:pt x="15218" y="5151"/>
                            </a:lnTo>
                            <a:lnTo>
                              <a:pt x="15027" y="5057"/>
                            </a:lnTo>
                            <a:lnTo>
                              <a:pt x="14951" y="5057"/>
                            </a:lnTo>
                            <a:lnTo>
                              <a:pt x="14805" y="4924"/>
                            </a:lnTo>
                            <a:lnTo>
                              <a:pt x="14753" y="4736"/>
                            </a:lnTo>
                            <a:lnTo>
                              <a:pt x="14654" y="4665"/>
                            </a:lnTo>
                            <a:cubicBezTo>
                              <a:pt x="14618" y="4619"/>
                              <a:pt x="14583" y="4567"/>
                              <a:pt x="14551" y="4512"/>
                            </a:cubicBezTo>
                            <a:cubicBezTo>
                              <a:pt x="14509" y="4441"/>
                              <a:pt x="14471" y="4363"/>
                              <a:pt x="14426" y="4297"/>
                            </a:cubicBezTo>
                            <a:cubicBezTo>
                              <a:pt x="14366" y="4207"/>
                              <a:pt x="14296" y="4141"/>
                              <a:pt x="14221" y="4101"/>
                            </a:cubicBezTo>
                            <a:lnTo>
                              <a:pt x="14208" y="4261"/>
                            </a:lnTo>
                            <a:lnTo>
                              <a:pt x="14353" y="4386"/>
                            </a:lnTo>
                            <a:lnTo>
                              <a:pt x="14660" y="4807"/>
                            </a:lnTo>
                            <a:lnTo>
                              <a:pt x="14734" y="4924"/>
                            </a:lnTo>
                            <a:lnTo>
                              <a:pt x="14616" y="5124"/>
                            </a:lnTo>
                            <a:lnTo>
                              <a:pt x="14536" y="5069"/>
                            </a:lnTo>
                            <a:lnTo>
                              <a:pt x="14371" y="5081"/>
                            </a:lnTo>
                            <a:lnTo>
                              <a:pt x="14268" y="5045"/>
                            </a:lnTo>
                            <a:lnTo>
                              <a:pt x="14169" y="4932"/>
                            </a:lnTo>
                            <a:lnTo>
                              <a:pt x="14064" y="4790"/>
                            </a:lnTo>
                            <a:cubicBezTo>
                              <a:pt x="14027" y="4784"/>
                              <a:pt x="13989" y="4773"/>
                              <a:pt x="13953" y="4755"/>
                            </a:cubicBezTo>
                            <a:cubicBezTo>
                              <a:pt x="13881" y="4720"/>
                              <a:pt x="13812" y="4663"/>
                              <a:pt x="13751" y="4586"/>
                            </a:cubicBezTo>
                            <a:lnTo>
                              <a:pt x="13626" y="4586"/>
                            </a:lnTo>
                            <a:lnTo>
                              <a:pt x="13704" y="4815"/>
                            </a:lnTo>
                            <a:lnTo>
                              <a:pt x="13805" y="4877"/>
                            </a:lnTo>
                            <a:lnTo>
                              <a:pt x="13912" y="4978"/>
                            </a:lnTo>
                            <a:lnTo>
                              <a:pt x="14054" y="5110"/>
                            </a:lnTo>
                            <a:lnTo>
                              <a:pt x="14200" y="5122"/>
                            </a:lnTo>
                            <a:lnTo>
                              <a:pt x="14341" y="5193"/>
                            </a:lnTo>
                            <a:lnTo>
                              <a:pt x="14409" y="5310"/>
                            </a:lnTo>
                            <a:lnTo>
                              <a:pt x="14551" y="5401"/>
                            </a:lnTo>
                            <a:lnTo>
                              <a:pt x="14665" y="5526"/>
                            </a:lnTo>
                            <a:lnTo>
                              <a:pt x="14777" y="5585"/>
                            </a:lnTo>
                            <a:lnTo>
                              <a:pt x="14803" y="5443"/>
                            </a:lnTo>
                            <a:lnTo>
                              <a:pt x="14727" y="5307"/>
                            </a:lnTo>
                            <a:lnTo>
                              <a:pt x="14746" y="5201"/>
                            </a:lnTo>
                            <a:lnTo>
                              <a:pt x="14832" y="5178"/>
                            </a:lnTo>
                            <a:lnTo>
                              <a:pt x="14850" y="5345"/>
                            </a:lnTo>
                            <a:lnTo>
                              <a:pt x="15040" y="5345"/>
                            </a:lnTo>
                            <a:lnTo>
                              <a:pt x="15097" y="5473"/>
                            </a:lnTo>
                            <a:lnTo>
                              <a:pt x="15143" y="5638"/>
                            </a:lnTo>
                            <a:lnTo>
                              <a:pt x="15231" y="5795"/>
                            </a:lnTo>
                            <a:lnTo>
                              <a:pt x="15371" y="5771"/>
                            </a:lnTo>
                            <a:lnTo>
                              <a:pt x="15454" y="5747"/>
                            </a:lnTo>
                            <a:lnTo>
                              <a:pt x="15548" y="5771"/>
                            </a:lnTo>
                            <a:lnTo>
                              <a:pt x="15640" y="5912"/>
                            </a:lnTo>
                            <a:lnTo>
                              <a:pt x="15713" y="6050"/>
                            </a:lnTo>
                            <a:lnTo>
                              <a:pt x="15776" y="6107"/>
                            </a:lnTo>
                            <a:lnTo>
                              <a:pt x="15877" y="6262"/>
                            </a:lnTo>
                            <a:lnTo>
                              <a:pt x="15969" y="6317"/>
                            </a:lnTo>
                            <a:lnTo>
                              <a:pt x="16008" y="6454"/>
                            </a:lnTo>
                            <a:lnTo>
                              <a:pt x="15993" y="6635"/>
                            </a:lnTo>
                            <a:lnTo>
                              <a:pt x="15761" y="6583"/>
                            </a:lnTo>
                            <a:lnTo>
                              <a:pt x="15595" y="6548"/>
                            </a:lnTo>
                            <a:lnTo>
                              <a:pt x="15529" y="6594"/>
                            </a:lnTo>
                            <a:cubicBezTo>
                              <a:pt x="15502" y="6606"/>
                              <a:pt x="15480" y="6643"/>
                              <a:pt x="15472" y="6692"/>
                            </a:cubicBezTo>
                            <a:cubicBezTo>
                              <a:pt x="15450" y="6832"/>
                              <a:pt x="15530" y="6954"/>
                              <a:pt x="15604" y="6892"/>
                            </a:cubicBezTo>
                            <a:lnTo>
                              <a:pt x="15660" y="6962"/>
                            </a:lnTo>
                            <a:lnTo>
                              <a:pt x="15750" y="7076"/>
                            </a:lnTo>
                            <a:lnTo>
                              <a:pt x="15770" y="7193"/>
                            </a:lnTo>
                            <a:lnTo>
                              <a:pt x="15750" y="7322"/>
                            </a:lnTo>
                            <a:lnTo>
                              <a:pt x="15647" y="7404"/>
                            </a:lnTo>
                            <a:lnTo>
                              <a:pt x="15496" y="7381"/>
                            </a:lnTo>
                            <a:cubicBezTo>
                              <a:pt x="15439" y="7357"/>
                              <a:pt x="15382" y="7334"/>
                              <a:pt x="15325" y="7310"/>
                            </a:cubicBezTo>
                            <a:cubicBezTo>
                              <a:pt x="15287" y="7294"/>
                              <a:pt x="15249" y="7279"/>
                              <a:pt x="15211" y="7263"/>
                            </a:cubicBezTo>
                            <a:cubicBezTo>
                              <a:pt x="15178" y="7253"/>
                              <a:pt x="15146" y="7237"/>
                              <a:pt x="15115" y="7216"/>
                            </a:cubicBezTo>
                            <a:cubicBezTo>
                              <a:pt x="15055" y="7175"/>
                              <a:pt x="15000" y="7114"/>
                              <a:pt x="14946" y="7051"/>
                            </a:cubicBezTo>
                            <a:cubicBezTo>
                              <a:pt x="14901" y="6998"/>
                              <a:pt x="14856" y="6943"/>
                              <a:pt x="14812" y="6886"/>
                            </a:cubicBezTo>
                            <a:lnTo>
                              <a:pt x="14701" y="6781"/>
                            </a:lnTo>
                            <a:lnTo>
                              <a:pt x="14628" y="6581"/>
                            </a:lnTo>
                            <a:lnTo>
                              <a:pt x="14552" y="6460"/>
                            </a:lnTo>
                            <a:lnTo>
                              <a:pt x="14427" y="6249"/>
                            </a:lnTo>
                            <a:lnTo>
                              <a:pt x="14008" y="5995"/>
                            </a:lnTo>
                            <a:lnTo>
                              <a:pt x="13773" y="5752"/>
                            </a:lnTo>
                            <a:lnTo>
                              <a:pt x="13618" y="5646"/>
                            </a:lnTo>
                            <a:lnTo>
                              <a:pt x="13668" y="5807"/>
                            </a:lnTo>
                            <a:lnTo>
                              <a:pt x="13459" y="5705"/>
                            </a:lnTo>
                            <a:lnTo>
                              <a:pt x="13336" y="5611"/>
                            </a:lnTo>
                            <a:lnTo>
                              <a:pt x="13218" y="5505"/>
                            </a:lnTo>
                            <a:lnTo>
                              <a:pt x="13086" y="5340"/>
                            </a:lnTo>
                            <a:lnTo>
                              <a:pt x="12928" y="5187"/>
                            </a:lnTo>
                            <a:lnTo>
                              <a:pt x="12829" y="5070"/>
                            </a:lnTo>
                            <a:lnTo>
                              <a:pt x="12805" y="4968"/>
                            </a:lnTo>
                            <a:lnTo>
                              <a:pt x="12632" y="4933"/>
                            </a:lnTo>
                            <a:lnTo>
                              <a:pt x="12585" y="4795"/>
                            </a:lnTo>
                            <a:lnTo>
                              <a:pt x="12542" y="4623"/>
                            </a:lnTo>
                            <a:lnTo>
                              <a:pt x="12470" y="4531"/>
                            </a:lnTo>
                            <a:lnTo>
                              <a:pt x="12439" y="4311"/>
                            </a:lnTo>
                            <a:lnTo>
                              <a:pt x="12524" y="4252"/>
                            </a:lnTo>
                            <a:lnTo>
                              <a:pt x="12522" y="4084"/>
                            </a:lnTo>
                            <a:lnTo>
                              <a:pt x="12446" y="4049"/>
                            </a:lnTo>
                            <a:lnTo>
                              <a:pt x="12446" y="3892"/>
                            </a:lnTo>
                            <a:lnTo>
                              <a:pt x="12389" y="3724"/>
                            </a:lnTo>
                            <a:lnTo>
                              <a:pt x="12352" y="3576"/>
                            </a:lnTo>
                            <a:lnTo>
                              <a:pt x="12292" y="3369"/>
                            </a:lnTo>
                            <a:lnTo>
                              <a:pt x="12279" y="3219"/>
                            </a:lnTo>
                            <a:lnTo>
                              <a:pt x="12386" y="3162"/>
                            </a:lnTo>
                            <a:lnTo>
                              <a:pt x="12555" y="3138"/>
                            </a:lnTo>
                            <a:lnTo>
                              <a:pt x="12614" y="3330"/>
                            </a:lnTo>
                            <a:lnTo>
                              <a:pt x="12699" y="3479"/>
                            </a:lnTo>
                            <a:lnTo>
                              <a:pt x="12786" y="3690"/>
                            </a:lnTo>
                            <a:lnTo>
                              <a:pt x="12924" y="3743"/>
                            </a:lnTo>
                            <a:lnTo>
                              <a:pt x="12970" y="3587"/>
                            </a:lnTo>
                            <a:lnTo>
                              <a:pt x="13119" y="3622"/>
                            </a:lnTo>
                            <a:lnTo>
                              <a:pt x="13075" y="3363"/>
                            </a:lnTo>
                            <a:lnTo>
                              <a:pt x="12994" y="3433"/>
                            </a:lnTo>
                            <a:lnTo>
                              <a:pt x="12918" y="3445"/>
                            </a:lnTo>
                            <a:lnTo>
                              <a:pt x="12848" y="3410"/>
                            </a:lnTo>
                            <a:lnTo>
                              <a:pt x="12780" y="3320"/>
                            </a:lnTo>
                            <a:lnTo>
                              <a:pt x="12656" y="3211"/>
                            </a:lnTo>
                            <a:lnTo>
                              <a:pt x="12432" y="3030"/>
                            </a:lnTo>
                            <a:lnTo>
                              <a:pt x="12318" y="3046"/>
                            </a:lnTo>
                            <a:lnTo>
                              <a:pt x="12270" y="2956"/>
                            </a:lnTo>
                            <a:lnTo>
                              <a:pt x="12192" y="2991"/>
                            </a:lnTo>
                            <a:lnTo>
                              <a:pt x="12146" y="3120"/>
                            </a:lnTo>
                            <a:lnTo>
                              <a:pt x="12041" y="3155"/>
                            </a:lnTo>
                            <a:lnTo>
                              <a:pt x="11985" y="3225"/>
                            </a:lnTo>
                            <a:lnTo>
                              <a:pt x="11911" y="3108"/>
                            </a:lnTo>
                            <a:lnTo>
                              <a:pt x="11854" y="2983"/>
                            </a:lnTo>
                            <a:lnTo>
                              <a:pt x="11985" y="2908"/>
                            </a:lnTo>
                            <a:lnTo>
                              <a:pt x="12027" y="2806"/>
                            </a:lnTo>
                            <a:lnTo>
                              <a:pt x="11961" y="2747"/>
                            </a:lnTo>
                            <a:lnTo>
                              <a:pt x="11856" y="2759"/>
                            </a:lnTo>
                            <a:lnTo>
                              <a:pt x="11654" y="2818"/>
                            </a:lnTo>
                            <a:lnTo>
                              <a:pt x="11644" y="2963"/>
                            </a:lnTo>
                            <a:lnTo>
                              <a:pt x="11565" y="2998"/>
                            </a:lnTo>
                            <a:lnTo>
                              <a:pt x="11447" y="2939"/>
                            </a:lnTo>
                            <a:lnTo>
                              <a:pt x="11484" y="2787"/>
                            </a:lnTo>
                            <a:lnTo>
                              <a:pt x="11601" y="2767"/>
                            </a:lnTo>
                            <a:lnTo>
                              <a:pt x="11411" y="2709"/>
                            </a:lnTo>
                            <a:lnTo>
                              <a:pt x="11181" y="2594"/>
                            </a:lnTo>
                            <a:lnTo>
                              <a:pt x="11205" y="2473"/>
                            </a:lnTo>
                            <a:lnTo>
                              <a:pt x="10949" y="2473"/>
                            </a:lnTo>
                            <a:lnTo>
                              <a:pt x="10859" y="2391"/>
                            </a:lnTo>
                            <a:lnTo>
                              <a:pt x="10836" y="2266"/>
                            </a:lnTo>
                            <a:lnTo>
                              <a:pt x="10753" y="2337"/>
                            </a:lnTo>
                            <a:lnTo>
                              <a:pt x="10783" y="2528"/>
                            </a:lnTo>
                            <a:lnTo>
                              <a:pt x="10705" y="2591"/>
                            </a:lnTo>
                            <a:lnTo>
                              <a:pt x="10829" y="2655"/>
                            </a:lnTo>
                            <a:lnTo>
                              <a:pt x="10941" y="2667"/>
                            </a:lnTo>
                            <a:lnTo>
                              <a:pt x="11077" y="2820"/>
                            </a:lnTo>
                            <a:lnTo>
                              <a:pt x="11180" y="2968"/>
                            </a:lnTo>
                            <a:lnTo>
                              <a:pt x="11098" y="3145"/>
                            </a:lnTo>
                            <a:lnTo>
                              <a:pt x="10969" y="3191"/>
                            </a:lnTo>
                            <a:lnTo>
                              <a:pt x="10829" y="3203"/>
                            </a:lnTo>
                            <a:lnTo>
                              <a:pt x="10711" y="3309"/>
                            </a:lnTo>
                            <a:lnTo>
                              <a:pt x="10601" y="3427"/>
                            </a:lnTo>
                            <a:lnTo>
                              <a:pt x="10504" y="3544"/>
                            </a:lnTo>
                            <a:lnTo>
                              <a:pt x="10414" y="3544"/>
                            </a:lnTo>
                            <a:lnTo>
                              <a:pt x="10330" y="3497"/>
                            </a:lnTo>
                            <a:lnTo>
                              <a:pt x="10164" y="3497"/>
                            </a:lnTo>
                            <a:lnTo>
                              <a:pt x="10098" y="3520"/>
                            </a:lnTo>
                            <a:lnTo>
                              <a:pt x="9890" y="3508"/>
                            </a:lnTo>
                            <a:lnTo>
                              <a:pt x="9724" y="3532"/>
                            </a:lnTo>
                            <a:lnTo>
                              <a:pt x="9643" y="3497"/>
                            </a:lnTo>
                            <a:lnTo>
                              <a:pt x="9713" y="3293"/>
                            </a:lnTo>
                            <a:lnTo>
                              <a:pt x="9851" y="3269"/>
                            </a:lnTo>
                            <a:lnTo>
                              <a:pt x="9958" y="3277"/>
                            </a:lnTo>
                            <a:lnTo>
                              <a:pt x="10123" y="3277"/>
                            </a:lnTo>
                            <a:lnTo>
                              <a:pt x="10213" y="3297"/>
                            </a:lnTo>
                            <a:cubicBezTo>
                              <a:pt x="10235" y="3286"/>
                              <a:pt x="10257" y="3274"/>
                              <a:pt x="10278" y="3262"/>
                            </a:cubicBezTo>
                            <a:cubicBezTo>
                              <a:pt x="10331" y="3231"/>
                              <a:pt x="10383" y="3196"/>
                              <a:pt x="10434" y="3156"/>
                            </a:cubicBezTo>
                            <a:lnTo>
                              <a:pt x="10537" y="3073"/>
                            </a:lnTo>
                            <a:cubicBezTo>
                              <a:pt x="10587" y="3061"/>
                              <a:pt x="10635" y="3037"/>
                              <a:pt x="10682" y="3003"/>
                            </a:cubicBezTo>
                            <a:cubicBezTo>
                              <a:pt x="10709" y="2983"/>
                              <a:pt x="10735" y="2960"/>
                              <a:pt x="10760" y="2933"/>
                            </a:cubicBezTo>
                            <a:lnTo>
                              <a:pt x="10845" y="2827"/>
                            </a:lnTo>
                            <a:lnTo>
                              <a:pt x="10603" y="2467"/>
                            </a:lnTo>
                            <a:lnTo>
                              <a:pt x="10462" y="2362"/>
                            </a:lnTo>
                            <a:lnTo>
                              <a:pt x="10412" y="2264"/>
                            </a:lnTo>
                            <a:lnTo>
                              <a:pt x="10265" y="2064"/>
                            </a:lnTo>
                            <a:lnTo>
                              <a:pt x="10161" y="2017"/>
                            </a:lnTo>
                            <a:lnTo>
                              <a:pt x="10195" y="2209"/>
                            </a:lnTo>
                            <a:lnTo>
                              <a:pt x="10183" y="2334"/>
                            </a:lnTo>
                            <a:lnTo>
                              <a:pt x="10112" y="2400"/>
                            </a:lnTo>
                            <a:lnTo>
                              <a:pt x="9985" y="2471"/>
                            </a:lnTo>
                            <a:lnTo>
                              <a:pt x="9919" y="2595"/>
                            </a:lnTo>
                            <a:lnTo>
                              <a:pt x="9851" y="2631"/>
                            </a:lnTo>
                            <a:lnTo>
                              <a:pt x="9762" y="2702"/>
                            </a:lnTo>
                            <a:lnTo>
                              <a:pt x="9586" y="2584"/>
                            </a:lnTo>
                            <a:lnTo>
                              <a:pt x="9620" y="2459"/>
                            </a:lnTo>
                            <a:lnTo>
                              <a:pt x="9672" y="2350"/>
                            </a:lnTo>
                            <a:lnTo>
                              <a:pt x="9681" y="2241"/>
                            </a:lnTo>
                            <a:lnTo>
                              <a:pt x="9726" y="1986"/>
                            </a:lnTo>
                            <a:lnTo>
                              <a:pt x="9713" y="1813"/>
                            </a:lnTo>
                            <a:lnTo>
                              <a:pt x="9842" y="1677"/>
                            </a:lnTo>
                            <a:lnTo>
                              <a:pt x="9919" y="1654"/>
                            </a:lnTo>
                            <a:lnTo>
                              <a:pt x="9974" y="1564"/>
                            </a:lnTo>
                            <a:lnTo>
                              <a:pt x="9839" y="1552"/>
                            </a:lnTo>
                            <a:lnTo>
                              <a:pt x="9736" y="1599"/>
                            </a:lnTo>
                            <a:lnTo>
                              <a:pt x="9642" y="1713"/>
                            </a:lnTo>
                            <a:lnTo>
                              <a:pt x="9638" y="1944"/>
                            </a:lnTo>
                            <a:lnTo>
                              <a:pt x="9619" y="2149"/>
                            </a:lnTo>
                            <a:lnTo>
                              <a:pt x="9597" y="2321"/>
                            </a:lnTo>
                            <a:lnTo>
                              <a:pt x="9507" y="2426"/>
                            </a:lnTo>
                            <a:lnTo>
                              <a:pt x="9470" y="2633"/>
                            </a:lnTo>
                            <a:lnTo>
                              <a:pt x="9387" y="2563"/>
                            </a:lnTo>
                            <a:lnTo>
                              <a:pt x="9420" y="2422"/>
                            </a:lnTo>
                            <a:lnTo>
                              <a:pt x="9414" y="2273"/>
                            </a:lnTo>
                            <a:lnTo>
                              <a:pt x="9317" y="2391"/>
                            </a:lnTo>
                            <a:lnTo>
                              <a:pt x="9256" y="2450"/>
                            </a:lnTo>
                            <a:lnTo>
                              <a:pt x="9144" y="2450"/>
                            </a:lnTo>
                            <a:lnTo>
                              <a:pt x="9026" y="2344"/>
                            </a:lnTo>
                            <a:lnTo>
                              <a:pt x="8960" y="2364"/>
                            </a:lnTo>
                            <a:lnTo>
                              <a:pt x="9052" y="2528"/>
                            </a:lnTo>
                            <a:lnTo>
                              <a:pt x="8986" y="2692"/>
                            </a:lnTo>
                            <a:lnTo>
                              <a:pt x="8866" y="2704"/>
                            </a:lnTo>
                            <a:lnTo>
                              <a:pt x="8737" y="2657"/>
                            </a:lnTo>
                            <a:lnTo>
                              <a:pt x="8588" y="2669"/>
                            </a:lnTo>
                            <a:lnTo>
                              <a:pt x="8708" y="2818"/>
                            </a:lnTo>
                            <a:lnTo>
                              <a:pt x="8704" y="2943"/>
                            </a:lnTo>
                            <a:lnTo>
                              <a:pt x="8619" y="2966"/>
                            </a:lnTo>
                            <a:lnTo>
                              <a:pt x="8490" y="3049"/>
                            </a:lnTo>
                            <a:lnTo>
                              <a:pt x="8317" y="3162"/>
                            </a:lnTo>
                            <a:lnTo>
                              <a:pt x="8223" y="3264"/>
                            </a:lnTo>
                            <a:lnTo>
                              <a:pt x="8190" y="3452"/>
                            </a:lnTo>
                            <a:lnTo>
                              <a:pt x="8125" y="3440"/>
                            </a:lnTo>
                            <a:lnTo>
                              <a:pt x="8047" y="3366"/>
                            </a:lnTo>
                            <a:lnTo>
                              <a:pt x="7916" y="3402"/>
                            </a:lnTo>
                            <a:lnTo>
                              <a:pt x="7870" y="3579"/>
                            </a:lnTo>
                            <a:lnTo>
                              <a:pt x="7830" y="3696"/>
                            </a:lnTo>
                            <a:lnTo>
                              <a:pt x="7706" y="3767"/>
                            </a:lnTo>
                            <a:lnTo>
                              <a:pt x="7588" y="3708"/>
                            </a:lnTo>
                            <a:lnTo>
                              <a:pt x="7518" y="3637"/>
                            </a:lnTo>
                            <a:lnTo>
                              <a:pt x="7374" y="3728"/>
                            </a:lnTo>
                            <a:lnTo>
                              <a:pt x="7276" y="3814"/>
                            </a:lnTo>
                            <a:lnTo>
                              <a:pt x="7250" y="3709"/>
                            </a:lnTo>
                            <a:lnTo>
                              <a:pt x="7132" y="3651"/>
                            </a:lnTo>
                            <a:lnTo>
                              <a:pt x="7044" y="3662"/>
                            </a:lnTo>
                            <a:lnTo>
                              <a:pt x="7031" y="3416"/>
                            </a:lnTo>
                            <a:lnTo>
                              <a:pt x="7130" y="3325"/>
                            </a:lnTo>
                            <a:lnTo>
                              <a:pt x="7056" y="3263"/>
                            </a:lnTo>
                            <a:lnTo>
                              <a:pt x="6974" y="325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9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19" name="îṥļïḑe">
                        <a:extLst>
                          <a:ext uri="{FF2B5EF4-FFF2-40B4-BE49-F238E27FC236}">
                            <a16:creationId xmlns:a16="http://schemas.microsoft.com/office/drawing/2014/main" id="{4FC77DAF-A527-DD4B-856E-BF031E70B4BE}"/>
                          </a:ext>
                        </a:extLst>
                      </p:cNvPr>
                      <p:cNvSpPr/>
                      <p:nvPr/>
                    </p:nvSpPr>
                    <p:spPr>
                      <a:xfrm>
                        <a:off x="5786225" y="1589914"/>
                        <a:ext cx="227666" cy="285544"/>
                      </a:xfrm>
                      <a:custGeom>
                        <a:avLst/>
                        <a:gdLst/>
                        <a:ahLst/>
                        <a:cxnLst>
                          <a:cxn ang="0">
                            <a:pos x="wd2" y="hd2"/>
                          </a:cxn>
                          <a:cxn ang="5400000">
                            <a:pos x="wd2" y="hd2"/>
                          </a:cxn>
                          <a:cxn ang="10800000">
                            <a:pos x="wd2" y="hd2"/>
                          </a:cxn>
                          <a:cxn ang="16200000">
                            <a:pos x="wd2" y="hd2"/>
                          </a:cxn>
                        </a:cxnLst>
                        <a:rect l="0" t="0" r="r" b="b"/>
                        <a:pathLst>
                          <a:path w="21180" h="20974" extrusionOk="0">
                            <a:moveTo>
                              <a:pt x="10266" y="844"/>
                            </a:moveTo>
                            <a:lnTo>
                              <a:pt x="7674" y="844"/>
                            </a:lnTo>
                            <a:lnTo>
                              <a:pt x="4819" y="0"/>
                            </a:lnTo>
                            <a:lnTo>
                              <a:pt x="4343" y="2648"/>
                            </a:lnTo>
                            <a:lnTo>
                              <a:pt x="2634" y="3496"/>
                            </a:lnTo>
                            <a:lnTo>
                              <a:pt x="5752" y="6202"/>
                            </a:lnTo>
                            <a:lnTo>
                              <a:pt x="4694" y="7602"/>
                            </a:lnTo>
                            <a:lnTo>
                              <a:pt x="4320" y="9806"/>
                            </a:lnTo>
                            <a:lnTo>
                              <a:pt x="7247" y="11451"/>
                            </a:lnTo>
                            <a:lnTo>
                              <a:pt x="6761" y="13208"/>
                            </a:lnTo>
                            <a:lnTo>
                              <a:pt x="3970" y="12204"/>
                            </a:lnTo>
                            <a:lnTo>
                              <a:pt x="42" y="12204"/>
                            </a:lnTo>
                            <a:lnTo>
                              <a:pt x="0" y="14301"/>
                            </a:lnTo>
                            <a:lnTo>
                              <a:pt x="2309" y="16253"/>
                            </a:lnTo>
                            <a:lnTo>
                              <a:pt x="4721" y="18507"/>
                            </a:lnTo>
                            <a:lnTo>
                              <a:pt x="6812" y="16856"/>
                            </a:lnTo>
                            <a:lnTo>
                              <a:pt x="8832" y="15707"/>
                            </a:lnTo>
                            <a:lnTo>
                              <a:pt x="8816" y="18671"/>
                            </a:lnTo>
                            <a:lnTo>
                              <a:pt x="9961" y="20811"/>
                            </a:lnTo>
                            <a:lnTo>
                              <a:pt x="12927" y="20962"/>
                            </a:lnTo>
                            <a:lnTo>
                              <a:pt x="12355" y="16900"/>
                            </a:lnTo>
                            <a:lnTo>
                              <a:pt x="16744" y="18407"/>
                            </a:lnTo>
                            <a:cubicBezTo>
                              <a:pt x="15981" y="19175"/>
                              <a:pt x="16286" y="20301"/>
                              <a:pt x="17380" y="20755"/>
                            </a:cubicBezTo>
                            <a:cubicBezTo>
                              <a:pt x="19416" y="21600"/>
                              <a:pt x="21600" y="19840"/>
                              <a:pt x="20489" y="18250"/>
                            </a:cubicBezTo>
                            <a:lnTo>
                              <a:pt x="20107" y="16159"/>
                            </a:lnTo>
                            <a:lnTo>
                              <a:pt x="21180" y="14263"/>
                            </a:lnTo>
                            <a:lnTo>
                              <a:pt x="20099" y="10999"/>
                            </a:lnTo>
                            <a:lnTo>
                              <a:pt x="19153" y="8035"/>
                            </a:lnTo>
                            <a:lnTo>
                              <a:pt x="18580" y="6177"/>
                            </a:lnTo>
                            <a:cubicBezTo>
                              <a:pt x="18217" y="5416"/>
                              <a:pt x="17705" y="4704"/>
                              <a:pt x="17062" y="4068"/>
                            </a:cubicBezTo>
                            <a:cubicBezTo>
                              <a:pt x="16337" y="3351"/>
                              <a:pt x="15456" y="2741"/>
                              <a:pt x="14461" y="2266"/>
                            </a:cubicBezTo>
                            <a:lnTo>
                              <a:pt x="10266" y="84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0" name="iṡļide">
                        <a:extLst>
                          <a:ext uri="{FF2B5EF4-FFF2-40B4-BE49-F238E27FC236}">
                            <a16:creationId xmlns:a16="http://schemas.microsoft.com/office/drawing/2014/main" id="{6C5B8221-3C1D-824B-BA94-00BEC504AAD9}"/>
                          </a:ext>
                        </a:extLst>
                      </p:cNvPr>
                      <p:cNvSpPr/>
                      <p:nvPr/>
                    </p:nvSpPr>
                    <p:spPr>
                      <a:xfrm>
                        <a:off x="6185641" y="1418051"/>
                        <a:ext cx="78706" cy="38032"/>
                      </a:xfrm>
                      <a:custGeom>
                        <a:avLst/>
                        <a:gdLst/>
                        <a:ahLst/>
                        <a:cxnLst>
                          <a:cxn ang="0">
                            <a:pos x="wd2" y="hd2"/>
                          </a:cxn>
                          <a:cxn ang="5400000">
                            <a:pos x="wd2" y="hd2"/>
                          </a:cxn>
                          <a:cxn ang="10800000">
                            <a:pos x="wd2" y="hd2"/>
                          </a:cxn>
                          <a:cxn ang="16200000">
                            <a:pos x="wd2" y="hd2"/>
                          </a:cxn>
                        </a:cxnLst>
                        <a:rect l="0" t="0" r="r" b="b"/>
                        <a:pathLst>
                          <a:path w="21600" h="21600" extrusionOk="0">
                            <a:moveTo>
                              <a:pt x="7776" y="999"/>
                            </a:moveTo>
                            <a:lnTo>
                              <a:pt x="16031" y="2988"/>
                            </a:lnTo>
                            <a:lnTo>
                              <a:pt x="21600" y="17424"/>
                            </a:lnTo>
                            <a:lnTo>
                              <a:pt x="13178" y="21600"/>
                            </a:lnTo>
                            <a:lnTo>
                              <a:pt x="5321" y="12716"/>
                            </a:lnTo>
                            <a:lnTo>
                              <a:pt x="0" y="0"/>
                            </a:lnTo>
                            <a:lnTo>
                              <a:pt x="7776" y="999"/>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1" name="í$ḷîďé">
                        <a:extLst>
                          <a:ext uri="{FF2B5EF4-FFF2-40B4-BE49-F238E27FC236}">
                            <a16:creationId xmlns:a16="http://schemas.microsoft.com/office/drawing/2014/main" id="{94C711B2-CFCB-2649-A580-E307AFD1B3AB}"/>
                          </a:ext>
                        </a:extLst>
                      </p:cNvPr>
                      <p:cNvSpPr/>
                      <p:nvPr/>
                    </p:nvSpPr>
                    <p:spPr>
                      <a:xfrm>
                        <a:off x="6102574" y="1512190"/>
                        <a:ext cx="91712" cy="60156"/>
                      </a:xfrm>
                      <a:custGeom>
                        <a:avLst/>
                        <a:gdLst/>
                        <a:ahLst/>
                        <a:cxnLst>
                          <a:cxn ang="0">
                            <a:pos x="wd2" y="hd2"/>
                          </a:cxn>
                          <a:cxn ang="5400000">
                            <a:pos x="wd2" y="hd2"/>
                          </a:cxn>
                          <a:cxn ang="10800000">
                            <a:pos x="wd2" y="hd2"/>
                          </a:cxn>
                          <a:cxn ang="16200000">
                            <a:pos x="wd2" y="hd2"/>
                          </a:cxn>
                        </a:cxnLst>
                        <a:rect l="0" t="0" r="r" b="b"/>
                        <a:pathLst>
                          <a:path w="21600" h="21600" extrusionOk="0">
                            <a:moveTo>
                              <a:pt x="4898" y="0"/>
                            </a:moveTo>
                            <a:lnTo>
                              <a:pt x="10252" y="4850"/>
                            </a:lnTo>
                            <a:lnTo>
                              <a:pt x="21600" y="13527"/>
                            </a:lnTo>
                            <a:lnTo>
                              <a:pt x="17432" y="21600"/>
                            </a:lnTo>
                            <a:lnTo>
                              <a:pt x="12804" y="18684"/>
                            </a:lnTo>
                            <a:lnTo>
                              <a:pt x="7529" y="18684"/>
                            </a:lnTo>
                            <a:lnTo>
                              <a:pt x="3200" y="14264"/>
                            </a:lnTo>
                            <a:lnTo>
                              <a:pt x="0" y="6164"/>
                            </a:lnTo>
                            <a:lnTo>
                              <a:pt x="489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2" name="íŝḷíḋê">
                        <a:extLst>
                          <a:ext uri="{FF2B5EF4-FFF2-40B4-BE49-F238E27FC236}">
                            <a16:creationId xmlns:a16="http://schemas.microsoft.com/office/drawing/2014/main" id="{F11E71E5-2ED5-0C4A-9D6D-2CF105117407}"/>
                          </a:ext>
                        </a:extLst>
                      </p:cNvPr>
                      <p:cNvSpPr/>
                      <p:nvPr/>
                    </p:nvSpPr>
                    <p:spPr>
                      <a:xfrm>
                        <a:off x="6125067" y="938634"/>
                        <a:ext cx="87135" cy="492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3" y="10415"/>
                            </a:lnTo>
                            <a:lnTo>
                              <a:pt x="11409" y="21600"/>
                            </a:lnTo>
                            <a:lnTo>
                              <a:pt x="21600" y="19952"/>
                            </a:lnTo>
                            <a:lnTo>
                              <a:pt x="14185" y="6837"/>
                            </a:lnTo>
                            <a:lnTo>
                              <a:pt x="7404" y="2044"/>
                            </a:lnTo>
                            <a:lnTo>
                              <a:pt x="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3" name="ïsľîḓé">
                        <a:extLst>
                          <a:ext uri="{FF2B5EF4-FFF2-40B4-BE49-F238E27FC236}">
                            <a16:creationId xmlns:a16="http://schemas.microsoft.com/office/drawing/2014/main" id="{70DD44EE-C4BF-8441-8C94-0AB6AA363031}"/>
                          </a:ext>
                        </a:extLst>
                      </p:cNvPr>
                      <p:cNvSpPr/>
                      <p:nvPr/>
                    </p:nvSpPr>
                    <p:spPr>
                      <a:xfrm>
                        <a:off x="5536742" y="1355264"/>
                        <a:ext cx="48935" cy="42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39" y="6531"/>
                            </a:lnTo>
                            <a:lnTo>
                              <a:pt x="21600" y="21600"/>
                            </a:lnTo>
                            <a:lnTo>
                              <a:pt x="7563" y="17418"/>
                            </a:lnTo>
                            <a:lnTo>
                              <a:pt x="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4" name="îs1ïḑê">
                        <a:extLst>
                          <a:ext uri="{FF2B5EF4-FFF2-40B4-BE49-F238E27FC236}">
                            <a16:creationId xmlns:a16="http://schemas.microsoft.com/office/drawing/2014/main" id="{58DAEAF7-1567-DF4D-9B57-B0D4F6D7DEBE}"/>
                          </a:ext>
                        </a:extLst>
                      </p:cNvPr>
                      <p:cNvSpPr/>
                      <p:nvPr/>
                    </p:nvSpPr>
                    <p:spPr>
                      <a:xfrm>
                        <a:off x="4753528" y="896632"/>
                        <a:ext cx="342486" cy="171344"/>
                      </a:xfrm>
                      <a:custGeom>
                        <a:avLst/>
                        <a:gdLst/>
                        <a:ahLst/>
                        <a:cxnLst>
                          <a:cxn ang="0">
                            <a:pos x="wd2" y="hd2"/>
                          </a:cxn>
                          <a:cxn ang="5400000">
                            <a:pos x="wd2" y="hd2"/>
                          </a:cxn>
                          <a:cxn ang="10800000">
                            <a:pos x="wd2" y="hd2"/>
                          </a:cxn>
                          <a:cxn ang="16200000">
                            <a:pos x="wd2" y="hd2"/>
                          </a:cxn>
                        </a:cxnLst>
                        <a:rect l="0" t="0" r="r" b="b"/>
                        <a:pathLst>
                          <a:path w="21600" h="21600" extrusionOk="0">
                            <a:moveTo>
                              <a:pt x="2449" y="2836"/>
                            </a:moveTo>
                            <a:lnTo>
                              <a:pt x="4638" y="3611"/>
                            </a:lnTo>
                            <a:lnTo>
                              <a:pt x="7047" y="6139"/>
                            </a:lnTo>
                            <a:lnTo>
                              <a:pt x="8502" y="8873"/>
                            </a:lnTo>
                            <a:lnTo>
                              <a:pt x="9483" y="6470"/>
                            </a:lnTo>
                            <a:lnTo>
                              <a:pt x="10000" y="2333"/>
                            </a:lnTo>
                            <a:lnTo>
                              <a:pt x="11639" y="0"/>
                            </a:lnTo>
                            <a:lnTo>
                              <a:pt x="14954" y="71"/>
                            </a:lnTo>
                            <a:lnTo>
                              <a:pt x="16717" y="3714"/>
                            </a:lnTo>
                            <a:lnTo>
                              <a:pt x="13709" y="4575"/>
                            </a:lnTo>
                            <a:lnTo>
                              <a:pt x="14825" y="6806"/>
                            </a:lnTo>
                            <a:lnTo>
                              <a:pt x="12296" y="8099"/>
                            </a:lnTo>
                            <a:lnTo>
                              <a:pt x="14021" y="10405"/>
                            </a:lnTo>
                            <a:lnTo>
                              <a:pt x="17207" y="9123"/>
                            </a:lnTo>
                            <a:lnTo>
                              <a:pt x="20312" y="7571"/>
                            </a:lnTo>
                            <a:lnTo>
                              <a:pt x="21600" y="9619"/>
                            </a:lnTo>
                            <a:lnTo>
                              <a:pt x="19837" y="11925"/>
                            </a:lnTo>
                            <a:lnTo>
                              <a:pt x="18295" y="13368"/>
                            </a:lnTo>
                            <a:lnTo>
                              <a:pt x="16624" y="14995"/>
                            </a:lnTo>
                            <a:lnTo>
                              <a:pt x="14043" y="15685"/>
                            </a:lnTo>
                            <a:lnTo>
                              <a:pt x="14905" y="18864"/>
                            </a:lnTo>
                            <a:lnTo>
                              <a:pt x="11886" y="20576"/>
                            </a:lnTo>
                            <a:lnTo>
                              <a:pt x="10216" y="21600"/>
                            </a:lnTo>
                            <a:lnTo>
                              <a:pt x="7973" y="21600"/>
                            </a:lnTo>
                            <a:lnTo>
                              <a:pt x="7251" y="16612"/>
                            </a:lnTo>
                            <a:lnTo>
                              <a:pt x="5245" y="15750"/>
                            </a:lnTo>
                            <a:lnTo>
                              <a:pt x="4232" y="13261"/>
                            </a:lnTo>
                            <a:lnTo>
                              <a:pt x="1267" y="14036"/>
                            </a:lnTo>
                            <a:lnTo>
                              <a:pt x="1135" y="11473"/>
                            </a:lnTo>
                            <a:lnTo>
                              <a:pt x="1577" y="9156"/>
                            </a:lnTo>
                            <a:lnTo>
                              <a:pt x="171" y="8391"/>
                            </a:lnTo>
                            <a:lnTo>
                              <a:pt x="0" y="5470"/>
                            </a:lnTo>
                            <a:lnTo>
                              <a:pt x="2449" y="283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5" name="íṥ1îḑé">
                        <a:extLst>
                          <a:ext uri="{FF2B5EF4-FFF2-40B4-BE49-F238E27FC236}">
                            <a16:creationId xmlns:a16="http://schemas.microsoft.com/office/drawing/2014/main" id="{17150A5F-908F-3141-9A76-567D7F5AF799}"/>
                          </a:ext>
                        </a:extLst>
                      </p:cNvPr>
                      <p:cNvSpPr/>
                      <p:nvPr/>
                    </p:nvSpPr>
                    <p:spPr>
                      <a:xfrm>
                        <a:off x="4354293" y="735896"/>
                        <a:ext cx="241452" cy="96264"/>
                      </a:xfrm>
                      <a:custGeom>
                        <a:avLst/>
                        <a:gdLst/>
                        <a:ahLst/>
                        <a:cxnLst>
                          <a:cxn ang="0">
                            <a:pos x="wd2" y="hd2"/>
                          </a:cxn>
                          <a:cxn ang="5400000">
                            <a:pos x="wd2" y="hd2"/>
                          </a:cxn>
                          <a:cxn ang="10800000">
                            <a:pos x="wd2" y="hd2"/>
                          </a:cxn>
                          <a:cxn ang="16200000">
                            <a:pos x="wd2" y="hd2"/>
                          </a:cxn>
                        </a:cxnLst>
                        <a:rect l="0" t="0" r="r" b="b"/>
                        <a:pathLst>
                          <a:path w="21600" h="21600" extrusionOk="0">
                            <a:moveTo>
                              <a:pt x="8108" y="1841"/>
                            </a:moveTo>
                            <a:lnTo>
                              <a:pt x="11219" y="0"/>
                            </a:lnTo>
                            <a:lnTo>
                              <a:pt x="12693" y="2920"/>
                            </a:lnTo>
                            <a:lnTo>
                              <a:pt x="15002" y="7025"/>
                            </a:lnTo>
                            <a:lnTo>
                              <a:pt x="17984" y="6564"/>
                            </a:lnTo>
                            <a:lnTo>
                              <a:pt x="20370" y="7178"/>
                            </a:lnTo>
                            <a:lnTo>
                              <a:pt x="21592" y="11781"/>
                            </a:lnTo>
                            <a:lnTo>
                              <a:pt x="20377" y="16536"/>
                            </a:lnTo>
                            <a:lnTo>
                              <a:pt x="21600" y="20967"/>
                            </a:lnTo>
                            <a:lnTo>
                              <a:pt x="18320" y="21600"/>
                            </a:lnTo>
                            <a:lnTo>
                              <a:pt x="15874" y="18991"/>
                            </a:lnTo>
                            <a:lnTo>
                              <a:pt x="13304" y="18531"/>
                            </a:lnTo>
                            <a:lnTo>
                              <a:pt x="13366" y="13775"/>
                            </a:lnTo>
                            <a:lnTo>
                              <a:pt x="10805" y="13793"/>
                            </a:lnTo>
                            <a:lnTo>
                              <a:pt x="9589" y="17629"/>
                            </a:lnTo>
                            <a:lnTo>
                              <a:pt x="7203" y="17936"/>
                            </a:lnTo>
                            <a:lnTo>
                              <a:pt x="4443" y="20698"/>
                            </a:lnTo>
                            <a:lnTo>
                              <a:pt x="4471" y="15980"/>
                            </a:lnTo>
                            <a:lnTo>
                              <a:pt x="5077" y="11088"/>
                            </a:lnTo>
                            <a:lnTo>
                              <a:pt x="0" y="11088"/>
                            </a:lnTo>
                            <a:lnTo>
                              <a:pt x="1197" y="3322"/>
                            </a:lnTo>
                            <a:lnTo>
                              <a:pt x="3832" y="1039"/>
                            </a:lnTo>
                            <a:lnTo>
                              <a:pt x="5591" y="6390"/>
                            </a:lnTo>
                            <a:lnTo>
                              <a:pt x="8108" y="184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6" name="i$ḻïḍê">
                        <a:extLst>
                          <a:ext uri="{FF2B5EF4-FFF2-40B4-BE49-F238E27FC236}">
                            <a16:creationId xmlns:a16="http://schemas.microsoft.com/office/drawing/2014/main" id="{2D39896C-79FD-E24B-9F3A-E7E8F9BB8522}"/>
                          </a:ext>
                        </a:extLst>
                      </p:cNvPr>
                      <p:cNvSpPr/>
                      <p:nvPr/>
                    </p:nvSpPr>
                    <p:spPr>
                      <a:xfrm>
                        <a:off x="3824320" y="638649"/>
                        <a:ext cx="238589" cy="129307"/>
                      </a:xfrm>
                      <a:custGeom>
                        <a:avLst/>
                        <a:gdLst/>
                        <a:ahLst/>
                        <a:cxnLst>
                          <a:cxn ang="0">
                            <a:pos x="wd2" y="hd2"/>
                          </a:cxn>
                          <a:cxn ang="5400000">
                            <a:pos x="wd2" y="hd2"/>
                          </a:cxn>
                          <a:cxn ang="10800000">
                            <a:pos x="wd2" y="hd2"/>
                          </a:cxn>
                          <a:cxn ang="16200000">
                            <a:pos x="wd2" y="hd2"/>
                          </a:cxn>
                        </a:cxnLst>
                        <a:rect l="0" t="0" r="r" b="b"/>
                        <a:pathLst>
                          <a:path w="21600" h="21600" extrusionOk="0">
                            <a:moveTo>
                              <a:pt x="11598" y="3226"/>
                            </a:moveTo>
                            <a:lnTo>
                              <a:pt x="13655" y="5410"/>
                            </a:lnTo>
                            <a:lnTo>
                              <a:pt x="16478" y="8622"/>
                            </a:lnTo>
                            <a:lnTo>
                              <a:pt x="18327" y="5996"/>
                            </a:lnTo>
                            <a:lnTo>
                              <a:pt x="20857" y="7022"/>
                            </a:lnTo>
                            <a:lnTo>
                              <a:pt x="21600" y="12391"/>
                            </a:lnTo>
                            <a:lnTo>
                              <a:pt x="18938" y="14662"/>
                            </a:lnTo>
                            <a:lnTo>
                              <a:pt x="19124" y="19672"/>
                            </a:lnTo>
                            <a:lnTo>
                              <a:pt x="16540" y="21600"/>
                            </a:lnTo>
                            <a:lnTo>
                              <a:pt x="14133" y="19544"/>
                            </a:lnTo>
                            <a:lnTo>
                              <a:pt x="12834" y="16474"/>
                            </a:lnTo>
                            <a:lnTo>
                              <a:pt x="11162" y="13734"/>
                            </a:lnTo>
                            <a:lnTo>
                              <a:pt x="8028" y="8479"/>
                            </a:lnTo>
                            <a:lnTo>
                              <a:pt x="6001" y="11749"/>
                            </a:lnTo>
                            <a:lnTo>
                              <a:pt x="2356" y="11749"/>
                            </a:lnTo>
                            <a:lnTo>
                              <a:pt x="262" y="8665"/>
                            </a:lnTo>
                            <a:lnTo>
                              <a:pt x="0" y="4897"/>
                            </a:lnTo>
                            <a:lnTo>
                              <a:pt x="4482" y="2384"/>
                            </a:lnTo>
                            <a:lnTo>
                              <a:pt x="5906" y="0"/>
                            </a:lnTo>
                            <a:lnTo>
                              <a:pt x="8629" y="878"/>
                            </a:lnTo>
                            <a:lnTo>
                              <a:pt x="9527" y="5373"/>
                            </a:lnTo>
                            <a:lnTo>
                              <a:pt x="11598" y="322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7" name="ís1íḍe">
                        <a:extLst>
                          <a:ext uri="{FF2B5EF4-FFF2-40B4-BE49-F238E27FC236}">
                            <a16:creationId xmlns:a16="http://schemas.microsoft.com/office/drawing/2014/main" id="{EC3928C6-11A7-B844-91FC-631892AD9FAB}"/>
                          </a:ext>
                        </a:extLst>
                      </p:cNvPr>
                      <p:cNvSpPr/>
                      <p:nvPr/>
                    </p:nvSpPr>
                    <p:spPr>
                      <a:xfrm>
                        <a:off x="3177706" y="817351"/>
                        <a:ext cx="129874" cy="96368"/>
                      </a:xfrm>
                      <a:custGeom>
                        <a:avLst/>
                        <a:gdLst/>
                        <a:ahLst/>
                        <a:cxnLst>
                          <a:cxn ang="0">
                            <a:pos x="wd2" y="hd2"/>
                          </a:cxn>
                          <a:cxn ang="5400000">
                            <a:pos x="wd2" y="hd2"/>
                          </a:cxn>
                          <a:cxn ang="10800000">
                            <a:pos x="wd2" y="hd2"/>
                          </a:cxn>
                          <a:cxn ang="16200000">
                            <a:pos x="wd2" y="hd2"/>
                          </a:cxn>
                        </a:cxnLst>
                        <a:rect l="0" t="0" r="r" b="b"/>
                        <a:pathLst>
                          <a:path w="21600" h="21600" extrusionOk="0">
                            <a:moveTo>
                              <a:pt x="20237" y="0"/>
                            </a:moveTo>
                            <a:lnTo>
                              <a:pt x="10984" y="172"/>
                            </a:lnTo>
                            <a:lnTo>
                              <a:pt x="3381" y="1772"/>
                            </a:lnTo>
                            <a:lnTo>
                              <a:pt x="4897" y="8630"/>
                            </a:lnTo>
                            <a:lnTo>
                              <a:pt x="1644" y="12271"/>
                            </a:lnTo>
                            <a:lnTo>
                              <a:pt x="0" y="18536"/>
                            </a:lnTo>
                            <a:lnTo>
                              <a:pt x="4912" y="21600"/>
                            </a:lnTo>
                            <a:lnTo>
                              <a:pt x="10939" y="17022"/>
                            </a:lnTo>
                            <a:lnTo>
                              <a:pt x="16851" y="13650"/>
                            </a:lnTo>
                            <a:lnTo>
                              <a:pt x="21600" y="7998"/>
                            </a:lnTo>
                            <a:lnTo>
                              <a:pt x="20237"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8" name="ï$lîdè">
                        <a:extLst>
                          <a:ext uri="{FF2B5EF4-FFF2-40B4-BE49-F238E27FC236}">
                            <a16:creationId xmlns:a16="http://schemas.microsoft.com/office/drawing/2014/main" id="{40D23939-9316-B341-939C-D235FF2B53D2}"/>
                          </a:ext>
                        </a:extLst>
                      </p:cNvPr>
                      <p:cNvSpPr/>
                      <p:nvPr/>
                    </p:nvSpPr>
                    <p:spPr>
                      <a:xfrm>
                        <a:off x="3113575" y="927702"/>
                        <a:ext cx="92821" cy="47694"/>
                      </a:xfrm>
                      <a:custGeom>
                        <a:avLst/>
                        <a:gdLst/>
                        <a:ahLst/>
                        <a:cxnLst>
                          <a:cxn ang="0">
                            <a:pos x="wd2" y="hd2"/>
                          </a:cxn>
                          <a:cxn ang="5400000">
                            <a:pos x="wd2" y="hd2"/>
                          </a:cxn>
                          <a:cxn ang="10800000">
                            <a:pos x="wd2" y="hd2"/>
                          </a:cxn>
                          <a:cxn ang="16200000">
                            <a:pos x="wd2" y="hd2"/>
                          </a:cxn>
                        </a:cxnLst>
                        <a:rect l="0" t="0" r="r" b="b"/>
                        <a:pathLst>
                          <a:path w="21600" h="21600" extrusionOk="0">
                            <a:moveTo>
                              <a:pt x="10682" y="304"/>
                            </a:moveTo>
                            <a:lnTo>
                              <a:pt x="3918" y="3868"/>
                            </a:lnTo>
                            <a:lnTo>
                              <a:pt x="0" y="9563"/>
                            </a:lnTo>
                            <a:lnTo>
                              <a:pt x="1470" y="18816"/>
                            </a:lnTo>
                            <a:lnTo>
                              <a:pt x="6166" y="21600"/>
                            </a:lnTo>
                            <a:lnTo>
                              <a:pt x="14598" y="13241"/>
                            </a:lnTo>
                            <a:lnTo>
                              <a:pt x="21600" y="7047"/>
                            </a:lnTo>
                            <a:lnTo>
                              <a:pt x="18557" y="0"/>
                            </a:lnTo>
                            <a:lnTo>
                              <a:pt x="10682" y="30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29" name="ïṥļïḍê">
                        <a:extLst>
                          <a:ext uri="{FF2B5EF4-FFF2-40B4-BE49-F238E27FC236}">
                            <a16:creationId xmlns:a16="http://schemas.microsoft.com/office/drawing/2014/main" id="{868DA009-4CF3-404A-BE1E-F102D729B863}"/>
                          </a:ext>
                        </a:extLst>
                      </p:cNvPr>
                      <p:cNvSpPr/>
                      <p:nvPr/>
                    </p:nvSpPr>
                    <p:spPr>
                      <a:xfrm>
                        <a:off x="3083711" y="825045"/>
                        <a:ext cx="94392" cy="62195"/>
                      </a:xfrm>
                      <a:custGeom>
                        <a:avLst/>
                        <a:gdLst/>
                        <a:ahLst/>
                        <a:cxnLst>
                          <a:cxn ang="0">
                            <a:pos x="wd2" y="hd2"/>
                          </a:cxn>
                          <a:cxn ang="5400000">
                            <a:pos x="wd2" y="hd2"/>
                          </a:cxn>
                          <a:cxn ang="10800000">
                            <a:pos x="wd2" y="hd2"/>
                          </a:cxn>
                          <a:cxn ang="16200000">
                            <a:pos x="wd2" y="hd2"/>
                          </a:cxn>
                        </a:cxnLst>
                        <a:rect l="0" t="0" r="r" b="b"/>
                        <a:pathLst>
                          <a:path w="21600" h="21600" extrusionOk="0">
                            <a:moveTo>
                              <a:pt x="9436" y="0"/>
                            </a:moveTo>
                            <a:lnTo>
                              <a:pt x="5445" y="6706"/>
                            </a:lnTo>
                            <a:lnTo>
                              <a:pt x="0" y="13317"/>
                            </a:lnTo>
                            <a:lnTo>
                              <a:pt x="1676" y="21600"/>
                            </a:lnTo>
                            <a:lnTo>
                              <a:pt x="9416" y="19225"/>
                            </a:lnTo>
                            <a:lnTo>
                              <a:pt x="16925" y="15663"/>
                            </a:lnTo>
                            <a:lnTo>
                              <a:pt x="21600" y="6401"/>
                            </a:lnTo>
                            <a:lnTo>
                              <a:pt x="14597" y="5005"/>
                            </a:lnTo>
                            <a:lnTo>
                              <a:pt x="943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0" name="iṩļïḋè">
                        <a:extLst>
                          <a:ext uri="{FF2B5EF4-FFF2-40B4-BE49-F238E27FC236}">
                            <a16:creationId xmlns:a16="http://schemas.microsoft.com/office/drawing/2014/main" id="{97F625AB-E1C0-D249-AF77-FF83B73FD400}"/>
                          </a:ext>
                        </a:extLst>
                      </p:cNvPr>
                      <p:cNvSpPr/>
                      <p:nvPr/>
                    </p:nvSpPr>
                    <p:spPr>
                      <a:xfrm>
                        <a:off x="4158770" y="507118"/>
                        <a:ext cx="35417" cy="59431"/>
                      </a:xfrm>
                      <a:custGeom>
                        <a:avLst/>
                        <a:gdLst/>
                        <a:ahLst/>
                        <a:cxnLst>
                          <a:cxn ang="0">
                            <a:pos x="wd2" y="hd2"/>
                          </a:cxn>
                          <a:cxn ang="5400000">
                            <a:pos x="wd2" y="hd2"/>
                          </a:cxn>
                          <a:cxn ang="10800000">
                            <a:pos x="wd2" y="hd2"/>
                          </a:cxn>
                          <a:cxn ang="16200000">
                            <a:pos x="wd2" y="hd2"/>
                          </a:cxn>
                        </a:cxnLst>
                        <a:rect l="0" t="0" r="r" b="b"/>
                        <a:pathLst>
                          <a:path w="21600" h="21600" extrusionOk="0">
                            <a:moveTo>
                              <a:pt x="6188" y="0"/>
                            </a:moveTo>
                            <a:lnTo>
                              <a:pt x="0" y="11338"/>
                            </a:lnTo>
                            <a:lnTo>
                              <a:pt x="14062" y="21600"/>
                            </a:lnTo>
                            <a:lnTo>
                              <a:pt x="21600" y="10385"/>
                            </a:lnTo>
                            <a:lnTo>
                              <a:pt x="618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1" name="îš1iḍê">
                        <a:extLst>
                          <a:ext uri="{FF2B5EF4-FFF2-40B4-BE49-F238E27FC236}">
                            <a16:creationId xmlns:a16="http://schemas.microsoft.com/office/drawing/2014/main" id="{1975660D-BC40-EC48-8E44-F279A18C4C0C}"/>
                          </a:ext>
                        </a:extLst>
                      </p:cNvPr>
                      <p:cNvSpPr/>
                      <p:nvPr/>
                    </p:nvSpPr>
                    <p:spPr>
                      <a:xfrm>
                        <a:off x="2739514" y="1415803"/>
                        <a:ext cx="86548" cy="77520"/>
                      </a:xfrm>
                      <a:custGeom>
                        <a:avLst/>
                        <a:gdLst/>
                        <a:ahLst/>
                        <a:cxnLst>
                          <a:cxn ang="0">
                            <a:pos x="wd2" y="hd2"/>
                          </a:cxn>
                          <a:cxn ang="5400000">
                            <a:pos x="wd2" y="hd2"/>
                          </a:cxn>
                          <a:cxn ang="10800000">
                            <a:pos x="wd2" y="hd2"/>
                          </a:cxn>
                          <a:cxn ang="16200000">
                            <a:pos x="wd2" y="hd2"/>
                          </a:cxn>
                        </a:cxnLst>
                        <a:rect l="0" t="0" r="r" b="b"/>
                        <a:pathLst>
                          <a:path w="21600" h="21600" extrusionOk="0">
                            <a:moveTo>
                              <a:pt x="16290" y="2206"/>
                            </a:moveTo>
                            <a:lnTo>
                              <a:pt x="21600" y="7730"/>
                            </a:lnTo>
                            <a:lnTo>
                              <a:pt x="19740" y="16457"/>
                            </a:lnTo>
                            <a:lnTo>
                              <a:pt x="13790" y="21600"/>
                            </a:lnTo>
                            <a:lnTo>
                              <a:pt x="2574" y="13289"/>
                            </a:lnTo>
                            <a:lnTo>
                              <a:pt x="0" y="4928"/>
                            </a:lnTo>
                            <a:lnTo>
                              <a:pt x="11167" y="0"/>
                            </a:lnTo>
                            <a:lnTo>
                              <a:pt x="16290" y="220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2" name="ïşļîdé">
                        <a:extLst>
                          <a:ext uri="{FF2B5EF4-FFF2-40B4-BE49-F238E27FC236}">
                            <a16:creationId xmlns:a16="http://schemas.microsoft.com/office/drawing/2014/main" id="{7327D7D6-1CCA-2844-A65E-54BC305BFCFF}"/>
                          </a:ext>
                        </a:extLst>
                      </p:cNvPr>
                      <p:cNvSpPr/>
                      <p:nvPr/>
                    </p:nvSpPr>
                    <p:spPr>
                      <a:xfrm>
                        <a:off x="4000830" y="1245606"/>
                        <a:ext cx="1877765" cy="1301960"/>
                      </a:xfrm>
                      <a:custGeom>
                        <a:avLst/>
                        <a:gdLst/>
                        <a:ahLst/>
                        <a:cxnLst>
                          <a:cxn ang="0">
                            <a:pos x="wd2" y="hd2"/>
                          </a:cxn>
                          <a:cxn ang="5400000">
                            <a:pos x="wd2" y="hd2"/>
                          </a:cxn>
                          <a:cxn ang="10800000">
                            <a:pos x="wd2" y="hd2"/>
                          </a:cxn>
                          <a:cxn ang="16200000">
                            <a:pos x="wd2" y="hd2"/>
                          </a:cxn>
                        </a:cxnLst>
                        <a:rect l="0" t="0" r="r" b="b"/>
                        <a:pathLst>
                          <a:path w="21600" h="21600" extrusionOk="0">
                            <a:moveTo>
                              <a:pt x="5455" y="4385"/>
                            </a:moveTo>
                            <a:lnTo>
                              <a:pt x="4472" y="4411"/>
                            </a:lnTo>
                            <a:lnTo>
                              <a:pt x="3992" y="4496"/>
                            </a:lnTo>
                            <a:lnTo>
                              <a:pt x="3545" y="5108"/>
                            </a:lnTo>
                            <a:lnTo>
                              <a:pt x="3512" y="5585"/>
                            </a:lnTo>
                            <a:lnTo>
                              <a:pt x="3157" y="5595"/>
                            </a:lnTo>
                            <a:lnTo>
                              <a:pt x="2556" y="6377"/>
                            </a:lnTo>
                            <a:lnTo>
                              <a:pt x="2234" y="6807"/>
                            </a:lnTo>
                            <a:lnTo>
                              <a:pt x="1976" y="7544"/>
                            </a:lnTo>
                            <a:lnTo>
                              <a:pt x="1979" y="8270"/>
                            </a:lnTo>
                            <a:lnTo>
                              <a:pt x="2073" y="9040"/>
                            </a:lnTo>
                            <a:lnTo>
                              <a:pt x="2292" y="9198"/>
                            </a:lnTo>
                            <a:lnTo>
                              <a:pt x="2425" y="9685"/>
                            </a:lnTo>
                            <a:lnTo>
                              <a:pt x="2606" y="9969"/>
                            </a:lnTo>
                            <a:lnTo>
                              <a:pt x="2809" y="10262"/>
                            </a:lnTo>
                            <a:lnTo>
                              <a:pt x="3224" y="10329"/>
                            </a:lnTo>
                            <a:lnTo>
                              <a:pt x="3452" y="10228"/>
                            </a:lnTo>
                            <a:lnTo>
                              <a:pt x="3771" y="10238"/>
                            </a:lnTo>
                            <a:lnTo>
                              <a:pt x="3582" y="10771"/>
                            </a:lnTo>
                            <a:lnTo>
                              <a:pt x="3207" y="11483"/>
                            </a:lnTo>
                            <a:lnTo>
                              <a:pt x="2791" y="11619"/>
                            </a:lnTo>
                            <a:lnTo>
                              <a:pt x="2240" y="11381"/>
                            </a:lnTo>
                            <a:lnTo>
                              <a:pt x="2697" y="10963"/>
                            </a:lnTo>
                            <a:lnTo>
                              <a:pt x="2556" y="10498"/>
                            </a:lnTo>
                            <a:lnTo>
                              <a:pt x="2242" y="9919"/>
                            </a:lnTo>
                            <a:lnTo>
                              <a:pt x="1724" y="9488"/>
                            </a:lnTo>
                            <a:lnTo>
                              <a:pt x="1531" y="10112"/>
                            </a:lnTo>
                            <a:lnTo>
                              <a:pt x="1700" y="10382"/>
                            </a:lnTo>
                            <a:lnTo>
                              <a:pt x="1928" y="10847"/>
                            </a:lnTo>
                            <a:lnTo>
                              <a:pt x="1834" y="11334"/>
                            </a:lnTo>
                            <a:lnTo>
                              <a:pt x="1810" y="11911"/>
                            </a:lnTo>
                            <a:lnTo>
                              <a:pt x="2068" y="12114"/>
                            </a:lnTo>
                            <a:lnTo>
                              <a:pt x="2178" y="12510"/>
                            </a:lnTo>
                            <a:lnTo>
                              <a:pt x="1991" y="12734"/>
                            </a:lnTo>
                            <a:lnTo>
                              <a:pt x="1669" y="12768"/>
                            </a:lnTo>
                            <a:lnTo>
                              <a:pt x="1551" y="11629"/>
                            </a:lnTo>
                            <a:lnTo>
                              <a:pt x="1105" y="11495"/>
                            </a:lnTo>
                            <a:lnTo>
                              <a:pt x="863" y="11833"/>
                            </a:lnTo>
                            <a:lnTo>
                              <a:pt x="428" y="11809"/>
                            </a:lnTo>
                            <a:lnTo>
                              <a:pt x="444" y="10906"/>
                            </a:lnTo>
                            <a:lnTo>
                              <a:pt x="314" y="10373"/>
                            </a:lnTo>
                            <a:lnTo>
                              <a:pt x="23" y="10305"/>
                            </a:lnTo>
                            <a:lnTo>
                              <a:pt x="84" y="11072"/>
                            </a:lnTo>
                            <a:lnTo>
                              <a:pt x="164" y="11604"/>
                            </a:lnTo>
                            <a:lnTo>
                              <a:pt x="188" y="12215"/>
                            </a:lnTo>
                            <a:lnTo>
                              <a:pt x="141" y="12778"/>
                            </a:lnTo>
                            <a:lnTo>
                              <a:pt x="47" y="13175"/>
                            </a:lnTo>
                            <a:lnTo>
                              <a:pt x="0" y="13515"/>
                            </a:lnTo>
                            <a:lnTo>
                              <a:pt x="306" y="13651"/>
                            </a:lnTo>
                            <a:lnTo>
                              <a:pt x="391" y="13076"/>
                            </a:lnTo>
                            <a:lnTo>
                              <a:pt x="769" y="12861"/>
                            </a:lnTo>
                            <a:lnTo>
                              <a:pt x="957" y="13382"/>
                            </a:lnTo>
                            <a:lnTo>
                              <a:pt x="1333" y="13775"/>
                            </a:lnTo>
                            <a:lnTo>
                              <a:pt x="1585" y="13911"/>
                            </a:lnTo>
                            <a:lnTo>
                              <a:pt x="1741" y="13505"/>
                            </a:lnTo>
                            <a:lnTo>
                              <a:pt x="2013" y="13958"/>
                            </a:lnTo>
                            <a:lnTo>
                              <a:pt x="2516" y="14058"/>
                            </a:lnTo>
                            <a:lnTo>
                              <a:pt x="2696" y="13494"/>
                            </a:lnTo>
                            <a:lnTo>
                              <a:pt x="2485" y="12861"/>
                            </a:lnTo>
                            <a:lnTo>
                              <a:pt x="2422" y="12432"/>
                            </a:lnTo>
                            <a:lnTo>
                              <a:pt x="2822" y="12308"/>
                            </a:lnTo>
                            <a:lnTo>
                              <a:pt x="2893" y="12818"/>
                            </a:lnTo>
                            <a:cubicBezTo>
                              <a:pt x="2695" y="13095"/>
                              <a:pt x="2706" y="13557"/>
                              <a:pt x="2917" y="13814"/>
                            </a:cubicBezTo>
                            <a:cubicBezTo>
                              <a:pt x="3063" y="13993"/>
                              <a:pt x="3272" y="14016"/>
                              <a:pt x="3435" y="13871"/>
                            </a:cubicBezTo>
                            <a:lnTo>
                              <a:pt x="3898" y="13905"/>
                            </a:lnTo>
                            <a:lnTo>
                              <a:pt x="4157" y="14041"/>
                            </a:lnTo>
                            <a:cubicBezTo>
                              <a:pt x="4345" y="14008"/>
                              <a:pt x="4534" y="13981"/>
                              <a:pt x="4723" y="13962"/>
                            </a:cubicBezTo>
                            <a:cubicBezTo>
                              <a:pt x="4883" y="13945"/>
                              <a:pt x="5042" y="13934"/>
                              <a:pt x="5203" y="13928"/>
                            </a:cubicBezTo>
                            <a:lnTo>
                              <a:pt x="5493" y="13803"/>
                            </a:lnTo>
                            <a:lnTo>
                              <a:pt x="5752" y="13248"/>
                            </a:lnTo>
                            <a:lnTo>
                              <a:pt x="5587" y="12216"/>
                            </a:lnTo>
                            <a:lnTo>
                              <a:pt x="5218" y="12250"/>
                            </a:lnTo>
                            <a:cubicBezTo>
                              <a:pt x="5045" y="12150"/>
                              <a:pt x="4851" y="12150"/>
                              <a:pt x="4678" y="12250"/>
                            </a:cubicBezTo>
                            <a:cubicBezTo>
                              <a:pt x="4514" y="12345"/>
                              <a:pt x="4380" y="12522"/>
                              <a:pt x="4301" y="12748"/>
                            </a:cubicBezTo>
                            <a:lnTo>
                              <a:pt x="3971" y="12816"/>
                            </a:lnTo>
                            <a:lnTo>
                              <a:pt x="3492" y="12681"/>
                            </a:lnTo>
                            <a:lnTo>
                              <a:pt x="3516" y="12216"/>
                            </a:lnTo>
                            <a:lnTo>
                              <a:pt x="3830" y="12092"/>
                            </a:lnTo>
                            <a:lnTo>
                              <a:pt x="4190" y="12126"/>
                            </a:lnTo>
                            <a:lnTo>
                              <a:pt x="4612" y="11921"/>
                            </a:lnTo>
                            <a:lnTo>
                              <a:pt x="5130" y="11548"/>
                            </a:lnTo>
                            <a:lnTo>
                              <a:pt x="5538" y="11719"/>
                            </a:lnTo>
                            <a:lnTo>
                              <a:pt x="5781" y="11347"/>
                            </a:lnTo>
                            <a:lnTo>
                              <a:pt x="5757" y="10950"/>
                            </a:lnTo>
                            <a:lnTo>
                              <a:pt x="5474" y="10520"/>
                            </a:lnTo>
                            <a:lnTo>
                              <a:pt x="5545" y="10078"/>
                            </a:lnTo>
                            <a:lnTo>
                              <a:pt x="5686" y="9569"/>
                            </a:lnTo>
                            <a:lnTo>
                              <a:pt x="5773" y="9070"/>
                            </a:lnTo>
                            <a:lnTo>
                              <a:pt x="5639" y="8469"/>
                            </a:lnTo>
                            <a:lnTo>
                              <a:pt x="5835" y="7692"/>
                            </a:lnTo>
                            <a:lnTo>
                              <a:pt x="5874" y="7125"/>
                            </a:lnTo>
                            <a:lnTo>
                              <a:pt x="5898" y="6467"/>
                            </a:lnTo>
                            <a:lnTo>
                              <a:pt x="6055" y="6094"/>
                            </a:lnTo>
                            <a:lnTo>
                              <a:pt x="6243" y="7171"/>
                            </a:lnTo>
                            <a:lnTo>
                              <a:pt x="6627" y="7205"/>
                            </a:lnTo>
                            <a:lnTo>
                              <a:pt x="6769" y="7534"/>
                            </a:lnTo>
                            <a:lnTo>
                              <a:pt x="6446" y="7941"/>
                            </a:lnTo>
                            <a:lnTo>
                              <a:pt x="6360" y="8406"/>
                            </a:lnTo>
                            <a:lnTo>
                              <a:pt x="6061" y="9324"/>
                            </a:lnTo>
                            <a:lnTo>
                              <a:pt x="6454" y="9494"/>
                            </a:lnTo>
                            <a:lnTo>
                              <a:pt x="6501" y="9845"/>
                            </a:lnTo>
                            <a:lnTo>
                              <a:pt x="6643" y="10262"/>
                            </a:lnTo>
                            <a:lnTo>
                              <a:pt x="6869" y="10431"/>
                            </a:lnTo>
                            <a:lnTo>
                              <a:pt x="7199" y="10805"/>
                            </a:lnTo>
                            <a:cubicBezTo>
                              <a:pt x="7319" y="10894"/>
                              <a:pt x="7445" y="10962"/>
                              <a:pt x="7576" y="11008"/>
                            </a:cubicBezTo>
                            <a:cubicBezTo>
                              <a:pt x="7740" y="11066"/>
                              <a:pt x="7910" y="11089"/>
                              <a:pt x="8079" y="11076"/>
                            </a:cubicBezTo>
                            <a:cubicBezTo>
                              <a:pt x="8180" y="10950"/>
                              <a:pt x="8282" y="10826"/>
                              <a:pt x="8385" y="10703"/>
                            </a:cubicBezTo>
                            <a:cubicBezTo>
                              <a:pt x="8537" y="10522"/>
                              <a:pt x="8692" y="10344"/>
                              <a:pt x="8848" y="10170"/>
                            </a:cubicBezTo>
                            <a:cubicBezTo>
                              <a:pt x="9056" y="10000"/>
                              <a:pt x="9309" y="9987"/>
                              <a:pt x="9524" y="10136"/>
                            </a:cubicBezTo>
                            <a:cubicBezTo>
                              <a:pt x="9653" y="10225"/>
                              <a:pt x="9759" y="10367"/>
                              <a:pt x="9831" y="10545"/>
                            </a:cubicBezTo>
                            <a:lnTo>
                              <a:pt x="10562" y="11156"/>
                            </a:lnTo>
                            <a:lnTo>
                              <a:pt x="10939" y="11575"/>
                            </a:lnTo>
                            <a:lnTo>
                              <a:pt x="11173" y="11869"/>
                            </a:lnTo>
                            <a:lnTo>
                              <a:pt x="11668" y="12527"/>
                            </a:lnTo>
                            <a:lnTo>
                              <a:pt x="11809" y="12866"/>
                            </a:lnTo>
                            <a:lnTo>
                              <a:pt x="12130" y="13385"/>
                            </a:lnTo>
                            <a:lnTo>
                              <a:pt x="12743" y="13521"/>
                            </a:lnTo>
                            <a:lnTo>
                              <a:pt x="12789" y="12670"/>
                            </a:lnTo>
                            <a:lnTo>
                              <a:pt x="12976" y="13124"/>
                            </a:lnTo>
                            <a:lnTo>
                              <a:pt x="13300" y="13380"/>
                            </a:lnTo>
                            <a:lnTo>
                              <a:pt x="13091" y="13707"/>
                            </a:lnTo>
                            <a:lnTo>
                              <a:pt x="13529" y="14077"/>
                            </a:lnTo>
                            <a:lnTo>
                              <a:pt x="14080" y="14236"/>
                            </a:lnTo>
                            <a:lnTo>
                              <a:pt x="14692" y="14678"/>
                            </a:lnTo>
                            <a:lnTo>
                              <a:pt x="14967" y="15064"/>
                            </a:lnTo>
                            <a:lnTo>
                              <a:pt x="14742" y="15356"/>
                            </a:lnTo>
                            <a:cubicBezTo>
                              <a:pt x="14636" y="15162"/>
                              <a:pt x="14437" y="15146"/>
                              <a:pt x="14318" y="15322"/>
                            </a:cubicBezTo>
                            <a:cubicBezTo>
                              <a:pt x="14192" y="15507"/>
                              <a:pt x="14214" y="15805"/>
                              <a:pt x="14334" y="16014"/>
                            </a:cubicBezTo>
                            <a:cubicBezTo>
                              <a:pt x="14459" y="16233"/>
                              <a:pt x="14659" y="16317"/>
                              <a:pt x="14821" y="16477"/>
                            </a:cubicBezTo>
                            <a:cubicBezTo>
                              <a:pt x="14992" y="16646"/>
                              <a:pt x="15117" y="16894"/>
                              <a:pt x="15175" y="17180"/>
                            </a:cubicBezTo>
                            <a:lnTo>
                              <a:pt x="15545" y="17848"/>
                            </a:lnTo>
                            <a:lnTo>
                              <a:pt x="16056" y="18257"/>
                            </a:lnTo>
                            <a:lnTo>
                              <a:pt x="16488" y="18620"/>
                            </a:lnTo>
                            <a:lnTo>
                              <a:pt x="17344" y="19017"/>
                            </a:lnTo>
                            <a:lnTo>
                              <a:pt x="17565" y="19686"/>
                            </a:lnTo>
                            <a:lnTo>
                              <a:pt x="17776" y="19924"/>
                            </a:lnTo>
                            <a:cubicBezTo>
                              <a:pt x="17877" y="19983"/>
                              <a:pt x="17976" y="20047"/>
                              <a:pt x="18073" y="20116"/>
                            </a:cubicBezTo>
                            <a:cubicBezTo>
                              <a:pt x="18211" y="20212"/>
                              <a:pt x="18344" y="20318"/>
                              <a:pt x="18475" y="20433"/>
                            </a:cubicBezTo>
                            <a:lnTo>
                              <a:pt x="18843" y="20727"/>
                            </a:lnTo>
                            <a:cubicBezTo>
                              <a:pt x="19008" y="20916"/>
                              <a:pt x="19184" y="21083"/>
                              <a:pt x="19370" y="21226"/>
                            </a:cubicBezTo>
                            <a:cubicBezTo>
                              <a:pt x="19573" y="21381"/>
                              <a:pt x="19786" y="21507"/>
                              <a:pt x="20006" y="21600"/>
                            </a:cubicBezTo>
                            <a:lnTo>
                              <a:pt x="20217" y="21329"/>
                            </a:lnTo>
                            <a:cubicBezTo>
                              <a:pt x="20232" y="21155"/>
                              <a:pt x="20310" y="21005"/>
                              <a:pt x="20421" y="20934"/>
                            </a:cubicBezTo>
                            <a:cubicBezTo>
                              <a:pt x="20556" y="20847"/>
                              <a:pt x="20708" y="20895"/>
                              <a:pt x="20853" y="20934"/>
                            </a:cubicBezTo>
                            <a:cubicBezTo>
                              <a:pt x="21009" y="20976"/>
                              <a:pt x="21166" y="21006"/>
                              <a:pt x="21325" y="21024"/>
                            </a:cubicBezTo>
                            <a:lnTo>
                              <a:pt x="21600" y="20832"/>
                            </a:lnTo>
                            <a:lnTo>
                              <a:pt x="21600" y="20196"/>
                            </a:lnTo>
                            <a:lnTo>
                              <a:pt x="21529" y="19901"/>
                            </a:lnTo>
                            <a:lnTo>
                              <a:pt x="21396" y="19494"/>
                            </a:lnTo>
                            <a:lnTo>
                              <a:pt x="21122" y="18883"/>
                            </a:lnTo>
                            <a:lnTo>
                              <a:pt x="20697" y="18284"/>
                            </a:lnTo>
                            <a:lnTo>
                              <a:pt x="20462" y="17843"/>
                            </a:lnTo>
                            <a:lnTo>
                              <a:pt x="20351" y="17105"/>
                            </a:lnTo>
                            <a:lnTo>
                              <a:pt x="20092" y="16188"/>
                            </a:lnTo>
                            <a:lnTo>
                              <a:pt x="19550" y="15781"/>
                            </a:lnTo>
                            <a:lnTo>
                              <a:pt x="19056" y="15102"/>
                            </a:lnTo>
                            <a:lnTo>
                              <a:pt x="19103" y="14614"/>
                            </a:lnTo>
                            <a:lnTo>
                              <a:pt x="19378" y="14082"/>
                            </a:lnTo>
                            <a:lnTo>
                              <a:pt x="19520" y="13539"/>
                            </a:lnTo>
                            <a:lnTo>
                              <a:pt x="19339" y="12845"/>
                            </a:lnTo>
                            <a:lnTo>
                              <a:pt x="19425" y="12302"/>
                            </a:lnTo>
                            <a:cubicBezTo>
                              <a:pt x="19354" y="12106"/>
                              <a:pt x="19267" y="11924"/>
                              <a:pt x="19166" y="11757"/>
                            </a:cubicBezTo>
                            <a:cubicBezTo>
                              <a:pt x="19038" y="11546"/>
                              <a:pt x="18890" y="11362"/>
                              <a:pt x="18725" y="11213"/>
                            </a:cubicBezTo>
                            <a:cubicBezTo>
                              <a:pt x="18709" y="10836"/>
                              <a:pt x="18715" y="10457"/>
                              <a:pt x="18742" y="10081"/>
                            </a:cubicBezTo>
                            <a:cubicBezTo>
                              <a:pt x="18778" y="9593"/>
                              <a:pt x="18850" y="9109"/>
                              <a:pt x="18844" y="8618"/>
                            </a:cubicBezTo>
                            <a:cubicBezTo>
                              <a:pt x="18840" y="8191"/>
                              <a:pt x="18776" y="7766"/>
                              <a:pt x="18632" y="7393"/>
                            </a:cubicBezTo>
                            <a:cubicBezTo>
                              <a:pt x="18466" y="6963"/>
                              <a:pt x="18202" y="6628"/>
                              <a:pt x="17886" y="6443"/>
                            </a:cubicBezTo>
                            <a:lnTo>
                              <a:pt x="17218" y="5830"/>
                            </a:lnTo>
                            <a:lnTo>
                              <a:pt x="17030" y="5628"/>
                            </a:lnTo>
                            <a:lnTo>
                              <a:pt x="16513" y="5379"/>
                            </a:lnTo>
                            <a:lnTo>
                              <a:pt x="16208" y="5209"/>
                            </a:lnTo>
                            <a:lnTo>
                              <a:pt x="15862" y="4869"/>
                            </a:lnTo>
                            <a:lnTo>
                              <a:pt x="15516" y="4632"/>
                            </a:lnTo>
                            <a:lnTo>
                              <a:pt x="15304" y="3986"/>
                            </a:lnTo>
                            <a:lnTo>
                              <a:pt x="14889" y="3727"/>
                            </a:lnTo>
                            <a:lnTo>
                              <a:pt x="14606" y="3168"/>
                            </a:lnTo>
                            <a:lnTo>
                              <a:pt x="14215" y="2823"/>
                            </a:lnTo>
                            <a:lnTo>
                              <a:pt x="13904" y="2916"/>
                            </a:lnTo>
                            <a:lnTo>
                              <a:pt x="14115" y="3368"/>
                            </a:lnTo>
                            <a:lnTo>
                              <a:pt x="14373" y="3705"/>
                            </a:lnTo>
                            <a:lnTo>
                              <a:pt x="13832" y="3433"/>
                            </a:lnTo>
                            <a:lnTo>
                              <a:pt x="13486" y="3229"/>
                            </a:lnTo>
                            <a:lnTo>
                              <a:pt x="13109" y="3127"/>
                            </a:lnTo>
                            <a:lnTo>
                              <a:pt x="13376" y="2869"/>
                            </a:lnTo>
                            <a:lnTo>
                              <a:pt x="13633" y="2667"/>
                            </a:lnTo>
                            <a:lnTo>
                              <a:pt x="13224" y="2262"/>
                            </a:lnTo>
                            <a:lnTo>
                              <a:pt x="12902" y="2205"/>
                            </a:lnTo>
                            <a:lnTo>
                              <a:pt x="12369" y="2310"/>
                            </a:lnTo>
                            <a:cubicBezTo>
                              <a:pt x="12246" y="2320"/>
                              <a:pt x="12125" y="2273"/>
                              <a:pt x="12024" y="2175"/>
                            </a:cubicBezTo>
                            <a:cubicBezTo>
                              <a:pt x="11913" y="2069"/>
                              <a:pt x="11834" y="1912"/>
                              <a:pt x="11740" y="1777"/>
                            </a:cubicBezTo>
                            <a:cubicBezTo>
                              <a:pt x="11554" y="1508"/>
                              <a:pt x="11315" y="1328"/>
                              <a:pt x="11056" y="1261"/>
                            </a:cubicBezTo>
                            <a:cubicBezTo>
                              <a:pt x="10964" y="1225"/>
                              <a:pt x="10868" y="1298"/>
                              <a:pt x="10836" y="1427"/>
                            </a:cubicBezTo>
                            <a:cubicBezTo>
                              <a:pt x="10791" y="1608"/>
                              <a:pt x="10883" y="1799"/>
                              <a:pt x="11016" y="1802"/>
                            </a:cubicBezTo>
                            <a:lnTo>
                              <a:pt x="10545" y="1702"/>
                            </a:lnTo>
                            <a:lnTo>
                              <a:pt x="10279" y="1238"/>
                            </a:lnTo>
                            <a:lnTo>
                              <a:pt x="9981" y="768"/>
                            </a:lnTo>
                            <a:cubicBezTo>
                              <a:pt x="9877" y="581"/>
                              <a:pt x="9753" y="421"/>
                              <a:pt x="9612" y="294"/>
                            </a:cubicBezTo>
                            <a:cubicBezTo>
                              <a:pt x="9446" y="145"/>
                              <a:pt x="9262" y="45"/>
                              <a:pt x="9069" y="0"/>
                            </a:cubicBezTo>
                            <a:lnTo>
                              <a:pt x="8724" y="38"/>
                            </a:lnTo>
                            <a:lnTo>
                              <a:pt x="8676" y="704"/>
                            </a:lnTo>
                            <a:lnTo>
                              <a:pt x="8559" y="1135"/>
                            </a:lnTo>
                            <a:lnTo>
                              <a:pt x="7961" y="999"/>
                            </a:lnTo>
                            <a:lnTo>
                              <a:pt x="7560" y="933"/>
                            </a:lnTo>
                            <a:lnTo>
                              <a:pt x="7443" y="1306"/>
                            </a:lnTo>
                            <a:lnTo>
                              <a:pt x="7127" y="1309"/>
                            </a:lnTo>
                            <a:lnTo>
                              <a:pt x="6632" y="1751"/>
                            </a:lnTo>
                            <a:lnTo>
                              <a:pt x="6491" y="2171"/>
                            </a:lnTo>
                            <a:lnTo>
                              <a:pt x="6349" y="2646"/>
                            </a:lnTo>
                            <a:lnTo>
                              <a:pt x="6396" y="3143"/>
                            </a:lnTo>
                            <a:lnTo>
                              <a:pt x="6679" y="3404"/>
                            </a:lnTo>
                            <a:lnTo>
                              <a:pt x="6539" y="3969"/>
                            </a:lnTo>
                            <a:lnTo>
                              <a:pt x="6273" y="3957"/>
                            </a:lnTo>
                            <a:lnTo>
                              <a:pt x="6187" y="4296"/>
                            </a:lnTo>
                            <a:lnTo>
                              <a:pt x="6053" y="4782"/>
                            </a:lnTo>
                            <a:lnTo>
                              <a:pt x="6124" y="5338"/>
                            </a:lnTo>
                            <a:lnTo>
                              <a:pt x="5983" y="5717"/>
                            </a:lnTo>
                            <a:lnTo>
                              <a:pt x="5828" y="5062"/>
                            </a:lnTo>
                            <a:lnTo>
                              <a:pt x="5828" y="4723"/>
                            </a:lnTo>
                            <a:lnTo>
                              <a:pt x="5455" y="4385"/>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3" name="îsḷidè">
                        <a:extLst>
                          <a:ext uri="{FF2B5EF4-FFF2-40B4-BE49-F238E27FC236}">
                            <a16:creationId xmlns:a16="http://schemas.microsoft.com/office/drawing/2014/main" id="{1AEE0324-4F09-B342-A5D2-257DAF2EC56D}"/>
                          </a:ext>
                        </a:extLst>
                      </p:cNvPr>
                      <p:cNvSpPr/>
                      <p:nvPr/>
                    </p:nvSpPr>
                    <p:spPr>
                      <a:xfrm>
                        <a:off x="4027020" y="1767840"/>
                        <a:ext cx="100169" cy="125457"/>
                      </a:xfrm>
                      <a:custGeom>
                        <a:avLst/>
                        <a:gdLst/>
                        <a:ahLst/>
                        <a:cxnLst>
                          <a:cxn ang="0">
                            <a:pos x="wd2" y="hd2"/>
                          </a:cxn>
                          <a:cxn ang="5400000">
                            <a:pos x="wd2" y="hd2"/>
                          </a:cxn>
                          <a:cxn ang="10800000">
                            <a:pos x="wd2" y="hd2"/>
                          </a:cxn>
                          <a:cxn ang="16200000">
                            <a:pos x="wd2" y="hd2"/>
                          </a:cxn>
                        </a:cxnLst>
                        <a:rect l="0" t="0" r="r" b="b"/>
                        <a:pathLst>
                          <a:path w="21600" h="21600" extrusionOk="0">
                            <a:moveTo>
                              <a:pt x="4554" y="0"/>
                            </a:moveTo>
                            <a:lnTo>
                              <a:pt x="12145" y="2252"/>
                            </a:lnTo>
                            <a:lnTo>
                              <a:pt x="17508" y="4147"/>
                            </a:lnTo>
                            <a:lnTo>
                              <a:pt x="21305" y="11063"/>
                            </a:lnTo>
                            <a:lnTo>
                              <a:pt x="21600" y="19260"/>
                            </a:lnTo>
                            <a:lnTo>
                              <a:pt x="16900" y="20658"/>
                            </a:lnTo>
                            <a:lnTo>
                              <a:pt x="10708" y="21600"/>
                            </a:lnTo>
                            <a:lnTo>
                              <a:pt x="6468" y="17037"/>
                            </a:lnTo>
                            <a:lnTo>
                              <a:pt x="0" y="12815"/>
                            </a:lnTo>
                            <a:lnTo>
                              <a:pt x="1830" y="6252"/>
                            </a:lnTo>
                            <a:lnTo>
                              <a:pt x="576" y="2013"/>
                            </a:lnTo>
                            <a:lnTo>
                              <a:pt x="4554"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4" name="íŝľîḑe">
                        <a:extLst>
                          <a:ext uri="{FF2B5EF4-FFF2-40B4-BE49-F238E27FC236}">
                            <a16:creationId xmlns:a16="http://schemas.microsoft.com/office/drawing/2014/main" id="{2A0AC56D-7802-D941-9F12-0BB41786D357}"/>
                          </a:ext>
                        </a:extLst>
                      </p:cNvPr>
                      <p:cNvSpPr/>
                      <p:nvPr/>
                    </p:nvSpPr>
                    <p:spPr>
                      <a:xfrm>
                        <a:off x="4111089" y="1709213"/>
                        <a:ext cx="37192" cy="58593"/>
                      </a:xfrm>
                      <a:custGeom>
                        <a:avLst/>
                        <a:gdLst/>
                        <a:ahLst/>
                        <a:cxnLst>
                          <a:cxn ang="0">
                            <a:pos x="wd2" y="hd2"/>
                          </a:cxn>
                          <a:cxn ang="5400000">
                            <a:pos x="wd2" y="hd2"/>
                          </a:cxn>
                          <a:cxn ang="10800000">
                            <a:pos x="wd2" y="hd2"/>
                          </a:cxn>
                          <a:cxn ang="16200000">
                            <a:pos x="wd2" y="hd2"/>
                          </a:cxn>
                        </a:cxnLst>
                        <a:rect l="0" t="0" r="r" b="b"/>
                        <a:pathLst>
                          <a:path w="21600" h="21600" extrusionOk="0">
                            <a:moveTo>
                              <a:pt x="7065" y="0"/>
                            </a:moveTo>
                            <a:lnTo>
                              <a:pt x="19230" y="6996"/>
                            </a:lnTo>
                            <a:lnTo>
                              <a:pt x="21600" y="18575"/>
                            </a:lnTo>
                            <a:lnTo>
                              <a:pt x="7846" y="21600"/>
                            </a:lnTo>
                            <a:lnTo>
                              <a:pt x="0" y="15332"/>
                            </a:lnTo>
                            <a:lnTo>
                              <a:pt x="7065"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5" name="ï$ḷiḓê">
                        <a:extLst>
                          <a:ext uri="{FF2B5EF4-FFF2-40B4-BE49-F238E27FC236}">
                            <a16:creationId xmlns:a16="http://schemas.microsoft.com/office/drawing/2014/main" id="{561A1445-C71D-684A-A267-1FF5C4A16038}"/>
                          </a:ext>
                        </a:extLst>
                      </p:cNvPr>
                      <p:cNvSpPr/>
                      <p:nvPr/>
                    </p:nvSpPr>
                    <p:spPr>
                      <a:xfrm>
                        <a:off x="3868682" y="1781792"/>
                        <a:ext cx="106470" cy="117868"/>
                      </a:xfrm>
                      <a:custGeom>
                        <a:avLst/>
                        <a:gdLst/>
                        <a:ahLst/>
                        <a:cxnLst>
                          <a:cxn ang="0">
                            <a:pos x="wd2" y="hd2"/>
                          </a:cxn>
                          <a:cxn ang="5400000">
                            <a:pos x="wd2" y="hd2"/>
                          </a:cxn>
                          <a:cxn ang="10800000">
                            <a:pos x="wd2" y="hd2"/>
                          </a:cxn>
                          <a:cxn ang="16200000">
                            <a:pos x="wd2" y="hd2"/>
                          </a:cxn>
                        </a:cxnLst>
                        <a:rect l="0" t="0" r="r" b="b"/>
                        <a:pathLst>
                          <a:path w="21600" h="21600" extrusionOk="0">
                            <a:moveTo>
                              <a:pt x="7034" y="4084"/>
                            </a:moveTo>
                            <a:lnTo>
                              <a:pt x="14037" y="951"/>
                            </a:lnTo>
                            <a:lnTo>
                              <a:pt x="20768" y="0"/>
                            </a:lnTo>
                            <a:lnTo>
                              <a:pt x="21600" y="4466"/>
                            </a:lnTo>
                            <a:lnTo>
                              <a:pt x="21600" y="9462"/>
                            </a:lnTo>
                            <a:lnTo>
                              <a:pt x="18270" y="14709"/>
                            </a:lnTo>
                            <a:lnTo>
                              <a:pt x="11767" y="21600"/>
                            </a:lnTo>
                            <a:lnTo>
                              <a:pt x="5959" y="21600"/>
                            </a:lnTo>
                            <a:lnTo>
                              <a:pt x="4656" y="12656"/>
                            </a:lnTo>
                            <a:lnTo>
                              <a:pt x="987" y="11920"/>
                            </a:lnTo>
                            <a:lnTo>
                              <a:pt x="0" y="7424"/>
                            </a:lnTo>
                            <a:lnTo>
                              <a:pt x="7034" y="408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6" name="iṣḻîḓè">
                        <a:extLst>
                          <a:ext uri="{FF2B5EF4-FFF2-40B4-BE49-F238E27FC236}">
                            <a16:creationId xmlns:a16="http://schemas.microsoft.com/office/drawing/2014/main" id="{4B80DD3A-72DF-5846-AF8A-D0D901B19D32}"/>
                          </a:ext>
                        </a:extLst>
                      </p:cNvPr>
                      <p:cNvSpPr/>
                      <p:nvPr/>
                    </p:nvSpPr>
                    <p:spPr>
                      <a:xfrm>
                        <a:off x="3683931" y="1847822"/>
                        <a:ext cx="316253" cy="223984"/>
                      </a:xfrm>
                      <a:custGeom>
                        <a:avLst/>
                        <a:gdLst/>
                        <a:ahLst/>
                        <a:cxnLst>
                          <a:cxn ang="0">
                            <a:pos x="wd2" y="hd2"/>
                          </a:cxn>
                          <a:cxn ang="5400000">
                            <a:pos x="wd2" y="hd2"/>
                          </a:cxn>
                          <a:cxn ang="10800000">
                            <a:pos x="wd2" y="hd2"/>
                          </a:cxn>
                          <a:cxn ang="16200000">
                            <a:pos x="wd2" y="hd2"/>
                          </a:cxn>
                        </a:cxnLst>
                        <a:rect l="0" t="0" r="r" b="b"/>
                        <a:pathLst>
                          <a:path w="21600" h="21600" extrusionOk="0">
                            <a:moveTo>
                              <a:pt x="10135" y="116"/>
                            </a:moveTo>
                            <a:lnTo>
                              <a:pt x="7736" y="0"/>
                            </a:lnTo>
                            <a:lnTo>
                              <a:pt x="5503" y="1867"/>
                            </a:lnTo>
                            <a:lnTo>
                              <a:pt x="3311" y="3631"/>
                            </a:lnTo>
                            <a:lnTo>
                              <a:pt x="0" y="5601"/>
                            </a:lnTo>
                            <a:lnTo>
                              <a:pt x="553" y="8428"/>
                            </a:lnTo>
                            <a:lnTo>
                              <a:pt x="3528" y="11857"/>
                            </a:lnTo>
                            <a:lnTo>
                              <a:pt x="4929" y="13233"/>
                            </a:lnTo>
                            <a:lnTo>
                              <a:pt x="8513" y="9615"/>
                            </a:lnTo>
                            <a:lnTo>
                              <a:pt x="6289" y="14923"/>
                            </a:lnTo>
                            <a:lnTo>
                              <a:pt x="6937" y="17404"/>
                            </a:lnTo>
                            <a:lnTo>
                              <a:pt x="9406" y="17404"/>
                            </a:lnTo>
                            <a:lnTo>
                              <a:pt x="8624" y="20231"/>
                            </a:lnTo>
                            <a:lnTo>
                              <a:pt x="12079" y="21600"/>
                            </a:lnTo>
                            <a:cubicBezTo>
                              <a:pt x="12715" y="21450"/>
                              <a:pt x="13354" y="21318"/>
                              <a:pt x="13994" y="21204"/>
                            </a:cubicBezTo>
                            <a:cubicBezTo>
                              <a:pt x="14954" y="21034"/>
                              <a:pt x="15918" y="20905"/>
                              <a:pt x="16883" y="20817"/>
                            </a:cubicBezTo>
                            <a:cubicBezTo>
                              <a:pt x="17565" y="20989"/>
                              <a:pt x="18268" y="20853"/>
                              <a:pt x="18892" y="20429"/>
                            </a:cubicBezTo>
                            <a:cubicBezTo>
                              <a:pt x="19533" y="19993"/>
                              <a:pt x="20057" y="19276"/>
                              <a:pt x="20386" y="18385"/>
                            </a:cubicBezTo>
                            <a:lnTo>
                              <a:pt x="21600" y="14899"/>
                            </a:lnTo>
                            <a:lnTo>
                              <a:pt x="21180" y="11865"/>
                            </a:lnTo>
                            <a:lnTo>
                              <a:pt x="18798" y="12063"/>
                            </a:lnTo>
                            <a:lnTo>
                              <a:pt x="17958" y="8907"/>
                            </a:lnTo>
                            <a:lnTo>
                              <a:pt x="15762" y="9558"/>
                            </a:lnTo>
                            <a:lnTo>
                              <a:pt x="14689" y="13250"/>
                            </a:lnTo>
                            <a:lnTo>
                              <a:pt x="13714" y="10490"/>
                            </a:lnTo>
                            <a:lnTo>
                              <a:pt x="13159" y="8132"/>
                            </a:lnTo>
                            <a:lnTo>
                              <a:pt x="13585" y="4909"/>
                            </a:lnTo>
                            <a:lnTo>
                              <a:pt x="13445" y="2799"/>
                            </a:lnTo>
                            <a:lnTo>
                              <a:pt x="10836" y="6483"/>
                            </a:lnTo>
                            <a:lnTo>
                              <a:pt x="10001" y="4769"/>
                            </a:lnTo>
                            <a:lnTo>
                              <a:pt x="11116" y="3393"/>
                            </a:lnTo>
                            <a:lnTo>
                              <a:pt x="11945" y="928"/>
                            </a:lnTo>
                            <a:lnTo>
                              <a:pt x="10135" y="116"/>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7" name="iṥḻíḓe">
                        <a:extLst>
                          <a:ext uri="{FF2B5EF4-FFF2-40B4-BE49-F238E27FC236}">
                            <a16:creationId xmlns:a16="http://schemas.microsoft.com/office/drawing/2014/main" id="{267E9C3F-52BB-404D-A273-711DF26829FF}"/>
                          </a:ext>
                        </a:extLst>
                      </p:cNvPr>
                      <p:cNvSpPr/>
                      <p:nvPr/>
                    </p:nvSpPr>
                    <p:spPr>
                      <a:xfrm>
                        <a:off x="4022290" y="2105921"/>
                        <a:ext cx="159823" cy="211171"/>
                      </a:xfrm>
                      <a:custGeom>
                        <a:avLst/>
                        <a:gdLst/>
                        <a:ahLst/>
                        <a:cxnLst>
                          <a:cxn ang="0">
                            <a:pos x="wd2" y="hd2"/>
                          </a:cxn>
                          <a:cxn ang="5400000">
                            <a:pos x="wd2" y="hd2"/>
                          </a:cxn>
                          <a:cxn ang="10800000">
                            <a:pos x="wd2" y="hd2"/>
                          </a:cxn>
                          <a:cxn ang="16200000">
                            <a:pos x="wd2" y="hd2"/>
                          </a:cxn>
                        </a:cxnLst>
                        <a:rect l="0" t="0" r="r" b="b"/>
                        <a:pathLst>
                          <a:path w="21516" h="21281" extrusionOk="0">
                            <a:moveTo>
                              <a:pt x="16062" y="145"/>
                            </a:moveTo>
                            <a:lnTo>
                              <a:pt x="18559" y="1996"/>
                            </a:lnTo>
                            <a:lnTo>
                              <a:pt x="18755" y="4746"/>
                            </a:lnTo>
                            <a:lnTo>
                              <a:pt x="21516" y="7829"/>
                            </a:lnTo>
                            <a:lnTo>
                              <a:pt x="20964" y="11197"/>
                            </a:lnTo>
                            <a:lnTo>
                              <a:pt x="19031" y="14918"/>
                            </a:lnTo>
                            <a:lnTo>
                              <a:pt x="18479" y="18087"/>
                            </a:lnTo>
                            <a:lnTo>
                              <a:pt x="15084" y="20077"/>
                            </a:lnTo>
                            <a:cubicBezTo>
                              <a:pt x="14091" y="20966"/>
                              <a:pt x="12556" y="21409"/>
                              <a:pt x="11023" y="21249"/>
                            </a:cubicBezTo>
                            <a:cubicBezTo>
                              <a:pt x="7381" y="20867"/>
                              <a:pt x="5464" y="17810"/>
                              <a:pt x="7399" y="15469"/>
                            </a:cubicBezTo>
                            <a:lnTo>
                              <a:pt x="1984" y="15469"/>
                            </a:lnTo>
                            <a:lnTo>
                              <a:pt x="10" y="10379"/>
                            </a:lnTo>
                            <a:cubicBezTo>
                              <a:pt x="-84" y="9375"/>
                              <a:pt x="478" y="8398"/>
                              <a:pt x="1518" y="7760"/>
                            </a:cubicBezTo>
                            <a:cubicBezTo>
                              <a:pt x="3296" y="6669"/>
                              <a:pt x="5899" y="6789"/>
                              <a:pt x="7484" y="8036"/>
                            </a:cubicBezTo>
                            <a:cubicBezTo>
                              <a:pt x="7545" y="9180"/>
                              <a:pt x="9290" y="9808"/>
                              <a:pt x="10523" y="9130"/>
                            </a:cubicBezTo>
                            <a:cubicBezTo>
                              <a:pt x="11635" y="8518"/>
                              <a:pt x="11430" y="7310"/>
                              <a:pt x="10799" y="6305"/>
                            </a:cubicBezTo>
                            <a:cubicBezTo>
                              <a:pt x="9787" y="4695"/>
                              <a:pt x="8151" y="3351"/>
                              <a:pt x="6104" y="2446"/>
                            </a:cubicBezTo>
                            <a:cubicBezTo>
                              <a:pt x="6962" y="1800"/>
                              <a:pt x="7958" y="1265"/>
                              <a:pt x="9050" y="862"/>
                            </a:cubicBezTo>
                            <a:cubicBezTo>
                              <a:pt x="11222" y="61"/>
                              <a:pt x="13682" y="-191"/>
                              <a:pt x="16062" y="145"/>
                            </a:cubicBez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38" name="ïṡľïḋè">
                        <a:extLst>
                          <a:ext uri="{FF2B5EF4-FFF2-40B4-BE49-F238E27FC236}">
                            <a16:creationId xmlns:a16="http://schemas.microsoft.com/office/drawing/2014/main" id="{29995A5B-38B4-8B43-BE0F-D4B93F76C1E4}"/>
                          </a:ext>
                        </a:extLst>
                      </p:cNvPr>
                      <p:cNvSpPr/>
                      <p:nvPr/>
                    </p:nvSpPr>
                    <p:spPr>
                      <a:xfrm>
                        <a:off x="1556793" y="1766037"/>
                        <a:ext cx="6358012" cy="5969881"/>
                      </a:xfrm>
                      <a:custGeom>
                        <a:avLst/>
                        <a:gdLst/>
                        <a:ahLst/>
                        <a:cxnLst>
                          <a:cxn ang="0">
                            <a:pos x="wd2" y="hd2"/>
                          </a:cxn>
                          <a:cxn ang="5400000">
                            <a:pos x="wd2" y="hd2"/>
                          </a:cxn>
                          <a:cxn ang="10800000">
                            <a:pos x="wd2" y="hd2"/>
                          </a:cxn>
                          <a:cxn ang="16200000">
                            <a:pos x="wd2" y="hd2"/>
                          </a:cxn>
                        </a:cxnLst>
                        <a:rect l="0" t="0" r="r" b="b"/>
                        <a:pathLst>
                          <a:path w="21600" h="21600" extrusionOk="0">
                            <a:moveTo>
                              <a:pt x="6982" y="827"/>
                            </a:moveTo>
                            <a:lnTo>
                              <a:pt x="7131" y="835"/>
                            </a:lnTo>
                            <a:lnTo>
                              <a:pt x="7235" y="824"/>
                            </a:lnTo>
                            <a:lnTo>
                              <a:pt x="7298" y="913"/>
                            </a:lnTo>
                            <a:lnTo>
                              <a:pt x="7325" y="1000"/>
                            </a:lnTo>
                            <a:lnTo>
                              <a:pt x="7441" y="1022"/>
                            </a:lnTo>
                            <a:lnTo>
                              <a:pt x="7487" y="1088"/>
                            </a:lnTo>
                            <a:lnTo>
                              <a:pt x="7527" y="1212"/>
                            </a:lnTo>
                            <a:lnTo>
                              <a:pt x="7603" y="1298"/>
                            </a:lnTo>
                            <a:lnTo>
                              <a:pt x="7603" y="1387"/>
                            </a:lnTo>
                            <a:lnTo>
                              <a:pt x="7656" y="1456"/>
                            </a:lnTo>
                            <a:lnTo>
                              <a:pt x="7774" y="1483"/>
                            </a:lnTo>
                            <a:lnTo>
                              <a:pt x="7846" y="1517"/>
                            </a:lnTo>
                            <a:lnTo>
                              <a:pt x="7900" y="1570"/>
                            </a:lnTo>
                            <a:cubicBezTo>
                              <a:pt x="7875" y="1614"/>
                              <a:pt x="7901" y="1671"/>
                              <a:pt x="7949" y="1678"/>
                            </a:cubicBezTo>
                            <a:cubicBezTo>
                              <a:pt x="8022" y="1689"/>
                              <a:pt x="8065" y="1593"/>
                              <a:pt x="8011" y="1539"/>
                            </a:cubicBezTo>
                            <a:lnTo>
                              <a:pt x="8004" y="1414"/>
                            </a:lnTo>
                            <a:lnTo>
                              <a:pt x="8064" y="1310"/>
                            </a:lnTo>
                            <a:lnTo>
                              <a:pt x="8148" y="1280"/>
                            </a:lnTo>
                            <a:lnTo>
                              <a:pt x="8245" y="1273"/>
                            </a:lnTo>
                            <a:lnTo>
                              <a:pt x="8314" y="1372"/>
                            </a:lnTo>
                            <a:lnTo>
                              <a:pt x="8307" y="1465"/>
                            </a:lnTo>
                            <a:lnTo>
                              <a:pt x="8250" y="1544"/>
                            </a:lnTo>
                            <a:lnTo>
                              <a:pt x="8238" y="1638"/>
                            </a:lnTo>
                            <a:lnTo>
                              <a:pt x="8280" y="1741"/>
                            </a:lnTo>
                            <a:lnTo>
                              <a:pt x="8252" y="1852"/>
                            </a:lnTo>
                            <a:lnTo>
                              <a:pt x="8315" y="2016"/>
                            </a:lnTo>
                            <a:lnTo>
                              <a:pt x="8370" y="2072"/>
                            </a:lnTo>
                            <a:lnTo>
                              <a:pt x="8444" y="2116"/>
                            </a:lnTo>
                            <a:lnTo>
                              <a:pt x="8525" y="2102"/>
                            </a:lnTo>
                            <a:lnTo>
                              <a:pt x="8606" y="2124"/>
                            </a:lnTo>
                            <a:lnTo>
                              <a:pt x="8558" y="2220"/>
                            </a:lnTo>
                            <a:lnTo>
                              <a:pt x="8485" y="2205"/>
                            </a:lnTo>
                            <a:lnTo>
                              <a:pt x="8462" y="2284"/>
                            </a:lnTo>
                            <a:lnTo>
                              <a:pt x="8441" y="2449"/>
                            </a:lnTo>
                            <a:lnTo>
                              <a:pt x="8379" y="2618"/>
                            </a:lnTo>
                            <a:lnTo>
                              <a:pt x="8312" y="2588"/>
                            </a:lnTo>
                            <a:lnTo>
                              <a:pt x="8203" y="2531"/>
                            </a:lnTo>
                            <a:lnTo>
                              <a:pt x="8124" y="2598"/>
                            </a:lnTo>
                            <a:lnTo>
                              <a:pt x="8205" y="2699"/>
                            </a:lnTo>
                            <a:cubicBezTo>
                              <a:pt x="8263" y="2733"/>
                              <a:pt x="8323" y="2760"/>
                              <a:pt x="8386" y="2780"/>
                            </a:cubicBezTo>
                            <a:cubicBezTo>
                              <a:pt x="8432" y="2794"/>
                              <a:pt x="8479" y="2805"/>
                              <a:pt x="8525" y="2795"/>
                            </a:cubicBezTo>
                            <a:cubicBezTo>
                              <a:pt x="8571" y="2785"/>
                              <a:pt x="8611" y="2757"/>
                              <a:pt x="8637" y="2716"/>
                            </a:cubicBezTo>
                            <a:lnTo>
                              <a:pt x="8664" y="2637"/>
                            </a:lnTo>
                            <a:lnTo>
                              <a:pt x="8584" y="2645"/>
                            </a:lnTo>
                            <a:cubicBezTo>
                              <a:pt x="8554" y="2675"/>
                              <a:pt x="8510" y="2681"/>
                              <a:pt x="8473" y="2662"/>
                            </a:cubicBezTo>
                            <a:cubicBezTo>
                              <a:pt x="8359" y="2599"/>
                              <a:pt x="8398" y="2415"/>
                              <a:pt x="8527" y="2412"/>
                            </a:cubicBezTo>
                            <a:lnTo>
                              <a:pt x="8630" y="2449"/>
                            </a:lnTo>
                            <a:lnTo>
                              <a:pt x="8693" y="2335"/>
                            </a:lnTo>
                            <a:lnTo>
                              <a:pt x="8728" y="2264"/>
                            </a:lnTo>
                            <a:lnTo>
                              <a:pt x="8813" y="2264"/>
                            </a:lnTo>
                            <a:lnTo>
                              <a:pt x="8883" y="2328"/>
                            </a:lnTo>
                            <a:lnTo>
                              <a:pt x="8913" y="2180"/>
                            </a:lnTo>
                            <a:lnTo>
                              <a:pt x="8888" y="2034"/>
                            </a:lnTo>
                            <a:lnTo>
                              <a:pt x="8901" y="1920"/>
                            </a:lnTo>
                            <a:lnTo>
                              <a:pt x="8955" y="1834"/>
                            </a:lnTo>
                            <a:cubicBezTo>
                              <a:pt x="8964" y="1773"/>
                              <a:pt x="8971" y="1712"/>
                              <a:pt x="8975" y="1651"/>
                            </a:cubicBezTo>
                            <a:cubicBezTo>
                              <a:pt x="8979" y="1601"/>
                              <a:pt x="8982" y="1552"/>
                              <a:pt x="8982" y="1502"/>
                            </a:cubicBezTo>
                            <a:lnTo>
                              <a:pt x="8975" y="1347"/>
                            </a:lnTo>
                            <a:cubicBezTo>
                              <a:pt x="8984" y="1319"/>
                              <a:pt x="9001" y="1296"/>
                              <a:pt x="9024" y="1280"/>
                            </a:cubicBezTo>
                            <a:cubicBezTo>
                              <a:pt x="9068" y="1251"/>
                              <a:pt x="9123" y="1256"/>
                              <a:pt x="9175" y="1258"/>
                            </a:cubicBezTo>
                            <a:cubicBezTo>
                              <a:pt x="9214" y="1260"/>
                              <a:pt x="9254" y="1260"/>
                              <a:pt x="9293" y="1258"/>
                            </a:cubicBezTo>
                            <a:lnTo>
                              <a:pt x="9383" y="1324"/>
                            </a:lnTo>
                            <a:lnTo>
                              <a:pt x="9342" y="1409"/>
                            </a:lnTo>
                            <a:lnTo>
                              <a:pt x="9274" y="1569"/>
                            </a:lnTo>
                            <a:lnTo>
                              <a:pt x="9178" y="1638"/>
                            </a:lnTo>
                            <a:lnTo>
                              <a:pt x="9194" y="1866"/>
                            </a:lnTo>
                            <a:lnTo>
                              <a:pt x="9194" y="1997"/>
                            </a:lnTo>
                            <a:lnTo>
                              <a:pt x="9264" y="2101"/>
                            </a:lnTo>
                            <a:cubicBezTo>
                              <a:pt x="9307" y="2131"/>
                              <a:pt x="9342" y="2173"/>
                              <a:pt x="9366" y="2222"/>
                            </a:cubicBezTo>
                            <a:cubicBezTo>
                              <a:pt x="9382" y="2255"/>
                              <a:pt x="9393" y="2291"/>
                              <a:pt x="9399" y="2328"/>
                            </a:cubicBezTo>
                            <a:lnTo>
                              <a:pt x="9482" y="2336"/>
                            </a:lnTo>
                            <a:lnTo>
                              <a:pt x="9556" y="2400"/>
                            </a:lnTo>
                            <a:cubicBezTo>
                              <a:pt x="9583" y="2419"/>
                              <a:pt x="9608" y="2443"/>
                              <a:pt x="9630" y="2469"/>
                            </a:cubicBezTo>
                            <a:cubicBezTo>
                              <a:pt x="9660" y="2506"/>
                              <a:pt x="9685" y="2549"/>
                              <a:pt x="9702" y="2595"/>
                            </a:cubicBezTo>
                            <a:cubicBezTo>
                              <a:pt x="9712" y="2619"/>
                              <a:pt x="9722" y="2644"/>
                              <a:pt x="9732" y="2668"/>
                            </a:cubicBezTo>
                            <a:cubicBezTo>
                              <a:pt x="9742" y="2692"/>
                              <a:pt x="9752" y="2716"/>
                              <a:pt x="9762" y="2740"/>
                            </a:cubicBezTo>
                            <a:lnTo>
                              <a:pt x="9811" y="2856"/>
                            </a:lnTo>
                            <a:lnTo>
                              <a:pt x="9887" y="2814"/>
                            </a:lnTo>
                            <a:lnTo>
                              <a:pt x="9859" y="2582"/>
                            </a:lnTo>
                            <a:lnTo>
                              <a:pt x="9928" y="2479"/>
                            </a:lnTo>
                            <a:lnTo>
                              <a:pt x="9921" y="2310"/>
                            </a:lnTo>
                            <a:lnTo>
                              <a:pt x="9875" y="2239"/>
                            </a:lnTo>
                            <a:lnTo>
                              <a:pt x="9712" y="2214"/>
                            </a:lnTo>
                            <a:lnTo>
                              <a:pt x="9622" y="2125"/>
                            </a:lnTo>
                            <a:lnTo>
                              <a:pt x="9548" y="1994"/>
                            </a:lnTo>
                            <a:lnTo>
                              <a:pt x="9500" y="1935"/>
                            </a:lnTo>
                            <a:lnTo>
                              <a:pt x="9451" y="1765"/>
                            </a:lnTo>
                            <a:lnTo>
                              <a:pt x="9437" y="1636"/>
                            </a:lnTo>
                            <a:lnTo>
                              <a:pt x="9444" y="1522"/>
                            </a:lnTo>
                            <a:lnTo>
                              <a:pt x="9505" y="1384"/>
                            </a:lnTo>
                            <a:lnTo>
                              <a:pt x="9539" y="1305"/>
                            </a:lnTo>
                            <a:lnTo>
                              <a:pt x="9644" y="1275"/>
                            </a:lnTo>
                            <a:lnTo>
                              <a:pt x="9776" y="1268"/>
                            </a:lnTo>
                            <a:lnTo>
                              <a:pt x="9843" y="1297"/>
                            </a:lnTo>
                            <a:lnTo>
                              <a:pt x="9987" y="1259"/>
                            </a:lnTo>
                            <a:lnTo>
                              <a:pt x="10085" y="1215"/>
                            </a:lnTo>
                            <a:lnTo>
                              <a:pt x="10208" y="1215"/>
                            </a:lnTo>
                            <a:lnTo>
                              <a:pt x="10317" y="1280"/>
                            </a:lnTo>
                            <a:lnTo>
                              <a:pt x="10446" y="1371"/>
                            </a:lnTo>
                            <a:lnTo>
                              <a:pt x="10527" y="1403"/>
                            </a:lnTo>
                            <a:lnTo>
                              <a:pt x="10673" y="1499"/>
                            </a:lnTo>
                            <a:lnTo>
                              <a:pt x="10750" y="1507"/>
                            </a:lnTo>
                            <a:lnTo>
                              <a:pt x="10903" y="1507"/>
                            </a:lnTo>
                            <a:lnTo>
                              <a:pt x="10965" y="1558"/>
                            </a:lnTo>
                            <a:lnTo>
                              <a:pt x="11043" y="1622"/>
                            </a:lnTo>
                            <a:lnTo>
                              <a:pt x="11141" y="1642"/>
                            </a:lnTo>
                            <a:cubicBezTo>
                              <a:pt x="11167" y="1646"/>
                              <a:pt x="11193" y="1654"/>
                              <a:pt x="11218" y="1664"/>
                            </a:cubicBezTo>
                            <a:cubicBezTo>
                              <a:pt x="11254" y="1680"/>
                              <a:pt x="11287" y="1703"/>
                              <a:pt x="11315" y="1731"/>
                            </a:cubicBezTo>
                            <a:lnTo>
                              <a:pt x="11396" y="1808"/>
                            </a:lnTo>
                            <a:lnTo>
                              <a:pt x="11452" y="1948"/>
                            </a:lnTo>
                            <a:lnTo>
                              <a:pt x="11505" y="2034"/>
                            </a:lnTo>
                            <a:lnTo>
                              <a:pt x="11670" y="2064"/>
                            </a:lnTo>
                            <a:lnTo>
                              <a:pt x="11784" y="2091"/>
                            </a:lnTo>
                            <a:lnTo>
                              <a:pt x="12021" y="2143"/>
                            </a:lnTo>
                            <a:lnTo>
                              <a:pt x="12188" y="2173"/>
                            </a:lnTo>
                            <a:cubicBezTo>
                              <a:pt x="12226" y="2161"/>
                              <a:pt x="12267" y="2168"/>
                              <a:pt x="12299" y="2193"/>
                            </a:cubicBezTo>
                            <a:cubicBezTo>
                              <a:pt x="12345" y="2228"/>
                              <a:pt x="12365" y="2291"/>
                              <a:pt x="12348" y="2348"/>
                            </a:cubicBezTo>
                            <a:lnTo>
                              <a:pt x="12320" y="2499"/>
                            </a:lnTo>
                            <a:lnTo>
                              <a:pt x="12307" y="2647"/>
                            </a:lnTo>
                            <a:lnTo>
                              <a:pt x="12353" y="2763"/>
                            </a:lnTo>
                            <a:lnTo>
                              <a:pt x="12265" y="2812"/>
                            </a:lnTo>
                            <a:cubicBezTo>
                              <a:pt x="12226" y="2799"/>
                              <a:pt x="12189" y="2782"/>
                              <a:pt x="12154" y="2760"/>
                            </a:cubicBezTo>
                            <a:cubicBezTo>
                              <a:pt x="12092" y="2723"/>
                              <a:pt x="12039" y="2672"/>
                              <a:pt x="11996" y="2612"/>
                            </a:cubicBezTo>
                            <a:lnTo>
                              <a:pt x="11906" y="2598"/>
                            </a:lnTo>
                            <a:lnTo>
                              <a:pt x="11869" y="2672"/>
                            </a:lnTo>
                            <a:lnTo>
                              <a:pt x="11943" y="2778"/>
                            </a:lnTo>
                            <a:lnTo>
                              <a:pt x="12073" y="2842"/>
                            </a:lnTo>
                            <a:lnTo>
                              <a:pt x="12196" y="2870"/>
                            </a:lnTo>
                            <a:cubicBezTo>
                              <a:pt x="12252" y="2881"/>
                              <a:pt x="12306" y="2906"/>
                              <a:pt x="12352" y="2941"/>
                            </a:cubicBezTo>
                            <a:cubicBezTo>
                              <a:pt x="12395" y="2975"/>
                              <a:pt x="12431" y="3017"/>
                              <a:pt x="12459" y="3065"/>
                            </a:cubicBezTo>
                            <a:lnTo>
                              <a:pt x="12466" y="3161"/>
                            </a:lnTo>
                            <a:cubicBezTo>
                              <a:pt x="12485" y="3191"/>
                              <a:pt x="12502" y="3222"/>
                              <a:pt x="12517" y="3255"/>
                            </a:cubicBezTo>
                            <a:cubicBezTo>
                              <a:pt x="12534" y="3294"/>
                              <a:pt x="12548" y="3335"/>
                              <a:pt x="12558" y="3378"/>
                            </a:cubicBezTo>
                            <a:lnTo>
                              <a:pt x="12459" y="3479"/>
                            </a:lnTo>
                            <a:lnTo>
                              <a:pt x="12328" y="3383"/>
                            </a:lnTo>
                            <a:lnTo>
                              <a:pt x="12360" y="3497"/>
                            </a:lnTo>
                            <a:lnTo>
                              <a:pt x="12388" y="3606"/>
                            </a:lnTo>
                            <a:lnTo>
                              <a:pt x="12168" y="3614"/>
                            </a:lnTo>
                            <a:lnTo>
                              <a:pt x="11947" y="3586"/>
                            </a:lnTo>
                            <a:lnTo>
                              <a:pt x="11769" y="3586"/>
                            </a:lnTo>
                            <a:lnTo>
                              <a:pt x="11618" y="3490"/>
                            </a:lnTo>
                            <a:cubicBezTo>
                              <a:pt x="11588" y="3446"/>
                              <a:pt x="11548" y="3411"/>
                              <a:pt x="11502" y="3389"/>
                            </a:cubicBezTo>
                            <a:cubicBezTo>
                              <a:pt x="11446" y="3361"/>
                              <a:pt x="11382" y="3353"/>
                              <a:pt x="11321" y="3367"/>
                            </a:cubicBezTo>
                            <a:lnTo>
                              <a:pt x="11148" y="3411"/>
                            </a:lnTo>
                            <a:lnTo>
                              <a:pt x="11080" y="3520"/>
                            </a:lnTo>
                            <a:lnTo>
                              <a:pt x="11173" y="3562"/>
                            </a:lnTo>
                            <a:lnTo>
                              <a:pt x="11173" y="3658"/>
                            </a:lnTo>
                            <a:lnTo>
                              <a:pt x="11041" y="3688"/>
                            </a:lnTo>
                            <a:cubicBezTo>
                              <a:pt x="11002" y="3696"/>
                              <a:pt x="10964" y="3668"/>
                              <a:pt x="10957" y="3626"/>
                            </a:cubicBezTo>
                            <a:cubicBezTo>
                              <a:pt x="10950" y="3580"/>
                              <a:pt x="10984" y="3542"/>
                              <a:pt x="10992" y="3497"/>
                            </a:cubicBezTo>
                            <a:cubicBezTo>
                              <a:pt x="11001" y="3449"/>
                              <a:pt x="10979" y="3400"/>
                              <a:pt x="10939" y="3377"/>
                            </a:cubicBezTo>
                            <a:lnTo>
                              <a:pt x="10871" y="3214"/>
                            </a:lnTo>
                            <a:lnTo>
                              <a:pt x="10927" y="3087"/>
                            </a:lnTo>
                            <a:lnTo>
                              <a:pt x="11099" y="3058"/>
                            </a:lnTo>
                            <a:cubicBezTo>
                              <a:pt x="11143" y="3095"/>
                              <a:pt x="11209" y="3081"/>
                              <a:pt x="11236" y="3028"/>
                            </a:cubicBezTo>
                            <a:cubicBezTo>
                              <a:pt x="11261" y="2979"/>
                              <a:pt x="11242" y="2918"/>
                              <a:pt x="11194" y="2895"/>
                            </a:cubicBezTo>
                            <a:lnTo>
                              <a:pt x="11162" y="2836"/>
                            </a:lnTo>
                            <a:lnTo>
                              <a:pt x="11197" y="2733"/>
                            </a:lnTo>
                            <a:lnTo>
                              <a:pt x="11222" y="2589"/>
                            </a:lnTo>
                            <a:lnTo>
                              <a:pt x="11197" y="2443"/>
                            </a:lnTo>
                            <a:lnTo>
                              <a:pt x="11053" y="2409"/>
                            </a:lnTo>
                            <a:lnTo>
                              <a:pt x="10999" y="2596"/>
                            </a:lnTo>
                            <a:lnTo>
                              <a:pt x="10942" y="2690"/>
                            </a:lnTo>
                            <a:lnTo>
                              <a:pt x="10865" y="2727"/>
                            </a:lnTo>
                            <a:lnTo>
                              <a:pt x="10817" y="2660"/>
                            </a:lnTo>
                            <a:lnTo>
                              <a:pt x="10754" y="2500"/>
                            </a:lnTo>
                            <a:lnTo>
                              <a:pt x="10781" y="2399"/>
                            </a:lnTo>
                            <a:lnTo>
                              <a:pt x="10830" y="2332"/>
                            </a:lnTo>
                            <a:lnTo>
                              <a:pt x="10781" y="2275"/>
                            </a:lnTo>
                            <a:lnTo>
                              <a:pt x="10684" y="2238"/>
                            </a:lnTo>
                            <a:lnTo>
                              <a:pt x="10600" y="2181"/>
                            </a:lnTo>
                            <a:lnTo>
                              <a:pt x="10517" y="2122"/>
                            </a:lnTo>
                            <a:lnTo>
                              <a:pt x="10552" y="2262"/>
                            </a:lnTo>
                            <a:lnTo>
                              <a:pt x="10607" y="2328"/>
                            </a:lnTo>
                            <a:lnTo>
                              <a:pt x="10633" y="2419"/>
                            </a:lnTo>
                            <a:lnTo>
                              <a:pt x="10639" y="2505"/>
                            </a:lnTo>
                            <a:lnTo>
                              <a:pt x="10498" y="2436"/>
                            </a:lnTo>
                            <a:lnTo>
                              <a:pt x="10463" y="2355"/>
                            </a:lnTo>
                            <a:lnTo>
                              <a:pt x="10421" y="2254"/>
                            </a:lnTo>
                            <a:lnTo>
                              <a:pt x="10345" y="2231"/>
                            </a:lnTo>
                            <a:lnTo>
                              <a:pt x="10299" y="2312"/>
                            </a:lnTo>
                            <a:lnTo>
                              <a:pt x="10338" y="2436"/>
                            </a:lnTo>
                            <a:lnTo>
                              <a:pt x="10382" y="2609"/>
                            </a:lnTo>
                            <a:lnTo>
                              <a:pt x="10389" y="2728"/>
                            </a:lnTo>
                            <a:lnTo>
                              <a:pt x="10389" y="2839"/>
                            </a:lnTo>
                            <a:lnTo>
                              <a:pt x="10361" y="2940"/>
                            </a:lnTo>
                            <a:lnTo>
                              <a:pt x="10333" y="3026"/>
                            </a:lnTo>
                            <a:lnTo>
                              <a:pt x="10284" y="3159"/>
                            </a:lnTo>
                            <a:lnTo>
                              <a:pt x="10277" y="3241"/>
                            </a:lnTo>
                            <a:lnTo>
                              <a:pt x="10356" y="3317"/>
                            </a:lnTo>
                            <a:lnTo>
                              <a:pt x="10495" y="3376"/>
                            </a:lnTo>
                            <a:lnTo>
                              <a:pt x="10586" y="3406"/>
                            </a:lnTo>
                            <a:lnTo>
                              <a:pt x="10704" y="3512"/>
                            </a:lnTo>
                            <a:lnTo>
                              <a:pt x="10778" y="3620"/>
                            </a:lnTo>
                            <a:lnTo>
                              <a:pt x="10737" y="3709"/>
                            </a:lnTo>
                            <a:lnTo>
                              <a:pt x="10654" y="3714"/>
                            </a:lnTo>
                            <a:lnTo>
                              <a:pt x="10517" y="3662"/>
                            </a:lnTo>
                            <a:lnTo>
                              <a:pt x="10380" y="3677"/>
                            </a:lnTo>
                            <a:cubicBezTo>
                              <a:pt x="10381" y="3717"/>
                              <a:pt x="10367" y="3755"/>
                              <a:pt x="10343" y="3785"/>
                            </a:cubicBezTo>
                            <a:cubicBezTo>
                              <a:pt x="10311" y="3826"/>
                              <a:pt x="10262" y="3848"/>
                              <a:pt x="10211" y="3845"/>
                            </a:cubicBezTo>
                            <a:lnTo>
                              <a:pt x="10102" y="3793"/>
                            </a:lnTo>
                            <a:lnTo>
                              <a:pt x="9970" y="3800"/>
                            </a:lnTo>
                            <a:cubicBezTo>
                              <a:pt x="9960" y="3762"/>
                              <a:pt x="9953" y="3723"/>
                              <a:pt x="9952" y="3684"/>
                            </a:cubicBezTo>
                            <a:cubicBezTo>
                              <a:pt x="9947" y="3578"/>
                              <a:pt x="9975" y="3473"/>
                              <a:pt x="10031" y="3385"/>
                            </a:cubicBezTo>
                            <a:cubicBezTo>
                              <a:pt x="10030" y="3354"/>
                              <a:pt x="10014" y="3327"/>
                              <a:pt x="9989" y="3313"/>
                            </a:cubicBezTo>
                            <a:cubicBezTo>
                              <a:pt x="9848" y="3235"/>
                              <a:pt x="9741" y="3476"/>
                              <a:pt x="9887" y="3542"/>
                            </a:cubicBezTo>
                            <a:lnTo>
                              <a:pt x="9827" y="3688"/>
                            </a:lnTo>
                            <a:lnTo>
                              <a:pt x="9732" y="3812"/>
                            </a:lnTo>
                            <a:lnTo>
                              <a:pt x="9628" y="3864"/>
                            </a:lnTo>
                            <a:cubicBezTo>
                              <a:pt x="9618" y="3904"/>
                              <a:pt x="9599" y="3942"/>
                              <a:pt x="9575" y="3975"/>
                            </a:cubicBezTo>
                            <a:cubicBezTo>
                              <a:pt x="9539" y="4021"/>
                              <a:pt x="9492" y="4056"/>
                              <a:pt x="9438" y="4074"/>
                            </a:cubicBezTo>
                            <a:cubicBezTo>
                              <a:pt x="9430" y="4101"/>
                              <a:pt x="9420" y="4127"/>
                              <a:pt x="9407" y="4152"/>
                            </a:cubicBezTo>
                            <a:cubicBezTo>
                              <a:pt x="9381" y="4206"/>
                              <a:pt x="9343" y="4252"/>
                              <a:pt x="9298" y="4288"/>
                            </a:cubicBezTo>
                            <a:lnTo>
                              <a:pt x="9263" y="4415"/>
                            </a:lnTo>
                            <a:lnTo>
                              <a:pt x="9187" y="4486"/>
                            </a:lnTo>
                            <a:cubicBezTo>
                              <a:pt x="9179" y="4525"/>
                              <a:pt x="9172" y="4564"/>
                              <a:pt x="9166" y="4602"/>
                            </a:cubicBezTo>
                            <a:cubicBezTo>
                              <a:pt x="9156" y="4659"/>
                              <a:pt x="9148" y="4716"/>
                              <a:pt x="9140" y="4773"/>
                            </a:cubicBezTo>
                            <a:cubicBezTo>
                              <a:pt x="9148" y="4808"/>
                              <a:pt x="9158" y="4842"/>
                              <a:pt x="9168" y="4876"/>
                            </a:cubicBezTo>
                            <a:cubicBezTo>
                              <a:pt x="9180" y="4914"/>
                              <a:pt x="9193" y="4951"/>
                              <a:pt x="9207" y="4988"/>
                            </a:cubicBezTo>
                            <a:cubicBezTo>
                              <a:pt x="9233" y="5010"/>
                              <a:pt x="9256" y="5035"/>
                              <a:pt x="9277" y="5061"/>
                            </a:cubicBezTo>
                            <a:cubicBezTo>
                              <a:pt x="9326" y="5123"/>
                              <a:pt x="9362" y="5194"/>
                              <a:pt x="9384" y="5272"/>
                            </a:cubicBezTo>
                            <a:lnTo>
                              <a:pt x="9452" y="5434"/>
                            </a:lnTo>
                            <a:lnTo>
                              <a:pt x="9547" y="5508"/>
                            </a:lnTo>
                            <a:cubicBezTo>
                              <a:pt x="9551" y="5474"/>
                              <a:pt x="9565" y="5443"/>
                              <a:pt x="9589" y="5419"/>
                            </a:cubicBezTo>
                            <a:cubicBezTo>
                              <a:pt x="9650" y="5357"/>
                              <a:pt x="9747" y="5360"/>
                              <a:pt x="9804" y="5427"/>
                            </a:cubicBezTo>
                            <a:lnTo>
                              <a:pt x="9972" y="5464"/>
                            </a:lnTo>
                            <a:lnTo>
                              <a:pt x="10020" y="5560"/>
                            </a:lnTo>
                            <a:lnTo>
                              <a:pt x="10113" y="5567"/>
                            </a:lnTo>
                            <a:lnTo>
                              <a:pt x="10248" y="5653"/>
                            </a:lnTo>
                            <a:lnTo>
                              <a:pt x="10422" y="5737"/>
                            </a:lnTo>
                            <a:lnTo>
                              <a:pt x="10522" y="5745"/>
                            </a:lnTo>
                            <a:lnTo>
                              <a:pt x="10694" y="5750"/>
                            </a:lnTo>
                            <a:cubicBezTo>
                              <a:pt x="10727" y="5745"/>
                              <a:pt x="10760" y="5748"/>
                              <a:pt x="10792" y="5757"/>
                            </a:cubicBezTo>
                            <a:cubicBezTo>
                              <a:pt x="10842" y="5772"/>
                              <a:pt x="10887" y="5803"/>
                              <a:pt x="10924" y="5841"/>
                            </a:cubicBezTo>
                            <a:cubicBezTo>
                              <a:pt x="10976" y="5894"/>
                              <a:pt x="11014" y="5959"/>
                              <a:pt x="11036" y="6032"/>
                            </a:cubicBezTo>
                            <a:cubicBezTo>
                              <a:pt x="11037" y="6070"/>
                              <a:pt x="11050" y="6106"/>
                              <a:pt x="11073" y="6136"/>
                            </a:cubicBezTo>
                            <a:cubicBezTo>
                              <a:pt x="11105" y="6176"/>
                              <a:pt x="11151" y="6197"/>
                              <a:pt x="11198" y="6215"/>
                            </a:cubicBezTo>
                            <a:cubicBezTo>
                              <a:pt x="11235" y="6228"/>
                              <a:pt x="11272" y="6240"/>
                              <a:pt x="11309" y="6249"/>
                            </a:cubicBezTo>
                            <a:lnTo>
                              <a:pt x="11323" y="6403"/>
                            </a:lnTo>
                            <a:lnTo>
                              <a:pt x="11329" y="6534"/>
                            </a:lnTo>
                            <a:lnTo>
                              <a:pt x="11403" y="6648"/>
                            </a:lnTo>
                            <a:lnTo>
                              <a:pt x="11547" y="6749"/>
                            </a:lnTo>
                            <a:cubicBezTo>
                              <a:pt x="11589" y="6765"/>
                              <a:pt x="11635" y="6760"/>
                              <a:pt x="11672" y="6735"/>
                            </a:cubicBezTo>
                            <a:cubicBezTo>
                              <a:pt x="11760" y="6675"/>
                              <a:pt x="11771" y="6543"/>
                              <a:pt x="11695" y="6467"/>
                            </a:cubicBezTo>
                            <a:cubicBezTo>
                              <a:pt x="11673" y="6413"/>
                              <a:pt x="11648" y="6361"/>
                              <a:pt x="11621" y="6309"/>
                            </a:cubicBezTo>
                            <a:cubicBezTo>
                              <a:pt x="11573" y="6217"/>
                              <a:pt x="11519" y="6128"/>
                              <a:pt x="11458" y="6044"/>
                            </a:cubicBezTo>
                            <a:lnTo>
                              <a:pt x="11458" y="5953"/>
                            </a:lnTo>
                            <a:lnTo>
                              <a:pt x="11505" y="5842"/>
                            </a:lnTo>
                            <a:lnTo>
                              <a:pt x="11491" y="5746"/>
                            </a:lnTo>
                            <a:lnTo>
                              <a:pt x="11394" y="5687"/>
                            </a:lnTo>
                            <a:lnTo>
                              <a:pt x="11255" y="5608"/>
                            </a:lnTo>
                            <a:lnTo>
                              <a:pt x="11234" y="5437"/>
                            </a:lnTo>
                            <a:lnTo>
                              <a:pt x="11292" y="5363"/>
                            </a:lnTo>
                            <a:lnTo>
                              <a:pt x="11359" y="5363"/>
                            </a:lnTo>
                            <a:lnTo>
                              <a:pt x="11442" y="5413"/>
                            </a:lnTo>
                            <a:lnTo>
                              <a:pt x="11484" y="5501"/>
                            </a:lnTo>
                            <a:lnTo>
                              <a:pt x="11496" y="5603"/>
                            </a:lnTo>
                            <a:lnTo>
                              <a:pt x="11546" y="5684"/>
                            </a:lnTo>
                            <a:lnTo>
                              <a:pt x="11602" y="5755"/>
                            </a:lnTo>
                            <a:cubicBezTo>
                              <a:pt x="11632" y="5747"/>
                              <a:pt x="11659" y="5729"/>
                              <a:pt x="11678" y="5703"/>
                            </a:cubicBezTo>
                            <a:cubicBezTo>
                              <a:pt x="11720" y="5647"/>
                              <a:pt x="11720" y="5567"/>
                              <a:pt x="11678" y="5510"/>
                            </a:cubicBezTo>
                            <a:lnTo>
                              <a:pt x="11687" y="5305"/>
                            </a:lnTo>
                            <a:lnTo>
                              <a:pt x="11631" y="5137"/>
                            </a:lnTo>
                            <a:lnTo>
                              <a:pt x="11504" y="5001"/>
                            </a:lnTo>
                            <a:lnTo>
                              <a:pt x="11355" y="4959"/>
                            </a:lnTo>
                            <a:lnTo>
                              <a:pt x="11334" y="4831"/>
                            </a:lnTo>
                            <a:lnTo>
                              <a:pt x="11341" y="4729"/>
                            </a:lnTo>
                            <a:lnTo>
                              <a:pt x="11348" y="4507"/>
                            </a:lnTo>
                            <a:lnTo>
                              <a:pt x="11294" y="4448"/>
                            </a:lnTo>
                            <a:lnTo>
                              <a:pt x="11212" y="4396"/>
                            </a:lnTo>
                            <a:lnTo>
                              <a:pt x="11184" y="4307"/>
                            </a:lnTo>
                            <a:lnTo>
                              <a:pt x="11212" y="4203"/>
                            </a:lnTo>
                            <a:lnTo>
                              <a:pt x="11142" y="4028"/>
                            </a:lnTo>
                            <a:lnTo>
                              <a:pt x="11149" y="3859"/>
                            </a:lnTo>
                            <a:lnTo>
                              <a:pt x="11226" y="3845"/>
                            </a:lnTo>
                            <a:lnTo>
                              <a:pt x="11432" y="3859"/>
                            </a:lnTo>
                            <a:lnTo>
                              <a:pt x="11485" y="3771"/>
                            </a:lnTo>
                            <a:lnTo>
                              <a:pt x="11550" y="3741"/>
                            </a:lnTo>
                            <a:lnTo>
                              <a:pt x="11760" y="3790"/>
                            </a:lnTo>
                            <a:lnTo>
                              <a:pt x="11845" y="3861"/>
                            </a:lnTo>
                            <a:lnTo>
                              <a:pt x="11924" y="3913"/>
                            </a:lnTo>
                            <a:lnTo>
                              <a:pt x="12056" y="3943"/>
                            </a:lnTo>
                            <a:lnTo>
                              <a:pt x="12235" y="3948"/>
                            </a:lnTo>
                            <a:lnTo>
                              <a:pt x="12277" y="4074"/>
                            </a:lnTo>
                            <a:lnTo>
                              <a:pt x="12320" y="4299"/>
                            </a:lnTo>
                            <a:lnTo>
                              <a:pt x="12439" y="4425"/>
                            </a:lnTo>
                            <a:lnTo>
                              <a:pt x="12576" y="4455"/>
                            </a:lnTo>
                            <a:lnTo>
                              <a:pt x="12685" y="4418"/>
                            </a:lnTo>
                            <a:cubicBezTo>
                              <a:pt x="12703" y="4385"/>
                              <a:pt x="12717" y="4350"/>
                              <a:pt x="12727" y="4314"/>
                            </a:cubicBezTo>
                            <a:cubicBezTo>
                              <a:pt x="12750" y="4222"/>
                              <a:pt x="12742" y="4125"/>
                              <a:pt x="12706" y="4039"/>
                            </a:cubicBezTo>
                            <a:lnTo>
                              <a:pt x="12706" y="3894"/>
                            </a:lnTo>
                            <a:lnTo>
                              <a:pt x="12724" y="3822"/>
                            </a:lnTo>
                            <a:lnTo>
                              <a:pt x="12840" y="3889"/>
                            </a:lnTo>
                            <a:lnTo>
                              <a:pt x="12901" y="3933"/>
                            </a:lnTo>
                            <a:cubicBezTo>
                              <a:pt x="12943" y="3970"/>
                              <a:pt x="12987" y="4005"/>
                              <a:pt x="13033" y="4037"/>
                            </a:cubicBezTo>
                            <a:cubicBezTo>
                              <a:pt x="13072" y="4063"/>
                              <a:pt x="13112" y="4088"/>
                              <a:pt x="13153" y="4111"/>
                            </a:cubicBezTo>
                            <a:lnTo>
                              <a:pt x="13279" y="4204"/>
                            </a:lnTo>
                            <a:lnTo>
                              <a:pt x="13409" y="4320"/>
                            </a:lnTo>
                            <a:lnTo>
                              <a:pt x="13497" y="4426"/>
                            </a:lnTo>
                            <a:lnTo>
                              <a:pt x="13646" y="4604"/>
                            </a:lnTo>
                            <a:lnTo>
                              <a:pt x="13736" y="4662"/>
                            </a:lnTo>
                            <a:lnTo>
                              <a:pt x="13914" y="4702"/>
                            </a:lnTo>
                            <a:lnTo>
                              <a:pt x="14011" y="4724"/>
                            </a:lnTo>
                            <a:lnTo>
                              <a:pt x="14211" y="4717"/>
                            </a:lnTo>
                            <a:lnTo>
                              <a:pt x="14343" y="4746"/>
                            </a:lnTo>
                            <a:lnTo>
                              <a:pt x="14331" y="4858"/>
                            </a:lnTo>
                            <a:lnTo>
                              <a:pt x="14487" y="4917"/>
                            </a:lnTo>
                            <a:lnTo>
                              <a:pt x="14563" y="4932"/>
                            </a:lnTo>
                            <a:lnTo>
                              <a:pt x="14665" y="5055"/>
                            </a:lnTo>
                            <a:cubicBezTo>
                              <a:pt x="14686" y="5090"/>
                              <a:pt x="14708" y="5125"/>
                              <a:pt x="14730" y="5159"/>
                            </a:cubicBezTo>
                            <a:cubicBezTo>
                              <a:pt x="14787" y="5245"/>
                              <a:pt x="14849" y="5328"/>
                              <a:pt x="14916" y="5406"/>
                            </a:cubicBezTo>
                            <a:lnTo>
                              <a:pt x="14958" y="5478"/>
                            </a:lnTo>
                            <a:lnTo>
                              <a:pt x="14951" y="5594"/>
                            </a:lnTo>
                            <a:cubicBezTo>
                              <a:pt x="14966" y="5643"/>
                              <a:pt x="15001" y="5682"/>
                              <a:pt x="15046" y="5700"/>
                            </a:cubicBezTo>
                            <a:cubicBezTo>
                              <a:pt x="15081" y="5714"/>
                              <a:pt x="15120" y="5714"/>
                              <a:pt x="15155" y="5700"/>
                            </a:cubicBezTo>
                            <a:lnTo>
                              <a:pt x="15241" y="5610"/>
                            </a:lnTo>
                            <a:lnTo>
                              <a:pt x="15354" y="5635"/>
                            </a:lnTo>
                            <a:lnTo>
                              <a:pt x="15403" y="5723"/>
                            </a:lnTo>
                            <a:lnTo>
                              <a:pt x="15521" y="5750"/>
                            </a:lnTo>
                            <a:lnTo>
                              <a:pt x="15616" y="5755"/>
                            </a:lnTo>
                            <a:lnTo>
                              <a:pt x="15674" y="5874"/>
                            </a:lnTo>
                            <a:lnTo>
                              <a:pt x="15716" y="5943"/>
                            </a:lnTo>
                            <a:lnTo>
                              <a:pt x="15756" y="6020"/>
                            </a:lnTo>
                            <a:lnTo>
                              <a:pt x="15769" y="6098"/>
                            </a:lnTo>
                            <a:lnTo>
                              <a:pt x="15797" y="6229"/>
                            </a:lnTo>
                            <a:lnTo>
                              <a:pt x="15651" y="6288"/>
                            </a:lnTo>
                            <a:lnTo>
                              <a:pt x="15538" y="6288"/>
                            </a:lnTo>
                            <a:lnTo>
                              <a:pt x="15480" y="6363"/>
                            </a:lnTo>
                            <a:lnTo>
                              <a:pt x="15427" y="6491"/>
                            </a:lnTo>
                            <a:lnTo>
                              <a:pt x="15305" y="6481"/>
                            </a:lnTo>
                            <a:lnTo>
                              <a:pt x="15263" y="6414"/>
                            </a:lnTo>
                            <a:cubicBezTo>
                              <a:pt x="15274" y="6398"/>
                              <a:pt x="15284" y="6382"/>
                              <a:pt x="15295" y="6366"/>
                            </a:cubicBezTo>
                            <a:cubicBezTo>
                              <a:pt x="15305" y="6350"/>
                              <a:pt x="15315" y="6334"/>
                              <a:pt x="15326" y="6318"/>
                            </a:cubicBezTo>
                            <a:lnTo>
                              <a:pt x="15136" y="6399"/>
                            </a:lnTo>
                            <a:lnTo>
                              <a:pt x="15055" y="6480"/>
                            </a:lnTo>
                            <a:lnTo>
                              <a:pt x="14951" y="6532"/>
                            </a:lnTo>
                            <a:lnTo>
                              <a:pt x="14820" y="6525"/>
                            </a:lnTo>
                            <a:lnTo>
                              <a:pt x="14820" y="6431"/>
                            </a:lnTo>
                            <a:lnTo>
                              <a:pt x="14799" y="6330"/>
                            </a:lnTo>
                            <a:lnTo>
                              <a:pt x="14780" y="6258"/>
                            </a:lnTo>
                            <a:lnTo>
                              <a:pt x="14780" y="6120"/>
                            </a:lnTo>
                            <a:cubicBezTo>
                              <a:pt x="14775" y="6084"/>
                              <a:pt x="14770" y="6047"/>
                              <a:pt x="14766" y="6011"/>
                            </a:cubicBezTo>
                            <a:cubicBezTo>
                              <a:pt x="14757" y="5930"/>
                              <a:pt x="14751" y="5848"/>
                              <a:pt x="14748" y="5767"/>
                            </a:cubicBezTo>
                            <a:lnTo>
                              <a:pt x="14692" y="5626"/>
                            </a:lnTo>
                            <a:lnTo>
                              <a:pt x="14680" y="5534"/>
                            </a:lnTo>
                            <a:lnTo>
                              <a:pt x="14581" y="5665"/>
                            </a:lnTo>
                            <a:lnTo>
                              <a:pt x="14539" y="5840"/>
                            </a:lnTo>
                            <a:lnTo>
                              <a:pt x="14478" y="5951"/>
                            </a:lnTo>
                            <a:cubicBezTo>
                              <a:pt x="14456" y="5983"/>
                              <a:pt x="14429" y="6010"/>
                              <a:pt x="14397" y="6030"/>
                            </a:cubicBezTo>
                            <a:cubicBezTo>
                              <a:pt x="14341" y="6066"/>
                              <a:pt x="14276" y="6080"/>
                              <a:pt x="14214" y="6102"/>
                            </a:cubicBezTo>
                            <a:cubicBezTo>
                              <a:pt x="14166" y="6118"/>
                              <a:pt x="14120" y="6140"/>
                              <a:pt x="14077" y="6166"/>
                            </a:cubicBezTo>
                            <a:lnTo>
                              <a:pt x="14144" y="6237"/>
                            </a:lnTo>
                            <a:cubicBezTo>
                              <a:pt x="14183" y="6237"/>
                              <a:pt x="14222" y="6242"/>
                              <a:pt x="14260" y="6252"/>
                            </a:cubicBezTo>
                            <a:cubicBezTo>
                              <a:pt x="14308" y="6264"/>
                              <a:pt x="14354" y="6284"/>
                              <a:pt x="14397" y="6311"/>
                            </a:cubicBezTo>
                            <a:lnTo>
                              <a:pt x="14302" y="6422"/>
                            </a:lnTo>
                            <a:lnTo>
                              <a:pt x="14116" y="6399"/>
                            </a:lnTo>
                            <a:lnTo>
                              <a:pt x="14014" y="6392"/>
                            </a:lnTo>
                            <a:lnTo>
                              <a:pt x="13938" y="6311"/>
                            </a:lnTo>
                            <a:lnTo>
                              <a:pt x="13796" y="6355"/>
                            </a:lnTo>
                            <a:lnTo>
                              <a:pt x="13720" y="6390"/>
                            </a:lnTo>
                            <a:lnTo>
                              <a:pt x="13666" y="6473"/>
                            </a:lnTo>
                            <a:lnTo>
                              <a:pt x="13648" y="6629"/>
                            </a:lnTo>
                            <a:cubicBezTo>
                              <a:pt x="13623" y="6645"/>
                              <a:pt x="13599" y="6664"/>
                              <a:pt x="13579" y="6686"/>
                            </a:cubicBezTo>
                            <a:cubicBezTo>
                              <a:pt x="13547" y="6718"/>
                              <a:pt x="13521" y="6757"/>
                              <a:pt x="13502" y="6799"/>
                            </a:cubicBezTo>
                            <a:lnTo>
                              <a:pt x="13471" y="6886"/>
                            </a:lnTo>
                            <a:lnTo>
                              <a:pt x="13598" y="6791"/>
                            </a:lnTo>
                            <a:lnTo>
                              <a:pt x="13761" y="6628"/>
                            </a:lnTo>
                            <a:lnTo>
                              <a:pt x="13863" y="6539"/>
                            </a:lnTo>
                            <a:lnTo>
                              <a:pt x="14007" y="6524"/>
                            </a:lnTo>
                            <a:cubicBezTo>
                              <a:pt x="14032" y="6528"/>
                              <a:pt x="14056" y="6540"/>
                              <a:pt x="14076" y="6557"/>
                            </a:cubicBezTo>
                            <a:cubicBezTo>
                              <a:pt x="14122" y="6595"/>
                              <a:pt x="14143" y="6659"/>
                              <a:pt x="14130" y="6720"/>
                            </a:cubicBezTo>
                            <a:lnTo>
                              <a:pt x="14220" y="6892"/>
                            </a:lnTo>
                            <a:lnTo>
                              <a:pt x="14227" y="6989"/>
                            </a:lnTo>
                            <a:cubicBezTo>
                              <a:pt x="14208" y="7016"/>
                              <a:pt x="14211" y="7055"/>
                              <a:pt x="14234" y="7079"/>
                            </a:cubicBezTo>
                            <a:cubicBezTo>
                              <a:pt x="14303" y="7152"/>
                              <a:pt x="14415" y="7066"/>
                              <a:pt x="14371" y="6973"/>
                            </a:cubicBezTo>
                            <a:lnTo>
                              <a:pt x="14498" y="6973"/>
                            </a:lnTo>
                            <a:lnTo>
                              <a:pt x="14700" y="7015"/>
                            </a:lnTo>
                            <a:lnTo>
                              <a:pt x="14697" y="6827"/>
                            </a:lnTo>
                            <a:lnTo>
                              <a:pt x="14739" y="6696"/>
                            </a:lnTo>
                            <a:lnTo>
                              <a:pt x="14818" y="6696"/>
                            </a:lnTo>
                            <a:lnTo>
                              <a:pt x="14882" y="6777"/>
                            </a:lnTo>
                            <a:lnTo>
                              <a:pt x="14965" y="6878"/>
                            </a:lnTo>
                            <a:cubicBezTo>
                              <a:pt x="15005" y="6910"/>
                              <a:pt x="15027" y="6961"/>
                              <a:pt x="15025" y="7013"/>
                            </a:cubicBezTo>
                            <a:cubicBezTo>
                              <a:pt x="15023" y="7087"/>
                              <a:pt x="14976" y="7152"/>
                              <a:pt x="14909" y="7172"/>
                            </a:cubicBezTo>
                            <a:lnTo>
                              <a:pt x="14863" y="7275"/>
                            </a:lnTo>
                            <a:lnTo>
                              <a:pt x="14759" y="7388"/>
                            </a:lnTo>
                            <a:lnTo>
                              <a:pt x="14713" y="7589"/>
                            </a:lnTo>
                            <a:lnTo>
                              <a:pt x="14646" y="7618"/>
                            </a:lnTo>
                            <a:lnTo>
                              <a:pt x="14597" y="7756"/>
                            </a:lnTo>
                            <a:cubicBezTo>
                              <a:pt x="14605" y="7815"/>
                              <a:pt x="14590" y="7873"/>
                              <a:pt x="14556" y="7919"/>
                            </a:cubicBezTo>
                            <a:cubicBezTo>
                              <a:pt x="14517" y="7972"/>
                              <a:pt x="14457" y="8003"/>
                              <a:pt x="14394" y="8003"/>
                            </a:cubicBezTo>
                            <a:cubicBezTo>
                              <a:pt x="14339" y="8054"/>
                              <a:pt x="14257" y="8049"/>
                              <a:pt x="14208" y="7993"/>
                            </a:cubicBezTo>
                            <a:cubicBezTo>
                              <a:pt x="14161" y="7939"/>
                              <a:pt x="14161" y="7855"/>
                              <a:pt x="14208" y="7801"/>
                            </a:cubicBezTo>
                            <a:cubicBezTo>
                              <a:pt x="14245" y="7760"/>
                              <a:pt x="14270" y="7709"/>
                              <a:pt x="14278" y="7653"/>
                            </a:cubicBezTo>
                            <a:cubicBezTo>
                              <a:pt x="14287" y="7592"/>
                              <a:pt x="14276" y="7530"/>
                              <a:pt x="14248" y="7477"/>
                            </a:cubicBezTo>
                            <a:lnTo>
                              <a:pt x="14129" y="7739"/>
                            </a:lnTo>
                            <a:cubicBezTo>
                              <a:pt x="14099" y="7772"/>
                              <a:pt x="14069" y="7805"/>
                              <a:pt x="14038" y="7838"/>
                            </a:cubicBezTo>
                            <a:cubicBezTo>
                              <a:pt x="13983" y="7899"/>
                              <a:pt x="13927" y="7960"/>
                              <a:pt x="13874" y="8023"/>
                            </a:cubicBezTo>
                            <a:cubicBezTo>
                              <a:pt x="13811" y="8097"/>
                              <a:pt x="13750" y="8173"/>
                              <a:pt x="13692" y="8251"/>
                            </a:cubicBezTo>
                            <a:cubicBezTo>
                              <a:pt x="13674" y="8300"/>
                              <a:pt x="13662" y="8353"/>
                              <a:pt x="13658" y="8406"/>
                            </a:cubicBezTo>
                            <a:cubicBezTo>
                              <a:pt x="13652" y="8468"/>
                              <a:pt x="13657" y="8531"/>
                              <a:pt x="13671" y="8591"/>
                            </a:cubicBezTo>
                            <a:lnTo>
                              <a:pt x="13815" y="8608"/>
                            </a:lnTo>
                            <a:cubicBezTo>
                              <a:pt x="13848" y="8648"/>
                              <a:pt x="13863" y="8702"/>
                              <a:pt x="13854" y="8754"/>
                            </a:cubicBezTo>
                            <a:cubicBezTo>
                              <a:pt x="13842" y="8831"/>
                              <a:pt x="13785" y="8890"/>
                              <a:pt x="13713" y="8902"/>
                            </a:cubicBezTo>
                            <a:cubicBezTo>
                              <a:pt x="13663" y="8907"/>
                              <a:pt x="13617" y="8928"/>
                              <a:pt x="13578" y="8961"/>
                            </a:cubicBezTo>
                            <a:cubicBezTo>
                              <a:pt x="13521" y="9010"/>
                              <a:pt x="13486" y="9080"/>
                              <a:pt x="13457" y="9151"/>
                            </a:cubicBezTo>
                            <a:cubicBezTo>
                              <a:pt x="13436" y="9205"/>
                              <a:pt x="13417" y="9261"/>
                              <a:pt x="13390" y="9312"/>
                            </a:cubicBezTo>
                            <a:cubicBezTo>
                              <a:pt x="13361" y="9365"/>
                              <a:pt x="13323" y="9412"/>
                              <a:pt x="13290" y="9462"/>
                            </a:cubicBezTo>
                            <a:cubicBezTo>
                              <a:pt x="13253" y="9518"/>
                              <a:pt x="13221" y="9578"/>
                              <a:pt x="13195" y="9641"/>
                            </a:cubicBezTo>
                            <a:lnTo>
                              <a:pt x="13153" y="9816"/>
                            </a:lnTo>
                            <a:lnTo>
                              <a:pt x="13113" y="10014"/>
                            </a:lnTo>
                            <a:lnTo>
                              <a:pt x="13227" y="10272"/>
                            </a:lnTo>
                            <a:lnTo>
                              <a:pt x="13282" y="10524"/>
                            </a:lnTo>
                            <a:lnTo>
                              <a:pt x="13227" y="10658"/>
                            </a:lnTo>
                            <a:cubicBezTo>
                              <a:pt x="13128" y="10708"/>
                              <a:pt x="13040" y="10780"/>
                              <a:pt x="12969" y="10870"/>
                            </a:cubicBezTo>
                            <a:cubicBezTo>
                              <a:pt x="12918" y="10934"/>
                              <a:pt x="12878" y="11005"/>
                              <a:pt x="12834" y="11075"/>
                            </a:cubicBezTo>
                            <a:cubicBezTo>
                              <a:pt x="12768" y="11180"/>
                              <a:pt x="12696" y="11282"/>
                              <a:pt x="12646" y="11397"/>
                            </a:cubicBezTo>
                            <a:cubicBezTo>
                              <a:pt x="12614" y="11470"/>
                              <a:pt x="12591" y="11550"/>
                              <a:pt x="12537" y="11607"/>
                            </a:cubicBezTo>
                            <a:cubicBezTo>
                              <a:pt x="12460" y="11689"/>
                              <a:pt x="12338" y="11706"/>
                              <a:pt x="12270" y="11797"/>
                            </a:cubicBezTo>
                            <a:cubicBezTo>
                              <a:pt x="12214" y="11872"/>
                              <a:pt x="12209" y="11977"/>
                              <a:pt x="12258" y="12057"/>
                            </a:cubicBezTo>
                            <a:lnTo>
                              <a:pt x="12300" y="12215"/>
                            </a:lnTo>
                            <a:lnTo>
                              <a:pt x="12404" y="12462"/>
                            </a:lnTo>
                            <a:lnTo>
                              <a:pt x="12515" y="12738"/>
                            </a:lnTo>
                            <a:cubicBezTo>
                              <a:pt x="12556" y="12789"/>
                              <a:pt x="12589" y="12847"/>
                              <a:pt x="12613" y="12909"/>
                            </a:cubicBezTo>
                            <a:cubicBezTo>
                              <a:pt x="12652" y="13010"/>
                              <a:pt x="12665" y="13119"/>
                              <a:pt x="12662" y="13228"/>
                            </a:cubicBezTo>
                            <a:cubicBezTo>
                              <a:pt x="12659" y="13331"/>
                              <a:pt x="12641" y="13436"/>
                              <a:pt x="12587" y="13522"/>
                            </a:cubicBezTo>
                            <a:cubicBezTo>
                              <a:pt x="12538" y="13603"/>
                              <a:pt x="12461" y="13661"/>
                              <a:pt x="12374" y="13685"/>
                            </a:cubicBezTo>
                            <a:cubicBezTo>
                              <a:pt x="12357" y="13669"/>
                              <a:pt x="12345" y="13649"/>
                              <a:pt x="12339" y="13626"/>
                            </a:cubicBezTo>
                            <a:cubicBezTo>
                              <a:pt x="12321" y="13557"/>
                              <a:pt x="12355" y="13485"/>
                              <a:pt x="12418" y="13461"/>
                            </a:cubicBezTo>
                            <a:cubicBezTo>
                              <a:pt x="12408" y="13436"/>
                              <a:pt x="12396" y="13412"/>
                              <a:pt x="12384" y="13389"/>
                            </a:cubicBezTo>
                            <a:cubicBezTo>
                              <a:pt x="12346" y="13322"/>
                              <a:pt x="12297" y="13263"/>
                              <a:pt x="12240" y="13214"/>
                            </a:cubicBezTo>
                            <a:lnTo>
                              <a:pt x="12143" y="13081"/>
                            </a:lnTo>
                            <a:cubicBezTo>
                              <a:pt x="12128" y="13006"/>
                              <a:pt x="12114" y="12931"/>
                              <a:pt x="12101" y="12856"/>
                            </a:cubicBezTo>
                            <a:cubicBezTo>
                              <a:pt x="12089" y="12787"/>
                              <a:pt x="12076" y="12716"/>
                              <a:pt x="12043" y="12656"/>
                            </a:cubicBezTo>
                            <a:cubicBezTo>
                              <a:pt x="11992" y="12563"/>
                              <a:pt x="11903" y="12506"/>
                              <a:pt x="11804" y="12487"/>
                            </a:cubicBezTo>
                            <a:cubicBezTo>
                              <a:pt x="11728" y="12473"/>
                              <a:pt x="11650" y="12483"/>
                              <a:pt x="11578" y="12515"/>
                            </a:cubicBezTo>
                            <a:cubicBezTo>
                              <a:pt x="11541" y="12556"/>
                              <a:pt x="11487" y="12576"/>
                              <a:pt x="11433" y="12566"/>
                            </a:cubicBezTo>
                            <a:cubicBezTo>
                              <a:pt x="11359" y="12553"/>
                              <a:pt x="11303" y="12489"/>
                              <a:pt x="11294" y="12410"/>
                            </a:cubicBezTo>
                            <a:lnTo>
                              <a:pt x="11069" y="12447"/>
                            </a:lnTo>
                            <a:lnTo>
                              <a:pt x="10769" y="12485"/>
                            </a:lnTo>
                            <a:cubicBezTo>
                              <a:pt x="10692" y="12422"/>
                              <a:pt x="10581" y="12447"/>
                              <a:pt x="10533" y="12536"/>
                            </a:cubicBezTo>
                            <a:cubicBezTo>
                              <a:pt x="10477" y="12642"/>
                              <a:pt x="10535" y="12774"/>
                              <a:pt x="10647" y="12796"/>
                            </a:cubicBezTo>
                            <a:cubicBezTo>
                              <a:pt x="10640" y="12843"/>
                              <a:pt x="10601" y="12878"/>
                              <a:pt x="10556" y="12878"/>
                            </a:cubicBezTo>
                            <a:cubicBezTo>
                              <a:pt x="10517" y="12877"/>
                              <a:pt x="10484" y="12849"/>
                              <a:pt x="10448" y="12833"/>
                            </a:cubicBezTo>
                            <a:cubicBezTo>
                              <a:pt x="10387" y="12806"/>
                              <a:pt x="10318" y="12811"/>
                              <a:pt x="10262" y="12848"/>
                            </a:cubicBezTo>
                            <a:lnTo>
                              <a:pt x="9890" y="12736"/>
                            </a:lnTo>
                            <a:lnTo>
                              <a:pt x="9698" y="12744"/>
                            </a:lnTo>
                            <a:lnTo>
                              <a:pt x="9561" y="12781"/>
                            </a:lnTo>
                            <a:cubicBezTo>
                              <a:pt x="9511" y="12813"/>
                              <a:pt x="9459" y="12842"/>
                              <a:pt x="9405" y="12868"/>
                            </a:cubicBezTo>
                            <a:cubicBezTo>
                              <a:pt x="9327" y="12905"/>
                              <a:pt x="9245" y="12935"/>
                              <a:pt x="9161" y="12957"/>
                            </a:cubicBezTo>
                            <a:cubicBezTo>
                              <a:pt x="9135" y="12986"/>
                              <a:pt x="9104" y="13011"/>
                              <a:pt x="9071" y="13031"/>
                            </a:cubicBezTo>
                            <a:cubicBezTo>
                              <a:pt x="8994" y="13076"/>
                              <a:pt x="8903" y="13092"/>
                              <a:pt x="8837" y="13154"/>
                            </a:cubicBezTo>
                            <a:cubicBezTo>
                              <a:pt x="8802" y="13187"/>
                              <a:pt x="8777" y="13230"/>
                              <a:pt x="8765" y="13278"/>
                            </a:cubicBezTo>
                            <a:cubicBezTo>
                              <a:pt x="8753" y="13328"/>
                              <a:pt x="8742" y="13379"/>
                              <a:pt x="8730" y="13429"/>
                            </a:cubicBezTo>
                            <a:cubicBezTo>
                              <a:pt x="8716" y="13488"/>
                              <a:pt x="8701" y="13548"/>
                              <a:pt x="8686" y="13607"/>
                            </a:cubicBezTo>
                            <a:lnTo>
                              <a:pt x="8681" y="13783"/>
                            </a:lnTo>
                            <a:cubicBezTo>
                              <a:pt x="8682" y="13874"/>
                              <a:pt x="8671" y="13964"/>
                              <a:pt x="8649" y="14052"/>
                            </a:cubicBezTo>
                            <a:cubicBezTo>
                              <a:pt x="8626" y="14140"/>
                              <a:pt x="8593" y="14224"/>
                              <a:pt x="8549" y="14302"/>
                            </a:cubicBezTo>
                            <a:cubicBezTo>
                              <a:pt x="8561" y="14389"/>
                              <a:pt x="8581" y="14474"/>
                              <a:pt x="8607" y="14557"/>
                            </a:cubicBezTo>
                            <a:cubicBezTo>
                              <a:pt x="8651" y="14698"/>
                              <a:pt x="8715" y="14833"/>
                              <a:pt x="8795" y="14955"/>
                            </a:cubicBezTo>
                            <a:lnTo>
                              <a:pt x="8872" y="15104"/>
                            </a:lnTo>
                            <a:lnTo>
                              <a:pt x="8990" y="15311"/>
                            </a:lnTo>
                            <a:cubicBezTo>
                              <a:pt x="9060" y="15309"/>
                              <a:pt x="9128" y="15325"/>
                              <a:pt x="9192" y="15356"/>
                            </a:cubicBezTo>
                            <a:cubicBezTo>
                              <a:pt x="9236" y="15378"/>
                              <a:pt x="9277" y="15408"/>
                              <a:pt x="9322" y="15430"/>
                            </a:cubicBezTo>
                            <a:cubicBezTo>
                              <a:pt x="9377" y="15457"/>
                              <a:pt x="9437" y="15472"/>
                              <a:pt x="9498" y="15479"/>
                            </a:cubicBezTo>
                            <a:cubicBezTo>
                              <a:pt x="9657" y="15497"/>
                              <a:pt x="9815" y="15460"/>
                              <a:pt x="9969" y="15415"/>
                            </a:cubicBezTo>
                            <a:cubicBezTo>
                              <a:pt x="10055" y="15390"/>
                              <a:pt x="10140" y="15363"/>
                              <a:pt x="10224" y="15333"/>
                            </a:cubicBezTo>
                            <a:cubicBezTo>
                              <a:pt x="10255" y="15283"/>
                              <a:pt x="10280" y="15230"/>
                              <a:pt x="10298" y="15173"/>
                            </a:cubicBezTo>
                            <a:cubicBezTo>
                              <a:pt x="10323" y="15097"/>
                              <a:pt x="10335" y="15016"/>
                              <a:pt x="10333" y="14936"/>
                            </a:cubicBezTo>
                            <a:lnTo>
                              <a:pt x="10419" y="14730"/>
                            </a:lnTo>
                            <a:lnTo>
                              <a:pt x="10705" y="14612"/>
                            </a:lnTo>
                            <a:lnTo>
                              <a:pt x="10907" y="14582"/>
                            </a:lnTo>
                            <a:lnTo>
                              <a:pt x="11139" y="14560"/>
                            </a:lnTo>
                            <a:lnTo>
                              <a:pt x="11290" y="14604"/>
                            </a:lnTo>
                            <a:lnTo>
                              <a:pt x="11318" y="14728"/>
                            </a:lnTo>
                            <a:cubicBezTo>
                              <a:pt x="11308" y="14764"/>
                              <a:pt x="11292" y="14798"/>
                              <a:pt x="11272" y="14828"/>
                            </a:cubicBezTo>
                            <a:cubicBezTo>
                              <a:pt x="11236" y="14881"/>
                              <a:pt x="11187" y="14922"/>
                              <a:pt x="11130" y="14947"/>
                            </a:cubicBezTo>
                            <a:cubicBezTo>
                              <a:pt x="11128" y="15011"/>
                              <a:pt x="11128" y="15075"/>
                              <a:pt x="11130" y="15139"/>
                            </a:cubicBezTo>
                            <a:cubicBezTo>
                              <a:pt x="11132" y="15208"/>
                              <a:pt x="11137" y="15278"/>
                              <a:pt x="11119" y="15344"/>
                            </a:cubicBezTo>
                            <a:cubicBezTo>
                              <a:pt x="11101" y="15410"/>
                              <a:pt x="11062" y="15466"/>
                              <a:pt x="11009" y="15505"/>
                            </a:cubicBezTo>
                            <a:cubicBezTo>
                              <a:pt x="11037" y="15517"/>
                              <a:pt x="11060" y="15540"/>
                              <a:pt x="11072" y="15569"/>
                            </a:cubicBezTo>
                            <a:cubicBezTo>
                              <a:pt x="11115" y="15670"/>
                              <a:pt x="11039" y="15782"/>
                              <a:pt x="10935" y="15772"/>
                            </a:cubicBezTo>
                            <a:cubicBezTo>
                              <a:pt x="10909" y="15783"/>
                              <a:pt x="10889" y="15807"/>
                              <a:pt x="10882" y="15836"/>
                            </a:cubicBezTo>
                            <a:cubicBezTo>
                              <a:pt x="10871" y="15877"/>
                              <a:pt x="10886" y="15921"/>
                              <a:pt x="10916" y="15949"/>
                            </a:cubicBezTo>
                            <a:cubicBezTo>
                              <a:pt x="10994" y="16022"/>
                              <a:pt x="11116" y="15982"/>
                              <a:pt x="11142" y="15875"/>
                            </a:cubicBezTo>
                            <a:lnTo>
                              <a:pt x="11369" y="15757"/>
                            </a:lnTo>
                            <a:cubicBezTo>
                              <a:pt x="11387" y="15722"/>
                              <a:pt x="11410" y="15692"/>
                              <a:pt x="11439" y="15668"/>
                            </a:cubicBezTo>
                            <a:cubicBezTo>
                              <a:pt x="11497" y="15617"/>
                              <a:pt x="11572" y="15593"/>
                              <a:pt x="11647" y="15601"/>
                            </a:cubicBezTo>
                            <a:cubicBezTo>
                              <a:pt x="11673" y="15627"/>
                              <a:pt x="11685" y="15663"/>
                              <a:pt x="11682" y="15700"/>
                            </a:cubicBezTo>
                            <a:cubicBezTo>
                              <a:pt x="11679" y="15738"/>
                              <a:pt x="11662" y="15770"/>
                              <a:pt x="11634" y="15789"/>
                            </a:cubicBezTo>
                            <a:cubicBezTo>
                              <a:pt x="11584" y="15823"/>
                              <a:pt x="11514" y="15805"/>
                              <a:pt x="11487" y="15742"/>
                            </a:cubicBezTo>
                            <a:lnTo>
                              <a:pt x="11471" y="15865"/>
                            </a:lnTo>
                            <a:lnTo>
                              <a:pt x="11715" y="15865"/>
                            </a:lnTo>
                            <a:lnTo>
                              <a:pt x="11945" y="15842"/>
                            </a:lnTo>
                            <a:lnTo>
                              <a:pt x="12161" y="15860"/>
                            </a:lnTo>
                            <a:lnTo>
                              <a:pt x="12272" y="15949"/>
                            </a:lnTo>
                            <a:cubicBezTo>
                              <a:pt x="12282" y="15999"/>
                              <a:pt x="12277" y="16052"/>
                              <a:pt x="12259" y="16099"/>
                            </a:cubicBezTo>
                            <a:cubicBezTo>
                              <a:pt x="12238" y="16156"/>
                              <a:pt x="12199" y="16203"/>
                              <a:pt x="12150" y="16233"/>
                            </a:cubicBezTo>
                            <a:lnTo>
                              <a:pt x="12124" y="16495"/>
                            </a:lnTo>
                            <a:lnTo>
                              <a:pt x="12150" y="16676"/>
                            </a:lnTo>
                            <a:lnTo>
                              <a:pt x="12166" y="16791"/>
                            </a:lnTo>
                            <a:lnTo>
                              <a:pt x="12236" y="16910"/>
                            </a:lnTo>
                            <a:lnTo>
                              <a:pt x="12340" y="17004"/>
                            </a:lnTo>
                            <a:lnTo>
                              <a:pt x="12530" y="17140"/>
                            </a:lnTo>
                            <a:lnTo>
                              <a:pt x="12662" y="17184"/>
                            </a:lnTo>
                            <a:cubicBezTo>
                              <a:pt x="12691" y="17185"/>
                              <a:pt x="12720" y="17183"/>
                              <a:pt x="12748" y="17177"/>
                            </a:cubicBezTo>
                            <a:cubicBezTo>
                              <a:pt x="12813" y="17164"/>
                              <a:pt x="12873" y="17133"/>
                              <a:pt x="12924" y="17088"/>
                            </a:cubicBezTo>
                            <a:cubicBezTo>
                              <a:pt x="12961" y="17031"/>
                              <a:pt x="13014" y="16988"/>
                              <a:pt x="13075" y="16965"/>
                            </a:cubicBezTo>
                            <a:cubicBezTo>
                              <a:pt x="13126" y="16945"/>
                              <a:pt x="13182" y="16940"/>
                              <a:pt x="13235" y="16950"/>
                            </a:cubicBezTo>
                            <a:cubicBezTo>
                              <a:pt x="13325" y="16961"/>
                              <a:pt x="13415" y="16973"/>
                              <a:pt x="13505" y="16987"/>
                            </a:cubicBezTo>
                            <a:cubicBezTo>
                              <a:pt x="13590" y="17000"/>
                              <a:pt x="13675" y="17014"/>
                              <a:pt x="13760" y="17029"/>
                            </a:cubicBezTo>
                            <a:cubicBezTo>
                              <a:pt x="13780" y="17020"/>
                              <a:pt x="13800" y="17008"/>
                              <a:pt x="13818" y="16994"/>
                            </a:cubicBezTo>
                            <a:cubicBezTo>
                              <a:pt x="13861" y="16962"/>
                              <a:pt x="13896" y="16918"/>
                              <a:pt x="13920" y="16868"/>
                            </a:cubicBezTo>
                            <a:cubicBezTo>
                              <a:pt x="13958" y="16829"/>
                              <a:pt x="13988" y="16782"/>
                              <a:pt x="14008" y="16730"/>
                            </a:cubicBezTo>
                            <a:cubicBezTo>
                              <a:pt x="14027" y="16682"/>
                              <a:pt x="14036" y="16630"/>
                              <a:pt x="14036" y="16577"/>
                            </a:cubicBezTo>
                            <a:lnTo>
                              <a:pt x="14105" y="16446"/>
                            </a:lnTo>
                            <a:lnTo>
                              <a:pt x="14184" y="16355"/>
                            </a:lnTo>
                            <a:lnTo>
                              <a:pt x="14303" y="16315"/>
                            </a:lnTo>
                            <a:lnTo>
                              <a:pt x="14386" y="16229"/>
                            </a:lnTo>
                            <a:lnTo>
                              <a:pt x="14463" y="16155"/>
                            </a:lnTo>
                            <a:lnTo>
                              <a:pt x="14572" y="16091"/>
                            </a:lnTo>
                            <a:lnTo>
                              <a:pt x="14694" y="16026"/>
                            </a:lnTo>
                            <a:lnTo>
                              <a:pt x="14775" y="15863"/>
                            </a:lnTo>
                            <a:lnTo>
                              <a:pt x="14865" y="15780"/>
                            </a:lnTo>
                            <a:lnTo>
                              <a:pt x="15009" y="15717"/>
                            </a:lnTo>
                            <a:lnTo>
                              <a:pt x="15065" y="15847"/>
                            </a:lnTo>
                            <a:lnTo>
                              <a:pt x="14965" y="15940"/>
                            </a:lnTo>
                            <a:cubicBezTo>
                              <a:pt x="14932" y="15958"/>
                              <a:pt x="14915" y="15998"/>
                              <a:pt x="14924" y="16036"/>
                            </a:cubicBezTo>
                            <a:cubicBezTo>
                              <a:pt x="14946" y="16129"/>
                              <a:pt x="15067" y="16139"/>
                              <a:pt x="15103" y="16051"/>
                            </a:cubicBezTo>
                            <a:lnTo>
                              <a:pt x="15193" y="15920"/>
                            </a:lnTo>
                            <a:lnTo>
                              <a:pt x="15214" y="15722"/>
                            </a:lnTo>
                            <a:cubicBezTo>
                              <a:pt x="15240" y="15695"/>
                              <a:pt x="15275" y="15682"/>
                              <a:pt x="15311" y="15686"/>
                            </a:cubicBezTo>
                            <a:cubicBezTo>
                              <a:pt x="15369" y="15692"/>
                              <a:pt x="15415" y="15740"/>
                              <a:pt x="15472" y="15750"/>
                            </a:cubicBezTo>
                            <a:cubicBezTo>
                              <a:pt x="15522" y="15759"/>
                              <a:pt x="15573" y="15736"/>
                              <a:pt x="15622" y="15750"/>
                            </a:cubicBezTo>
                            <a:cubicBezTo>
                              <a:pt x="15665" y="15761"/>
                              <a:pt x="15697" y="15796"/>
                              <a:pt x="15708" y="15841"/>
                            </a:cubicBezTo>
                            <a:lnTo>
                              <a:pt x="15897" y="15759"/>
                            </a:lnTo>
                            <a:cubicBezTo>
                              <a:pt x="15912" y="15738"/>
                              <a:pt x="15931" y="15720"/>
                              <a:pt x="15952" y="15705"/>
                            </a:cubicBezTo>
                            <a:cubicBezTo>
                              <a:pt x="16001" y="15671"/>
                              <a:pt x="16061" y="15658"/>
                              <a:pt x="16119" y="15668"/>
                            </a:cubicBezTo>
                            <a:cubicBezTo>
                              <a:pt x="16169" y="15681"/>
                              <a:pt x="16221" y="15683"/>
                              <a:pt x="16273" y="15676"/>
                            </a:cubicBezTo>
                            <a:cubicBezTo>
                              <a:pt x="16322" y="15668"/>
                              <a:pt x="16370" y="15652"/>
                              <a:pt x="16414" y="15626"/>
                            </a:cubicBezTo>
                            <a:cubicBezTo>
                              <a:pt x="16471" y="15600"/>
                              <a:pt x="16522" y="15564"/>
                              <a:pt x="16568" y="15520"/>
                            </a:cubicBezTo>
                            <a:cubicBezTo>
                              <a:pt x="16610" y="15478"/>
                              <a:pt x="16646" y="15430"/>
                              <a:pt x="16674" y="15376"/>
                            </a:cubicBezTo>
                            <a:cubicBezTo>
                              <a:pt x="16701" y="15337"/>
                              <a:pt x="16735" y="15305"/>
                              <a:pt x="16774" y="15280"/>
                            </a:cubicBezTo>
                            <a:cubicBezTo>
                              <a:pt x="16825" y="15248"/>
                              <a:pt x="16882" y="15230"/>
                              <a:pt x="16941" y="15228"/>
                            </a:cubicBezTo>
                            <a:lnTo>
                              <a:pt x="16912" y="15376"/>
                            </a:lnTo>
                            <a:lnTo>
                              <a:pt x="17051" y="15371"/>
                            </a:lnTo>
                            <a:lnTo>
                              <a:pt x="17222" y="15364"/>
                            </a:lnTo>
                            <a:lnTo>
                              <a:pt x="17277" y="15457"/>
                            </a:lnTo>
                            <a:lnTo>
                              <a:pt x="17382" y="15457"/>
                            </a:lnTo>
                            <a:lnTo>
                              <a:pt x="17563" y="15484"/>
                            </a:lnTo>
                            <a:cubicBezTo>
                              <a:pt x="17620" y="15517"/>
                              <a:pt x="17682" y="15541"/>
                              <a:pt x="17745" y="15558"/>
                            </a:cubicBezTo>
                            <a:cubicBezTo>
                              <a:pt x="17822" y="15578"/>
                              <a:pt x="17901" y="15585"/>
                              <a:pt x="17980" y="15580"/>
                            </a:cubicBezTo>
                            <a:cubicBezTo>
                              <a:pt x="18020" y="15573"/>
                              <a:pt x="18059" y="15561"/>
                              <a:pt x="18096" y="15543"/>
                            </a:cubicBezTo>
                            <a:cubicBezTo>
                              <a:pt x="18150" y="15518"/>
                              <a:pt x="18199" y="15483"/>
                              <a:pt x="18251" y="15454"/>
                            </a:cubicBezTo>
                            <a:cubicBezTo>
                              <a:pt x="18310" y="15421"/>
                              <a:pt x="18373" y="15396"/>
                              <a:pt x="18437" y="15378"/>
                            </a:cubicBezTo>
                            <a:cubicBezTo>
                              <a:pt x="18482" y="15358"/>
                              <a:pt x="18526" y="15337"/>
                              <a:pt x="18569" y="15316"/>
                            </a:cubicBezTo>
                            <a:cubicBezTo>
                              <a:pt x="18610" y="15296"/>
                              <a:pt x="18651" y="15275"/>
                              <a:pt x="18694" y="15261"/>
                            </a:cubicBezTo>
                            <a:cubicBezTo>
                              <a:pt x="18742" y="15247"/>
                              <a:pt x="18791" y="15242"/>
                              <a:pt x="18840" y="15246"/>
                            </a:cubicBezTo>
                            <a:lnTo>
                              <a:pt x="18942" y="15232"/>
                            </a:lnTo>
                            <a:lnTo>
                              <a:pt x="19062" y="15343"/>
                            </a:lnTo>
                            <a:lnTo>
                              <a:pt x="19037" y="15464"/>
                            </a:lnTo>
                            <a:lnTo>
                              <a:pt x="19096" y="15522"/>
                            </a:lnTo>
                            <a:lnTo>
                              <a:pt x="19177" y="15535"/>
                            </a:lnTo>
                            <a:cubicBezTo>
                              <a:pt x="19178" y="15563"/>
                              <a:pt x="19179" y="15591"/>
                              <a:pt x="19180" y="15619"/>
                            </a:cubicBezTo>
                            <a:cubicBezTo>
                              <a:pt x="19180" y="15657"/>
                              <a:pt x="19180" y="15696"/>
                              <a:pt x="19180" y="15735"/>
                            </a:cubicBezTo>
                            <a:cubicBezTo>
                              <a:pt x="19210" y="15759"/>
                              <a:pt x="19244" y="15776"/>
                              <a:pt x="19281" y="15784"/>
                            </a:cubicBezTo>
                            <a:cubicBezTo>
                              <a:pt x="19315" y="15791"/>
                              <a:pt x="19350" y="15791"/>
                              <a:pt x="19383" y="15784"/>
                            </a:cubicBezTo>
                            <a:lnTo>
                              <a:pt x="19461" y="15703"/>
                            </a:lnTo>
                            <a:lnTo>
                              <a:pt x="19622" y="15601"/>
                            </a:lnTo>
                            <a:lnTo>
                              <a:pt x="19682" y="15557"/>
                            </a:lnTo>
                            <a:lnTo>
                              <a:pt x="19823" y="15461"/>
                            </a:lnTo>
                            <a:lnTo>
                              <a:pt x="19946" y="15414"/>
                            </a:lnTo>
                            <a:lnTo>
                              <a:pt x="20087" y="15436"/>
                            </a:lnTo>
                            <a:lnTo>
                              <a:pt x="20392" y="15113"/>
                            </a:lnTo>
                            <a:cubicBezTo>
                              <a:pt x="20433" y="15083"/>
                              <a:pt x="20473" y="15051"/>
                              <a:pt x="20510" y="15016"/>
                            </a:cubicBezTo>
                            <a:cubicBezTo>
                              <a:pt x="20554" y="14975"/>
                              <a:pt x="20595" y="14931"/>
                              <a:pt x="20633" y="14883"/>
                            </a:cubicBezTo>
                            <a:cubicBezTo>
                              <a:pt x="20671" y="14828"/>
                              <a:pt x="20703" y="14769"/>
                              <a:pt x="20731" y="14708"/>
                            </a:cubicBezTo>
                            <a:cubicBezTo>
                              <a:pt x="20760" y="14642"/>
                              <a:pt x="20782" y="14573"/>
                              <a:pt x="20798" y="14502"/>
                            </a:cubicBezTo>
                            <a:lnTo>
                              <a:pt x="20854" y="14369"/>
                            </a:lnTo>
                            <a:lnTo>
                              <a:pt x="21220" y="14097"/>
                            </a:lnTo>
                            <a:lnTo>
                              <a:pt x="21600" y="13667"/>
                            </a:lnTo>
                            <a:cubicBezTo>
                              <a:pt x="20995" y="15418"/>
                              <a:pt x="20065" y="17021"/>
                              <a:pt x="18866" y="18381"/>
                            </a:cubicBezTo>
                            <a:cubicBezTo>
                              <a:pt x="17655" y="19753"/>
                              <a:pt x="16194" y="20848"/>
                              <a:pt x="14574" y="21600"/>
                            </a:cubicBezTo>
                            <a:lnTo>
                              <a:pt x="14750" y="20991"/>
                            </a:lnTo>
                            <a:lnTo>
                              <a:pt x="14599" y="20978"/>
                            </a:lnTo>
                            <a:lnTo>
                              <a:pt x="14486" y="20965"/>
                            </a:lnTo>
                            <a:lnTo>
                              <a:pt x="14417" y="20987"/>
                            </a:lnTo>
                            <a:lnTo>
                              <a:pt x="14284" y="21002"/>
                            </a:lnTo>
                            <a:lnTo>
                              <a:pt x="14142" y="21022"/>
                            </a:lnTo>
                            <a:cubicBezTo>
                              <a:pt x="14098" y="21025"/>
                              <a:pt x="14053" y="21027"/>
                              <a:pt x="14008" y="21029"/>
                            </a:cubicBezTo>
                            <a:cubicBezTo>
                              <a:pt x="13951" y="21032"/>
                              <a:pt x="13895" y="21035"/>
                              <a:pt x="13838" y="21037"/>
                            </a:cubicBezTo>
                            <a:lnTo>
                              <a:pt x="13664" y="21022"/>
                            </a:lnTo>
                            <a:lnTo>
                              <a:pt x="13606" y="20927"/>
                            </a:lnTo>
                            <a:lnTo>
                              <a:pt x="13627" y="20853"/>
                            </a:lnTo>
                            <a:lnTo>
                              <a:pt x="13627" y="20782"/>
                            </a:lnTo>
                            <a:cubicBezTo>
                              <a:pt x="13595" y="20753"/>
                              <a:pt x="13563" y="20725"/>
                              <a:pt x="13532" y="20695"/>
                            </a:cubicBezTo>
                            <a:cubicBezTo>
                              <a:pt x="13497" y="20661"/>
                              <a:pt x="13462" y="20627"/>
                              <a:pt x="13428" y="20591"/>
                            </a:cubicBezTo>
                            <a:lnTo>
                              <a:pt x="13262" y="20421"/>
                            </a:lnTo>
                            <a:lnTo>
                              <a:pt x="13165" y="20251"/>
                            </a:lnTo>
                            <a:lnTo>
                              <a:pt x="13097" y="20206"/>
                            </a:lnTo>
                            <a:lnTo>
                              <a:pt x="12974" y="20132"/>
                            </a:lnTo>
                            <a:lnTo>
                              <a:pt x="12851" y="20147"/>
                            </a:lnTo>
                            <a:lnTo>
                              <a:pt x="12679" y="20118"/>
                            </a:lnTo>
                            <a:lnTo>
                              <a:pt x="12675" y="20031"/>
                            </a:lnTo>
                            <a:lnTo>
                              <a:pt x="12730" y="19989"/>
                            </a:lnTo>
                            <a:lnTo>
                              <a:pt x="12668" y="19829"/>
                            </a:lnTo>
                            <a:lnTo>
                              <a:pt x="12668" y="19747"/>
                            </a:lnTo>
                            <a:lnTo>
                              <a:pt x="12772" y="19680"/>
                            </a:lnTo>
                            <a:lnTo>
                              <a:pt x="12881" y="19598"/>
                            </a:lnTo>
                            <a:lnTo>
                              <a:pt x="12969" y="19517"/>
                            </a:lnTo>
                            <a:lnTo>
                              <a:pt x="12869" y="19465"/>
                            </a:lnTo>
                            <a:lnTo>
                              <a:pt x="12831" y="19350"/>
                            </a:lnTo>
                            <a:lnTo>
                              <a:pt x="12879" y="19115"/>
                            </a:lnTo>
                            <a:lnTo>
                              <a:pt x="12946" y="19011"/>
                            </a:lnTo>
                            <a:lnTo>
                              <a:pt x="12995" y="18937"/>
                            </a:lnTo>
                            <a:lnTo>
                              <a:pt x="13009" y="18841"/>
                            </a:lnTo>
                            <a:cubicBezTo>
                              <a:pt x="13038" y="18804"/>
                              <a:pt x="13071" y="18771"/>
                              <a:pt x="13108" y="18742"/>
                            </a:cubicBezTo>
                            <a:cubicBezTo>
                              <a:pt x="13140" y="18717"/>
                              <a:pt x="13175" y="18696"/>
                              <a:pt x="13212" y="18678"/>
                            </a:cubicBezTo>
                            <a:lnTo>
                              <a:pt x="13399" y="18498"/>
                            </a:lnTo>
                            <a:lnTo>
                              <a:pt x="13532" y="18261"/>
                            </a:lnTo>
                            <a:lnTo>
                              <a:pt x="13641" y="18101"/>
                            </a:lnTo>
                            <a:lnTo>
                              <a:pt x="13641" y="18005"/>
                            </a:lnTo>
                            <a:lnTo>
                              <a:pt x="13634" y="17908"/>
                            </a:lnTo>
                            <a:lnTo>
                              <a:pt x="13648" y="17834"/>
                            </a:lnTo>
                            <a:lnTo>
                              <a:pt x="13661" y="17694"/>
                            </a:lnTo>
                            <a:lnTo>
                              <a:pt x="13654" y="17501"/>
                            </a:lnTo>
                            <a:cubicBezTo>
                              <a:pt x="13611" y="17467"/>
                              <a:pt x="13568" y="17434"/>
                              <a:pt x="13525" y="17400"/>
                            </a:cubicBezTo>
                            <a:cubicBezTo>
                              <a:pt x="13480" y="17366"/>
                              <a:pt x="13435" y="17332"/>
                              <a:pt x="13390" y="17299"/>
                            </a:cubicBezTo>
                            <a:lnTo>
                              <a:pt x="13335" y="17173"/>
                            </a:lnTo>
                            <a:lnTo>
                              <a:pt x="13154" y="17136"/>
                            </a:lnTo>
                            <a:lnTo>
                              <a:pt x="13110" y="17213"/>
                            </a:lnTo>
                            <a:lnTo>
                              <a:pt x="13008" y="17257"/>
                            </a:lnTo>
                            <a:lnTo>
                              <a:pt x="13002" y="17382"/>
                            </a:lnTo>
                            <a:lnTo>
                              <a:pt x="12925" y="17476"/>
                            </a:lnTo>
                            <a:lnTo>
                              <a:pt x="12807" y="17491"/>
                            </a:lnTo>
                            <a:lnTo>
                              <a:pt x="12693" y="17491"/>
                            </a:lnTo>
                            <a:cubicBezTo>
                              <a:pt x="12657" y="17497"/>
                              <a:pt x="12619" y="17499"/>
                              <a:pt x="12582" y="17498"/>
                            </a:cubicBezTo>
                            <a:cubicBezTo>
                              <a:pt x="12512" y="17497"/>
                              <a:pt x="12442" y="17484"/>
                              <a:pt x="12376" y="17461"/>
                            </a:cubicBezTo>
                            <a:lnTo>
                              <a:pt x="12230" y="17439"/>
                            </a:lnTo>
                            <a:lnTo>
                              <a:pt x="12087" y="17417"/>
                            </a:lnTo>
                            <a:lnTo>
                              <a:pt x="12040" y="17293"/>
                            </a:lnTo>
                            <a:lnTo>
                              <a:pt x="11943" y="17278"/>
                            </a:lnTo>
                            <a:lnTo>
                              <a:pt x="11832" y="17271"/>
                            </a:lnTo>
                            <a:lnTo>
                              <a:pt x="11684" y="17240"/>
                            </a:lnTo>
                            <a:lnTo>
                              <a:pt x="11594" y="17210"/>
                            </a:lnTo>
                            <a:lnTo>
                              <a:pt x="11536" y="17052"/>
                            </a:lnTo>
                            <a:lnTo>
                              <a:pt x="11497" y="16966"/>
                            </a:lnTo>
                            <a:lnTo>
                              <a:pt x="11294" y="16770"/>
                            </a:lnTo>
                            <a:lnTo>
                              <a:pt x="11162" y="16667"/>
                            </a:lnTo>
                            <a:lnTo>
                              <a:pt x="11021" y="16602"/>
                            </a:lnTo>
                            <a:lnTo>
                              <a:pt x="10879" y="16600"/>
                            </a:lnTo>
                            <a:lnTo>
                              <a:pt x="10582" y="16570"/>
                            </a:lnTo>
                            <a:lnTo>
                              <a:pt x="10482" y="16514"/>
                            </a:lnTo>
                            <a:lnTo>
                              <a:pt x="10260" y="16484"/>
                            </a:lnTo>
                            <a:lnTo>
                              <a:pt x="10018" y="16462"/>
                            </a:lnTo>
                            <a:lnTo>
                              <a:pt x="9851" y="16380"/>
                            </a:lnTo>
                            <a:lnTo>
                              <a:pt x="9740" y="16247"/>
                            </a:lnTo>
                            <a:lnTo>
                              <a:pt x="9629" y="16158"/>
                            </a:lnTo>
                            <a:lnTo>
                              <a:pt x="9471" y="16064"/>
                            </a:lnTo>
                            <a:lnTo>
                              <a:pt x="9348" y="16026"/>
                            </a:lnTo>
                            <a:lnTo>
                              <a:pt x="9086" y="16026"/>
                            </a:lnTo>
                            <a:cubicBezTo>
                              <a:pt x="9018" y="16049"/>
                              <a:pt x="8949" y="16069"/>
                              <a:pt x="8880" y="16086"/>
                            </a:cubicBezTo>
                            <a:cubicBezTo>
                              <a:pt x="8816" y="16101"/>
                              <a:pt x="8752" y="16113"/>
                              <a:pt x="8687" y="16123"/>
                            </a:cubicBezTo>
                            <a:cubicBezTo>
                              <a:pt x="8651" y="16123"/>
                              <a:pt x="8616" y="16116"/>
                              <a:pt x="8583" y="16100"/>
                            </a:cubicBezTo>
                            <a:cubicBezTo>
                              <a:pt x="8545" y="16082"/>
                              <a:pt x="8511" y="16054"/>
                              <a:pt x="8486" y="16019"/>
                            </a:cubicBezTo>
                            <a:lnTo>
                              <a:pt x="8304" y="15945"/>
                            </a:lnTo>
                            <a:lnTo>
                              <a:pt x="8244" y="15908"/>
                            </a:lnTo>
                            <a:lnTo>
                              <a:pt x="8146" y="15901"/>
                            </a:lnTo>
                            <a:lnTo>
                              <a:pt x="8051" y="15856"/>
                            </a:lnTo>
                            <a:lnTo>
                              <a:pt x="7947" y="15797"/>
                            </a:lnTo>
                            <a:lnTo>
                              <a:pt x="7787" y="15715"/>
                            </a:lnTo>
                            <a:lnTo>
                              <a:pt x="7692" y="15678"/>
                            </a:lnTo>
                            <a:cubicBezTo>
                              <a:pt x="7650" y="15669"/>
                              <a:pt x="7610" y="15652"/>
                              <a:pt x="7574" y="15627"/>
                            </a:cubicBezTo>
                            <a:cubicBezTo>
                              <a:pt x="7513" y="15584"/>
                              <a:pt x="7467" y="15522"/>
                              <a:pt x="7442" y="15449"/>
                            </a:cubicBezTo>
                            <a:lnTo>
                              <a:pt x="7244" y="15434"/>
                            </a:lnTo>
                            <a:lnTo>
                              <a:pt x="7026" y="15332"/>
                            </a:lnTo>
                            <a:lnTo>
                              <a:pt x="6917" y="15226"/>
                            </a:lnTo>
                            <a:lnTo>
                              <a:pt x="6773" y="15092"/>
                            </a:lnTo>
                            <a:lnTo>
                              <a:pt x="6718" y="14996"/>
                            </a:lnTo>
                            <a:lnTo>
                              <a:pt x="6704" y="14803"/>
                            </a:lnTo>
                            <a:lnTo>
                              <a:pt x="6765" y="14736"/>
                            </a:lnTo>
                            <a:lnTo>
                              <a:pt x="6751" y="14628"/>
                            </a:lnTo>
                            <a:lnTo>
                              <a:pt x="6668" y="14423"/>
                            </a:lnTo>
                            <a:lnTo>
                              <a:pt x="6454" y="14101"/>
                            </a:lnTo>
                            <a:lnTo>
                              <a:pt x="6341" y="13946"/>
                            </a:lnTo>
                            <a:lnTo>
                              <a:pt x="6275" y="13847"/>
                            </a:lnTo>
                            <a:lnTo>
                              <a:pt x="6185" y="13760"/>
                            </a:lnTo>
                            <a:lnTo>
                              <a:pt x="6101" y="13671"/>
                            </a:lnTo>
                            <a:lnTo>
                              <a:pt x="6020" y="13597"/>
                            </a:lnTo>
                            <a:lnTo>
                              <a:pt x="5987" y="13530"/>
                            </a:lnTo>
                            <a:lnTo>
                              <a:pt x="5988" y="13389"/>
                            </a:lnTo>
                            <a:lnTo>
                              <a:pt x="5974" y="13290"/>
                            </a:lnTo>
                            <a:lnTo>
                              <a:pt x="5856" y="13186"/>
                            </a:lnTo>
                            <a:cubicBezTo>
                              <a:pt x="5819" y="13118"/>
                              <a:pt x="5779" y="13052"/>
                              <a:pt x="5736" y="12989"/>
                            </a:cubicBezTo>
                            <a:cubicBezTo>
                              <a:pt x="5704" y="12942"/>
                              <a:pt x="5670" y="12897"/>
                              <a:pt x="5635" y="12853"/>
                            </a:cubicBezTo>
                            <a:lnTo>
                              <a:pt x="5558" y="12742"/>
                            </a:lnTo>
                            <a:lnTo>
                              <a:pt x="5449" y="12628"/>
                            </a:lnTo>
                            <a:cubicBezTo>
                              <a:pt x="5397" y="12606"/>
                              <a:pt x="5362" y="12554"/>
                              <a:pt x="5359" y="12495"/>
                            </a:cubicBezTo>
                            <a:cubicBezTo>
                              <a:pt x="5355" y="12444"/>
                              <a:pt x="5377" y="12395"/>
                              <a:pt x="5415" y="12364"/>
                            </a:cubicBezTo>
                            <a:lnTo>
                              <a:pt x="5394" y="12119"/>
                            </a:lnTo>
                            <a:lnTo>
                              <a:pt x="5325" y="11968"/>
                            </a:lnTo>
                            <a:lnTo>
                              <a:pt x="5166" y="11822"/>
                            </a:lnTo>
                            <a:lnTo>
                              <a:pt x="5013" y="11755"/>
                            </a:lnTo>
                            <a:lnTo>
                              <a:pt x="5012" y="11918"/>
                            </a:lnTo>
                            <a:lnTo>
                              <a:pt x="5039" y="12079"/>
                            </a:lnTo>
                            <a:lnTo>
                              <a:pt x="5109" y="12264"/>
                            </a:lnTo>
                            <a:lnTo>
                              <a:pt x="5150" y="12351"/>
                            </a:lnTo>
                            <a:lnTo>
                              <a:pt x="5247" y="12502"/>
                            </a:lnTo>
                            <a:lnTo>
                              <a:pt x="5321" y="12634"/>
                            </a:lnTo>
                            <a:lnTo>
                              <a:pt x="5314" y="12769"/>
                            </a:lnTo>
                            <a:lnTo>
                              <a:pt x="5389" y="12885"/>
                            </a:lnTo>
                            <a:lnTo>
                              <a:pt x="5472" y="13018"/>
                            </a:lnTo>
                            <a:lnTo>
                              <a:pt x="5565" y="13176"/>
                            </a:lnTo>
                            <a:lnTo>
                              <a:pt x="5577" y="13290"/>
                            </a:lnTo>
                            <a:lnTo>
                              <a:pt x="5639" y="13477"/>
                            </a:lnTo>
                            <a:lnTo>
                              <a:pt x="5667" y="13609"/>
                            </a:lnTo>
                            <a:lnTo>
                              <a:pt x="5667" y="13694"/>
                            </a:lnTo>
                            <a:lnTo>
                              <a:pt x="5774" y="13736"/>
                            </a:lnTo>
                            <a:lnTo>
                              <a:pt x="5875" y="13857"/>
                            </a:lnTo>
                            <a:lnTo>
                              <a:pt x="5943" y="13973"/>
                            </a:lnTo>
                            <a:lnTo>
                              <a:pt x="5943" y="14087"/>
                            </a:lnTo>
                            <a:lnTo>
                              <a:pt x="5875" y="14138"/>
                            </a:lnTo>
                            <a:lnTo>
                              <a:pt x="5725" y="14044"/>
                            </a:lnTo>
                            <a:lnTo>
                              <a:pt x="5598" y="13872"/>
                            </a:lnTo>
                            <a:lnTo>
                              <a:pt x="5544" y="13793"/>
                            </a:lnTo>
                            <a:lnTo>
                              <a:pt x="5454" y="13741"/>
                            </a:lnTo>
                            <a:lnTo>
                              <a:pt x="5352" y="13666"/>
                            </a:lnTo>
                            <a:lnTo>
                              <a:pt x="5296" y="13585"/>
                            </a:lnTo>
                            <a:cubicBezTo>
                              <a:pt x="5309" y="13549"/>
                              <a:pt x="5318" y="13512"/>
                              <a:pt x="5324" y="13474"/>
                            </a:cubicBezTo>
                            <a:cubicBezTo>
                              <a:pt x="5332" y="13417"/>
                              <a:pt x="5332" y="13360"/>
                              <a:pt x="5324" y="13303"/>
                            </a:cubicBezTo>
                            <a:cubicBezTo>
                              <a:pt x="5305" y="13264"/>
                              <a:pt x="5284" y="13226"/>
                              <a:pt x="5261" y="13189"/>
                            </a:cubicBezTo>
                            <a:cubicBezTo>
                              <a:pt x="5223" y="13130"/>
                              <a:pt x="5178" y="13075"/>
                              <a:pt x="5129" y="13026"/>
                            </a:cubicBezTo>
                            <a:lnTo>
                              <a:pt x="4901" y="12863"/>
                            </a:lnTo>
                            <a:lnTo>
                              <a:pt x="4781" y="12722"/>
                            </a:lnTo>
                            <a:lnTo>
                              <a:pt x="4851" y="12663"/>
                            </a:lnTo>
                            <a:lnTo>
                              <a:pt x="5005" y="12678"/>
                            </a:lnTo>
                            <a:lnTo>
                              <a:pt x="5033" y="12515"/>
                            </a:lnTo>
                            <a:cubicBezTo>
                              <a:pt x="5022" y="12432"/>
                              <a:pt x="4988" y="12354"/>
                              <a:pt x="4935" y="12292"/>
                            </a:cubicBezTo>
                            <a:cubicBezTo>
                              <a:pt x="4898" y="12248"/>
                              <a:pt x="4852" y="12213"/>
                              <a:pt x="4801" y="12189"/>
                            </a:cubicBezTo>
                            <a:lnTo>
                              <a:pt x="4715" y="11949"/>
                            </a:lnTo>
                            <a:lnTo>
                              <a:pt x="4662" y="11732"/>
                            </a:lnTo>
                            <a:lnTo>
                              <a:pt x="4648" y="11591"/>
                            </a:lnTo>
                            <a:lnTo>
                              <a:pt x="4627" y="11487"/>
                            </a:lnTo>
                            <a:lnTo>
                              <a:pt x="4586" y="11332"/>
                            </a:lnTo>
                            <a:lnTo>
                              <a:pt x="4532" y="11231"/>
                            </a:lnTo>
                            <a:lnTo>
                              <a:pt x="4469" y="11127"/>
                            </a:lnTo>
                            <a:cubicBezTo>
                              <a:pt x="4455" y="11089"/>
                              <a:pt x="4439" y="11051"/>
                              <a:pt x="4420" y="11016"/>
                            </a:cubicBezTo>
                            <a:cubicBezTo>
                              <a:pt x="4402" y="10980"/>
                              <a:pt x="4380" y="10946"/>
                              <a:pt x="4353" y="10917"/>
                            </a:cubicBezTo>
                            <a:cubicBezTo>
                              <a:pt x="4302" y="10864"/>
                              <a:pt x="4235" y="10834"/>
                              <a:pt x="4169" y="10806"/>
                            </a:cubicBezTo>
                            <a:cubicBezTo>
                              <a:pt x="4118" y="10784"/>
                              <a:pt x="4067" y="10761"/>
                              <a:pt x="4017" y="10739"/>
                            </a:cubicBezTo>
                            <a:lnTo>
                              <a:pt x="4017" y="10628"/>
                            </a:lnTo>
                            <a:cubicBezTo>
                              <a:pt x="4019" y="10594"/>
                              <a:pt x="4020" y="10560"/>
                              <a:pt x="4019" y="10527"/>
                            </a:cubicBezTo>
                            <a:cubicBezTo>
                              <a:pt x="4019" y="10449"/>
                              <a:pt x="4012" y="10373"/>
                              <a:pt x="4001" y="10296"/>
                            </a:cubicBezTo>
                            <a:lnTo>
                              <a:pt x="3910" y="10081"/>
                            </a:lnTo>
                            <a:lnTo>
                              <a:pt x="3815" y="9819"/>
                            </a:lnTo>
                            <a:lnTo>
                              <a:pt x="3821" y="9591"/>
                            </a:lnTo>
                            <a:lnTo>
                              <a:pt x="3843" y="9426"/>
                            </a:lnTo>
                            <a:lnTo>
                              <a:pt x="3805" y="9077"/>
                            </a:lnTo>
                            <a:lnTo>
                              <a:pt x="3761" y="8972"/>
                            </a:lnTo>
                            <a:lnTo>
                              <a:pt x="3858" y="8809"/>
                            </a:lnTo>
                            <a:lnTo>
                              <a:pt x="3886" y="8671"/>
                            </a:lnTo>
                            <a:lnTo>
                              <a:pt x="3900" y="8500"/>
                            </a:lnTo>
                            <a:lnTo>
                              <a:pt x="3933" y="8389"/>
                            </a:lnTo>
                            <a:lnTo>
                              <a:pt x="4014" y="8214"/>
                            </a:lnTo>
                            <a:lnTo>
                              <a:pt x="4056" y="8112"/>
                            </a:lnTo>
                            <a:cubicBezTo>
                              <a:pt x="4089" y="8064"/>
                              <a:pt x="4117" y="8012"/>
                              <a:pt x="4139" y="7956"/>
                            </a:cubicBezTo>
                            <a:cubicBezTo>
                              <a:pt x="4160" y="7903"/>
                              <a:pt x="4176" y="7848"/>
                              <a:pt x="4186" y="7791"/>
                            </a:cubicBezTo>
                            <a:lnTo>
                              <a:pt x="4325" y="7527"/>
                            </a:lnTo>
                            <a:lnTo>
                              <a:pt x="4367" y="7352"/>
                            </a:lnTo>
                            <a:lnTo>
                              <a:pt x="4346" y="7226"/>
                            </a:lnTo>
                            <a:lnTo>
                              <a:pt x="4304" y="7102"/>
                            </a:lnTo>
                            <a:lnTo>
                              <a:pt x="4381" y="6944"/>
                            </a:lnTo>
                            <a:lnTo>
                              <a:pt x="4346" y="6858"/>
                            </a:lnTo>
                            <a:lnTo>
                              <a:pt x="4237" y="6727"/>
                            </a:lnTo>
                            <a:lnTo>
                              <a:pt x="4172" y="6595"/>
                            </a:lnTo>
                            <a:lnTo>
                              <a:pt x="4126" y="6464"/>
                            </a:lnTo>
                            <a:lnTo>
                              <a:pt x="4112" y="6378"/>
                            </a:lnTo>
                            <a:lnTo>
                              <a:pt x="4049" y="6267"/>
                            </a:lnTo>
                            <a:lnTo>
                              <a:pt x="4102" y="6183"/>
                            </a:lnTo>
                            <a:lnTo>
                              <a:pt x="4204" y="6100"/>
                            </a:lnTo>
                            <a:lnTo>
                              <a:pt x="4218" y="6026"/>
                            </a:lnTo>
                            <a:lnTo>
                              <a:pt x="4204" y="5873"/>
                            </a:lnTo>
                            <a:lnTo>
                              <a:pt x="4176" y="5697"/>
                            </a:lnTo>
                            <a:lnTo>
                              <a:pt x="4128" y="5431"/>
                            </a:lnTo>
                            <a:lnTo>
                              <a:pt x="4116" y="5359"/>
                            </a:lnTo>
                            <a:lnTo>
                              <a:pt x="4165" y="5250"/>
                            </a:lnTo>
                            <a:lnTo>
                              <a:pt x="4206" y="5043"/>
                            </a:lnTo>
                            <a:lnTo>
                              <a:pt x="4074" y="5013"/>
                            </a:lnTo>
                            <a:cubicBezTo>
                              <a:pt x="4031" y="5035"/>
                              <a:pt x="3981" y="5026"/>
                              <a:pt x="3947" y="4991"/>
                            </a:cubicBezTo>
                            <a:cubicBezTo>
                              <a:pt x="3897" y="4941"/>
                              <a:pt x="3897" y="4856"/>
                              <a:pt x="3947" y="4806"/>
                            </a:cubicBezTo>
                            <a:lnTo>
                              <a:pt x="3972" y="4719"/>
                            </a:lnTo>
                            <a:lnTo>
                              <a:pt x="4013" y="4535"/>
                            </a:lnTo>
                            <a:lnTo>
                              <a:pt x="3965" y="4446"/>
                            </a:lnTo>
                            <a:cubicBezTo>
                              <a:pt x="3975" y="4384"/>
                              <a:pt x="3981" y="4320"/>
                              <a:pt x="3981" y="4256"/>
                            </a:cubicBezTo>
                            <a:cubicBezTo>
                              <a:pt x="3981" y="4197"/>
                              <a:pt x="3976" y="4137"/>
                              <a:pt x="3967" y="4078"/>
                            </a:cubicBezTo>
                            <a:cubicBezTo>
                              <a:pt x="3978" y="4040"/>
                              <a:pt x="3987" y="4002"/>
                              <a:pt x="3992" y="3962"/>
                            </a:cubicBezTo>
                            <a:cubicBezTo>
                              <a:pt x="3998" y="3922"/>
                              <a:pt x="4000" y="3882"/>
                              <a:pt x="3999" y="3841"/>
                            </a:cubicBezTo>
                            <a:lnTo>
                              <a:pt x="3951" y="3670"/>
                            </a:lnTo>
                            <a:lnTo>
                              <a:pt x="3932" y="3510"/>
                            </a:lnTo>
                            <a:lnTo>
                              <a:pt x="3925" y="3391"/>
                            </a:lnTo>
                            <a:cubicBezTo>
                              <a:pt x="3885" y="3400"/>
                              <a:pt x="3844" y="3392"/>
                              <a:pt x="3809" y="3369"/>
                            </a:cubicBezTo>
                            <a:cubicBezTo>
                              <a:pt x="3762" y="3338"/>
                              <a:pt x="3733" y="3282"/>
                              <a:pt x="3733" y="3223"/>
                            </a:cubicBezTo>
                            <a:lnTo>
                              <a:pt x="3606" y="3139"/>
                            </a:lnTo>
                            <a:lnTo>
                              <a:pt x="3535" y="3122"/>
                            </a:lnTo>
                            <a:lnTo>
                              <a:pt x="3513" y="3031"/>
                            </a:lnTo>
                            <a:lnTo>
                              <a:pt x="3497" y="2935"/>
                            </a:lnTo>
                            <a:lnTo>
                              <a:pt x="3435" y="2863"/>
                            </a:lnTo>
                            <a:lnTo>
                              <a:pt x="3316" y="2856"/>
                            </a:lnTo>
                            <a:lnTo>
                              <a:pt x="3219" y="2871"/>
                            </a:lnTo>
                            <a:lnTo>
                              <a:pt x="3134" y="2780"/>
                            </a:lnTo>
                            <a:lnTo>
                              <a:pt x="2927" y="2750"/>
                            </a:lnTo>
                            <a:lnTo>
                              <a:pt x="2816" y="2683"/>
                            </a:lnTo>
                            <a:lnTo>
                              <a:pt x="2757" y="2787"/>
                            </a:lnTo>
                            <a:lnTo>
                              <a:pt x="2677" y="2878"/>
                            </a:lnTo>
                            <a:cubicBezTo>
                              <a:pt x="2624" y="2900"/>
                              <a:pt x="2570" y="2922"/>
                              <a:pt x="2517" y="2942"/>
                            </a:cubicBezTo>
                            <a:cubicBezTo>
                              <a:pt x="2470" y="2960"/>
                              <a:pt x="2423" y="2978"/>
                              <a:pt x="2376" y="2994"/>
                            </a:cubicBezTo>
                            <a:lnTo>
                              <a:pt x="2156" y="2979"/>
                            </a:lnTo>
                            <a:lnTo>
                              <a:pt x="2099" y="2906"/>
                            </a:lnTo>
                            <a:lnTo>
                              <a:pt x="2230" y="2775"/>
                            </a:lnTo>
                            <a:cubicBezTo>
                              <a:pt x="2285" y="2773"/>
                              <a:pt x="2340" y="2768"/>
                              <a:pt x="2394" y="2760"/>
                            </a:cubicBezTo>
                            <a:cubicBezTo>
                              <a:pt x="2490" y="2746"/>
                              <a:pt x="2584" y="2722"/>
                              <a:pt x="2675" y="2688"/>
                            </a:cubicBezTo>
                            <a:lnTo>
                              <a:pt x="2901" y="2602"/>
                            </a:lnTo>
                            <a:lnTo>
                              <a:pt x="3019" y="2479"/>
                            </a:lnTo>
                            <a:lnTo>
                              <a:pt x="3112" y="2372"/>
                            </a:lnTo>
                            <a:lnTo>
                              <a:pt x="2898" y="2424"/>
                            </a:lnTo>
                            <a:lnTo>
                              <a:pt x="2783" y="2528"/>
                            </a:lnTo>
                            <a:lnTo>
                              <a:pt x="2697" y="2585"/>
                            </a:lnTo>
                            <a:lnTo>
                              <a:pt x="2479" y="2672"/>
                            </a:lnTo>
                            <a:lnTo>
                              <a:pt x="2258" y="2701"/>
                            </a:lnTo>
                            <a:lnTo>
                              <a:pt x="2121" y="2716"/>
                            </a:lnTo>
                            <a:lnTo>
                              <a:pt x="2054" y="2795"/>
                            </a:lnTo>
                            <a:cubicBezTo>
                              <a:pt x="2021" y="2791"/>
                              <a:pt x="1989" y="2782"/>
                              <a:pt x="1959" y="2768"/>
                            </a:cubicBezTo>
                            <a:cubicBezTo>
                              <a:pt x="1907" y="2743"/>
                              <a:pt x="1861" y="2704"/>
                              <a:pt x="1827" y="2654"/>
                            </a:cubicBezTo>
                            <a:lnTo>
                              <a:pt x="1753" y="2654"/>
                            </a:lnTo>
                            <a:lnTo>
                              <a:pt x="1629" y="2679"/>
                            </a:lnTo>
                            <a:lnTo>
                              <a:pt x="1643" y="2812"/>
                            </a:lnTo>
                            <a:lnTo>
                              <a:pt x="1530" y="2782"/>
                            </a:lnTo>
                            <a:lnTo>
                              <a:pt x="1495" y="2713"/>
                            </a:lnTo>
                            <a:lnTo>
                              <a:pt x="1518" y="2587"/>
                            </a:lnTo>
                            <a:lnTo>
                              <a:pt x="1427" y="2565"/>
                            </a:lnTo>
                            <a:lnTo>
                              <a:pt x="1312" y="2551"/>
                            </a:lnTo>
                            <a:lnTo>
                              <a:pt x="1247" y="2571"/>
                            </a:lnTo>
                            <a:lnTo>
                              <a:pt x="1227" y="2482"/>
                            </a:lnTo>
                            <a:lnTo>
                              <a:pt x="1201" y="2390"/>
                            </a:lnTo>
                            <a:lnTo>
                              <a:pt x="1076" y="2390"/>
                            </a:lnTo>
                            <a:lnTo>
                              <a:pt x="964" y="2360"/>
                            </a:lnTo>
                            <a:lnTo>
                              <a:pt x="812" y="2294"/>
                            </a:lnTo>
                            <a:lnTo>
                              <a:pt x="745" y="2192"/>
                            </a:lnTo>
                            <a:lnTo>
                              <a:pt x="630" y="2185"/>
                            </a:lnTo>
                            <a:lnTo>
                              <a:pt x="593" y="2111"/>
                            </a:lnTo>
                            <a:lnTo>
                              <a:pt x="512" y="2002"/>
                            </a:lnTo>
                            <a:lnTo>
                              <a:pt x="428" y="1869"/>
                            </a:lnTo>
                            <a:lnTo>
                              <a:pt x="373" y="1738"/>
                            </a:lnTo>
                            <a:cubicBezTo>
                              <a:pt x="342" y="1717"/>
                              <a:pt x="313" y="1693"/>
                              <a:pt x="287" y="1666"/>
                            </a:cubicBezTo>
                            <a:cubicBezTo>
                              <a:pt x="248" y="1626"/>
                              <a:pt x="215" y="1580"/>
                              <a:pt x="188" y="1530"/>
                            </a:cubicBezTo>
                            <a:lnTo>
                              <a:pt x="140" y="1443"/>
                            </a:lnTo>
                            <a:lnTo>
                              <a:pt x="135" y="1337"/>
                            </a:lnTo>
                            <a:lnTo>
                              <a:pt x="62" y="1243"/>
                            </a:lnTo>
                            <a:lnTo>
                              <a:pt x="0" y="1191"/>
                            </a:lnTo>
                            <a:lnTo>
                              <a:pt x="0" y="1060"/>
                            </a:lnTo>
                            <a:lnTo>
                              <a:pt x="8" y="972"/>
                            </a:lnTo>
                            <a:lnTo>
                              <a:pt x="15" y="861"/>
                            </a:lnTo>
                            <a:lnTo>
                              <a:pt x="82" y="802"/>
                            </a:lnTo>
                            <a:lnTo>
                              <a:pt x="110" y="601"/>
                            </a:lnTo>
                            <a:lnTo>
                              <a:pt x="75" y="468"/>
                            </a:lnTo>
                            <a:lnTo>
                              <a:pt x="130" y="315"/>
                            </a:lnTo>
                            <a:lnTo>
                              <a:pt x="151" y="134"/>
                            </a:lnTo>
                            <a:lnTo>
                              <a:pt x="268" y="140"/>
                            </a:lnTo>
                            <a:lnTo>
                              <a:pt x="196" y="371"/>
                            </a:lnTo>
                            <a:lnTo>
                              <a:pt x="74" y="1050"/>
                            </a:lnTo>
                            <a:lnTo>
                              <a:pt x="247" y="1332"/>
                            </a:lnTo>
                            <a:lnTo>
                              <a:pt x="293" y="1442"/>
                            </a:lnTo>
                            <a:lnTo>
                              <a:pt x="293" y="1523"/>
                            </a:lnTo>
                            <a:lnTo>
                              <a:pt x="393" y="1652"/>
                            </a:lnTo>
                            <a:lnTo>
                              <a:pt x="485" y="1772"/>
                            </a:lnTo>
                            <a:lnTo>
                              <a:pt x="408" y="1986"/>
                            </a:lnTo>
                            <a:lnTo>
                              <a:pt x="588" y="1927"/>
                            </a:lnTo>
                            <a:lnTo>
                              <a:pt x="671" y="1957"/>
                            </a:lnTo>
                            <a:lnTo>
                              <a:pt x="755" y="2061"/>
                            </a:lnTo>
                            <a:lnTo>
                              <a:pt x="836" y="2124"/>
                            </a:lnTo>
                            <a:lnTo>
                              <a:pt x="924" y="2198"/>
                            </a:lnTo>
                            <a:lnTo>
                              <a:pt x="1083" y="2223"/>
                            </a:lnTo>
                            <a:lnTo>
                              <a:pt x="1187" y="2208"/>
                            </a:lnTo>
                            <a:lnTo>
                              <a:pt x="1236" y="2277"/>
                            </a:lnTo>
                            <a:lnTo>
                              <a:pt x="1424" y="2277"/>
                            </a:lnTo>
                            <a:lnTo>
                              <a:pt x="1470" y="2349"/>
                            </a:lnTo>
                            <a:lnTo>
                              <a:pt x="1642" y="2349"/>
                            </a:lnTo>
                            <a:lnTo>
                              <a:pt x="1730" y="2356"/>
                            </a:lnTo>
                            <a:lnTo>
                              <a:pt x="1872" y="2406"/>
                            </a:lnTo>
                            <a:lnTo>
                              <a:pt x="2099" y="2433"/>
                            </a:lnTo>
                            <a:lnTo>
                              <a:pt x="2229" y="2426"/>
                            </a:lnTo>
                            <a:lnTo>
                              <a:pt x="2303" y="2330"/>
                            </a:lnTo>
                            <a:lnTo>
                              <a:pt x="2288" y="2222"/>
                            </a:lnTo>
                            <a:lnTo>
                              <a:pt x="2212" y="2237"/>
                            </a:lnTo>
                            <a:lnTo>
                              <a:pt x="2198" y="2140"/>
                            </a:lnTo>
                            <a:lnTo>
                              <a:pt x="2121" y="2024"/>
                            </a:lnTo>
                            <a:lnTo>
                              <a:pt x="2052" y="1883"/>
                            </a:lnTo>
                            <a:lnTo>
                              <a:pt x="2200" y="1804"/>
                            </a:lnTo>
                            <a:lnTo>
                              <a:pt x="2326" y="1715"/>
                            </a:lnTo>
                            <a:lnTo>
                              <a:pt x="2228" y="1606"/>
                            </a:lnTo>
                            <a:lnTo>
                              <a:pt x="2230" y="1518"/>
                            </a:lnTo>
                            <a:lnTo>
                              <a:pt x="2269" y="1377"/>
                            </a:lnTo>
                            <a:lnTo>
                              <a:pt x="2166" y="1354"/>
                            </a:lnTo>
                            <a:lnTo>
                              <a:pt x="2035" y="1280"/>
                            </a:lnTo>
                            <a:lnTo>
                              <a:pt x="2038" y="1119"/>
                            </a:lnTo>
                            <a:lnTo>
                              <a:pt x="2244" y="1090"/>
                            </a:lnTo>
                            <a:lnTo>
                              <a:pt x="2262" y="1193"/>
                            </a:lnTo>
                            <a:lnTo>
                              <a:pt x="2318" y="1302"/>
                            </a:lnTo>
                            <a:lnTo>
                              <a:pt x="2431" y="1117"/>
                            </a:lnTo>
                            <a:lnTo>
                              <a:pt x="2594" y="1035"/>
                            </a:lnTo>
                            <a:lnTo>
                              <a:pt x="2753" y="998"/>
                            </a:lnTo>
                            <a:lnTo>
                              <a:pt x="2888" y="998"/>
                            </a:lnTo>
                            <a:lnTo>
                              <a:pt x="2923" y="1065"/>
                            </a:lnTo>
                            <a:lnTo>
                              <a:pt x="3069" y="1072"/>
                            </a:lnTo>
                            <a:lnTo>
                              <a:pt x="3108" y="1149"/>
                            </a:lnTo>
                            <a:lnTo>
                              <a:pt x="3239" y="1082"/>
                            </a:lnTo>
                            <a:lnTo>
                              <a:pt x="3274" y="1018"/>
                            </a:lnTo>
                            <a:lnTo>
                              <a:pt x="3225" y="929"/>
                            </a:lnTo>
                            <a:lnTo>
                              <a:pt x="3135" y="825"/>
                            </a:lnTo>
                            <a:cubicBezTo>
                              <a:pt x="3100" y="795"/>
                              <a:pt x="3075" y="755"/>
                              <a:pt x="3061" y="709"/>
                            </a:cubicBezTo>
                            <a:cubicBezTo>
                              <a:pt x="3045" y="658"/>
                              <a:pt x="3045" y="603"/>
                              <a:pt x="3061" y="551"/>
                            </a:cubicBezTo>
                            <a:lnTo>
                              <a:pt x="3114" y="415"/>
                            </a:lnTo>
                            <a:lnTo>
                              <a:pt x="3174" y="331"/>
                            </a:lnTo>
                            <a:lnTo>
                              <a:pt x="3258" y="299"/>
                            </a:lnTo>
                            <a:lnTo>
                              <a:pt x="3443" y="344"/>
                            </a:lnTo>
                            <a:lnTo>
                              <a:pt x="3508" y="405"/>
                            </a:lnTo>
                            <a:lnTo>
                              <a:pt x="3570" y="469"/>
                            </a:lnTo>
                            <a:lnTo>
                              <a:pt x="3623" y="555"/>
                            </a:lnTo>
                            <a:lnTo>
                              <a:pt x="3566" y="680"/>
                            </a:lnTo>
                            <a:lnTo>
                              <a:pt x="3691" y="725"/>
                            </a:lnTo>
                            <a:lnTo>
                              <a:pt x="3724" y="631"/>
                            </a:lnTo>
                            <a:lnTo>
                              <a:pt x="3749" y="451"/>
                            </a:lnTo>
                            <a:lnTo>
                              <a:pt x="3793" y="340"/>
                            </a:lnTo>
                            <a:lnTo>
                              <a:pt x="3814" y="110"/>
                            </a:lnTo>
                            <a:lnTo>
                              <a:pt x="3868" y="0"/>
                            </a:lnTo>
                            <a:lnTo>
                              <a:pt x="4025" y="31"/>
                            </a:lnTo>
                            <a:lnTo>
                              <a:pt x="4108" y="78"/>
                            </a:lnTo>
                            <a:lnTo>
                              <a:pt x="4156" y="181"/>
                            </a:lnTo>
                            <a:lnTo>
                              <a:pt x="4253" y="151"/>
                            </a:lnTo>
                            <a:lnTo>
                              <a:pt x="4367" y="92"/>
                            </a:lnTo>
                            <a:cubicBezTo>
                              <a:pt x="4405" y="76"/>
                              <a:pt x="4445" y="68"/>
                              <a:pt x="4486" y="70"/>
                            </a:cubicBezTo>
                            <a:cubicBezTo>
                              <a:pt x="4528" y="71"/>
                              <a:pt x="4569" y="83"/>
                              <a:pt x="4606" y="104"/>
                            </a:cubicBezTo>
                            <a:lnTo>
                              <a:pt x="4716" y="162"/>
                            </a:lnTo>
                            <a:lnTo>
                              <a:pt x="4781" y="268"/>
                            </a:lnTo>
                            <a:lnTo>
                              <a:pt x="4875" y="254"/>
                            </a:lnTo>
                            <a:lnTo>
                              <a:pt x="4955" y="313"/>
                            </a:lnTo>
                            <a:lnTo>
                              <a:pt x="4934" y="396"/>
                            </a:lnTo>
                            <a:lnTo>
                              <a:pt x="4969" y="492"/>
                            </a:lnTo>
                            <a:lnTo>
                              <a:pt x="5036" y="567"/>
                            </a:lnTo>
                            <a:lnTo>
                              <a:pt x="4983" y="620"/>
                            </a:lnTo>
                            <a:lnTo>
                              <a:pt x="4970" y="701"/>
                            </a:lnTo>
                            <a:lnTo>
                              <a:pt x="5114" y="798"/>
                            </a:lnTo>
                            <a:lnTo>
                              <a:pt x="5178" y="901"/>
                            </a:lnTo>
                            <a:lnTo>
                              <a:pt x="5280" y="1037"/>
                            </a:lnTo>
                            <a:lnTo>
                              <a:pt x="5361" y="1143"/>
                            </a:lnTo>
                            <a:lnTo>
                              <a:pt x="5403" y="1254"/>
                            </a:lnTo>
                            <a:lnTo>
                              <a:pt x="5445" y="1414"/>
                            </a:lnTo>
                            <a:lnTo>
                              <a:pt x="5552" y="1441"/>
                            </a:lnTo>
                            <a:lnTo>
                              <a:pt x="5552" y="1572"/>
                            </a:lnTo>
                            <a:lnTo>
                              <a:pt x="5628" y="1696"/>
                            </a:lnTo>
                            <a:lnTo>
                              <a:pt x="5741" y="1590"/>
                            </a:lnTo>
                            <a:lnTo>
                              <a:pt x="5864" y="1604"/>
                            </a:lnTo>
                            <a:lnTo>
                              <a:pt x="5906" y="1698"/>
                            </a:lnTo>
                            <a:lnTo>
                              <a:pt x="6031" y="1691"/>
                            </a:lnTo>
                            <a:lnTo>
                              <a:pt x="6147" y="1683"/>
                            </a:lnTo>
                            <a:lnTo>
                              <a:pt x="6221" y="1668"/>
                            </a:lnTo>
                            <a:lnTo>
                              <a:pt x="6284" y="1754"/>
                            </a:lnTo>
                            <a:lnTo>
                              <a:pt x="6357" y="1690"/>
                            </a:lnTo>
                            <a:lnTo>
                              <a:pt x="6413" y="1559"/>
                            </a:lnTo>
                            <a:lnTo>
                              <a:pt x="6465" y="1660"/>
                            </a:lnTo>
                            <a:lnTo>
                              <a:pt x="6417" y="1769"/>
                            </a:lnTo>
                            <a:lnTo>
                              <a:pt x="6412" y="1877"/>
                            </a:lnTo>
                            <a:lnTo>
                              <a:pt x="6481" y="1936"/>
                            </a:lnTo>
                            <a:lnTo>
                              <a:pt x="6563" y="1822"/>
                            </a:lnTo>
                            <a:lnTo>
                              <a:pt x="6625" y="1758"/>
                            </a:lnTo>
                            <a:lnTo>
                              <a:pt x="6669" y="1841"/>
                            </a:lnTo>
                            <a:lnTo>
                              <a:pt x="6625" y="1957"/>
                            </a:lnTo>
                            <a:lnTo>
                              <a:pt x="6731" y="1994"/>
                            </a:lnTo>
                            <a:lnTo>
                              <a:pt x="6807" y="2069"/>
                            </a:lnTo>
                            <a:lnTo>
                              <a:pt x="6890" y="2135"/>
                            </a:lnTo>
                            <a:lnTo>
                              <a:pt x="6978" y="2204"/>
                            </a:lnTo>
                            <a:lnTo>
                              <a:pt x="7027" y="2270"/>
                            </a:lnTo>
                            <a:lnTo>
                              <a:pt x="7091" y="2327"/>
                            </a:lnTo>
                            <a:lnTo>
                              <a:pt x="7170" y="2349"/>
                            </a:lnTo>
                            <a:lnTo>
                              <a:pt x="7165" y="2275"/>
                            </a:lnTo>
                            <a:lnTo>
                              <a:pt x="7110" y="2144"/>
                            </a:lnTo>
                            <a:lnTo>
                              <a:pt x="7296" y="2137"/>
                            </a:lnTo>
                            <a:lnTo>
                              <a:pt x="7472" y="2095"/>
                            </a:lnTo>
                            <a:cubicBezTo>
                              <a:pt x="7497" y="2085"/>
                              <a:pt x="7514" y="2059"/>
                              <a:pt x="7514" y="2031"/>
                            </a:cubicBezTo>
                            <a:cubicBezTo>
                              <a:pt x="7514" y="1939"/>
                              <a:pt x="7398" y="1910"/>
                              <a:pt x="7359" y="1991"/>
                            </a:cubicBezTo>
                            <a:lnTo>
                              <a:pt x="7180" y="1932"/>
                            </a:lnTo>
                            <a:lnTo>
                              <a:pt x="7115" y="1848"/>
                            </a:lnTo>
                            <a:lnTo>
                              <a:pt x="7171" y="1788"/>
                            </a:lnTo>
                            <a:lnTo>
                              <a:pt x="7154" y="1702"/>
                            </a:lnTo>
                            <a:lnTo>
                              <a:pt x="7197" y="1532"/>
                            </a:lnTo>
                            <a:lnTo>
                              <a:pt x="7001" y="1616"/>
                            </a:lnTo>
                            <a:lnTo>
                              <a:pt x="6874" y="1710"/>
                            </a:lnTo>
                            <a:lnTo>
                              <a:pt x="6760" y="1730"/>
                            </a:lnTo>
                            <a:lnTo>
                              <a:pt x="6767" y="1582"/>
                            </a:lnTo>
                            <a:lnTo>
                              <a:pt x="6704" y="1510"/>
                            </a:lnTo>
                            <a:lnTo>
                              <a:pt x="6683" y="1398"/>
                            </a:lnTo>
                            <a:lnTo>
                              <a:pt x="6811" y="1298"/>
                            </a:lnTo>
                            <a:lnTo>
                              <a:pt x="6911" y="1176"/>
                            </a:lnTo>
                            <a:lnTo>
                              <a:pt x="6929" y="1048"/>
                            </a:lnTo>
                            <a:lnTo>
                              <a:pt x="6901" y="918"/>
                            </a:lnTo>
                            <a:lnTo>
                              <a:pt x="6982" y="827"/>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200" cap="none">
                            <a:solidFill>
                              <a:srgbClr val="070707"/>
                            </a:solidFill>
                          </a:defRPr>
                        </a:pPr>
                        <a:endParaRPr kumimoji="0" sz="8200" b="0" i="0" u="none" strike="noStrike" kern="0" cap="none" spc="0" normalizeH="0" baseline="0" noProof="0">
                          <a:ln>
                            <a:noFill/>
                          </a:ln>
                          <a:solidFill>
                            <a:srgbClr val="070707"/>
                          </a:solidFill>
                          <a:effectLst/>
                          <a:uLnTx/>
                          <a:uFillTx/>
                          <a:latin typeface="Arial"/>
                          <a:ea typeface="微软雅黑"/>
                        </a:endParaRPr>
                      </a:p>
                    </p:txBody>
                  </p:sp>
                  <p:sp>
                    <p:nvSpPr>
                      <p:cNvPr id="239" name="iSľiḍé">
                        <a:extLst>
                          <a:ext uri="{FF2B5EF4-FFF2-40B4-BE49-F238E27FC236}">
                            <a16:creationId xmlns:a16="http://schemas.microsoft.com/office/drawing/2014/main" id="{7F798B7D-BFC4-1B46-88E4-752B56787A23}"/>
                          </a:ext>
                        </a:extLst>
                      </p:cNvPr>
                      <p:cNvSpPr/>
                      <p:nvPr/>
                    </p:nvSpPr>
                    <p:spPr>
                      <a:xfrm>
                        <a:off x="1751724" y="1477330"/>
                        <a:ext cx="79062" cy="70666"/>
                      </a:xfrm>
                      <a:custGeom>
                        <a:avLst/>
                        <a:gdLst/>
                        <a:ahLst/>
                        <a:cxnLst>
                          <a:cxn ang="0">
                            <a:pos x="wd2" y="hd2"/>
                          </a:cxn>
                          <a:cxn ang="5400000">
                            <a:pos x="wd2" y="hd2"/>
                          </a:cxn>
                          <a:cxn ang="10800000">
                            <a:pos x="wd2" y="hd2"/>
                          </a:cxn>
                          <a:cxn ang="16200000">
                            <a:pos x="wd2" y="hd2"/>
                          </a:cxn>
                        </a:cxnLst>
                        <a:rect l="0" t="0" r="r" b="b"/>
                        <a:pathLst>
                          <a:path w="21600" h="21600" extrusionOk="0">
                            <a:moveTo>
                              <a:pt x="8384" y="2101"/>
                            </a:moveTo>
                            <a:lnTo>
                              <a:pt x="0" y="10018"/>
                            </a:lnTo>
                            <a:lnTo>
                              <a:pt x="1924" y="21600"/>
                            </a:lnTo>
                            <a:lnTo>
                              <a:pt x="9832" y="12960"/>
                            </a:lnTo>
                            <a:lnTo>
                              <a:pt x="21600" y="0"/>
                            </a:lnTo>
                            <a:lnTo>
                              <a:pt x="8384" y="2101"/>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0" name="ï$lïḋe">
                        <a:extLst>
                          <a:ext uri="{FF2B5EF4-FFF2-40B4-BE49-F238E27FC236}">
                            <a16:creationId xmlns:a16="http://schemas.microsoft.com/office/drawing/2014/main" id="{5B96AEA4-059D-AB4B-8EBF-92C59C3BAC20}"/>
                          </a:ext>
                        </a:extLst>
                      </p:cNvPr>
                      <p:cNvSpPr/>
                      <p:nvPr/>
                    </p:nvSpPr>
                    <p:spPr>
                      <a:xfrm>
                        <a:off x="1961885" y="2112953"/>
                        <a:ext cx="39439" cy="46018"/>
                      </a:xfrm>
                      <a:custGeom>
                        <a:avLst/>
                        <a:gdLst/>
                        <a:ahLst/>
                        <a:cxnLst>
                          <a:cxn ang="0">
                            <a:pos x="wd2" y="hd2"/>
                          </a:cxn>
                          <a:cxn ang="5400000">
                            <a:pos x="wd2" y="hd2"/>
                          </a:cxn>
                          <a:cxn ang="10800000">
                            <a:pos x="wd2" y="hd2"/>
                          </a:cxn>
                          <a:cxn ang="16200000">
                            <a:pos x="wd2" y="hd2"/>
                          </a:cxn>
                        </a:cxnLst>
                        <a:rect l="0" t="0" r="r" b="b"/>
                        <a:pathLst>
                          <a:path w="21600" h="21600" extrusionOk="0">
                            <a:moveTo>
                              <a:pt x="14695" y="0"/>
                            </a:moveTo>
                            <a:lnTo>
                              <a:pt x="2150" y="1966"/>
                            </a:lnTo>
                            <a:lnTo>
                              <a:pt x="0" y="14899"/>
                            </a:lnTo>
                            <a:lnTo>
                              <a:pt x="13781" y="21600"/>
                            </a:lnTo>
                            <a:lnTo>
                              <a:pt x="21600" y="8558"/>
                            </a:lnTo>
                            <a:lnTo>
                              <a:pt x="14695"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1" name="išlîḋè">
                        <a:extLst>
                          <a:ext uri="{FF2B5EF4-FFF2-40B4-BE49-F238E27FC236}">
                            <a16:creationId xmlns:a16="http://schemas.microsoft.com/office/drawing/2014/main" id="{30FD1A89-6BC6-F648-BCC9-701A6468838F}"/>
                          </a:ext>
                        </a:extLst>
                      </p:cNvPr>
                      <p:cNvSpPr/>
                      <p:nvPr/>
                    </p:nvSpPr>
                    <p:spPr>
                      <a:xfrm>
                        <a:off x="2305751" y="1841904"/>
                        <a:ext cx="68286" cy="107944"/>
                      </a:xfrm>
                      <a:custGeom>
                        <a:avLst/>
                        <a:gdLst/>
                        <a:ahLst/>
                        <a:cxnLst>
                          <a:cxn ang="0">
                            <a:pos x="wd2" y="hd2"/>
                          </a:cxn>
                          <a:cxn ang="5400000">
                            <a:pos x="wd2" y="hd2"/>
                          </a:cxn>
                          <a:cxn ang="10800000">
                            <a:pos x="wd2" y="hd2"/>
                          </a:cxn>
                          <a:cxn ang="16200000">
                            <a:pos x="wd2" y="hd2"/>
                          </a:cxn>
                        </a:cxnLst>
                        <a:rect l="0" t="0" r="r" b="b"/>
                        <a:pathLst>
                          <a:path w="21600" h="21600" extrusionOk="0">
                            <a:moveTo>
                              <a:pt x="11311" y="1188"/>
                            </a:moveTo>
                            <a:lnTo>
                              <a:pt x="2903" y="3754"/>
                            </a:lnTo>
                            <a:lnTo>
                              <a:pt x="6906" y="9918"/>
                            </a:lnTo>
                            <a:lnTo>
                              <a:pt x="0" y="19975"/>
                            </a:lnTo>
                            <a:lnTo>
                              <a:pt x="8431" y="21600"/>
                            </a:lnTo>
                            <a:lnTo>
                              <a:pt x="15976" y="18316"/>
                            </a:lnTo>
                            <a:lnTo>
                              <a:pt x="18572" y="10244"/>
                            </a:lnTo>
                            <a:lnTo>
                              <a:pt x="21600" y="5318"/>
                            </a:lnTo>
                            <a:lnTo>
                              <a:pt x="19816" y="0"/>
                            </a:lnTo>
                            <a:lnTo>
                              <a:pt x="11311" y="118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2" name="îşľídè">
                        <a:extLst>
                          <a:ext uri="{FF2B5EF4-FFF2-40B4-BE49-F238E27FC236}">
                            <a16:creationId xmlns:a16="http://schemas.microsoft.com/office/drawing/2014/main" id="{D50F9C47-2A95-164C-AB1D-A00B693421F1}"/>
                          </a:ext>
                        </a:extLst>
                      </p:cNvPr>
                      <p:cNvSpPr/>
                      <p:nvPr/>
                    </p:nvSpPr>
                    <p:spPr>
                      <a:xfrm>
                        <a:off x="2123371" y="1927258"/>
                        <a:ext cx="43087" cy="50302"/>
                      </a:xfrm>
                      <a:custGeom>
                        <a:avLst/>
                        <a:gdLst/>
                        <a:ahLst/>
                        <a:cxnLst>
                          <a:cxn ang="0">
                            <a:pos x="wd2" y="hd2"/>
                          </a:cxn>
                          <a:cxn ang="5400000">
                            <a:pos x="wd2" y="hd2"/>
                          </a:cxn>
                          <a:cxn ang="10800000">
                            <a:pos x="wd2" y="hd2"/>
                          </a:cxn>
                          <a:cxn ang="16200000">
                            <a:pos x="wd2" y="hd2"/>
                          </a:cxn>
                        </a:cxnLst>
                        <a:rect l="0" t="0" r="r" b="b"/>
                        <a:pathLst>
                          <a:path w="21600" h="21600" extrusionOk="0">
                            <a:moveTo>
                              <a:pt x="9701" y="0"/>
                            </a:moveTo>
                            <a:lnTo>
                              <a:pt x="2286" y="8809"/>
                            </a:lnTo>
                            <a:lnTo>
                              <a:pt x="0" y="21600"/>
                            </a:lnTo>
                            <a:lnTo>
                              <a:pt x="15560" y="16644"/>
                            </a:lnTo>
                            <a:lnTo>
                              <a:pt x="21600" y="3209"/>
                            </a:lnTo>
                            <a:lnTo>
                              <a:pt x="9701"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3" name="îsḻíḓè">
                        <a:extLst>
                          <a:ext uri="{FF2B5EF4-FFF2-40B4-BE49-F238E27FC236}">
                            <a16:creationId xmlns:a16="http://schemas.microsoft.com/office/drawing/2014/main" id="{8F34B609-4578-184A-82B9-FDAE9E9FC69E}"/>
                          </a:ext>
                        </a:extLst>
                      </p:cNvPr>
                      <p:cNvSpPr/>
                      <p:nvPr/>
                    </p:nvSpPr>
                    <p:spPr>
                      <a:xfrm>
                        <a:off x="4234346" y="671190"/>
                        <a:ext cx="35418" cy="48574"/>
                      </a:xfrm>
                      <a:custGeom>
                        <a:avLst/>
                        <a:gdLst/>
                        <a:ahLst/>
                        <a:cxnLst>
                          <a:cxn ang="0">
                            <a:pos x="wd2" y="hd2"/>
                          </a:cxn>
                          <a:cxn ang="5400000">
                            <a:pos x="wd2" y="hd2"/>
                          </a:cxn>
                          <a:cxn ang="10800000">
                            <a:pos x="wd2" y="hd2"/>
                          </a:cxn>
                          <a:cxn ang="16200000">
                            <a:pos x="wd2" y="hd2"/>
                          </a:cxn>
                        </a:cxnLst>
                        <a:rect l="0" t="0" r="r" b="b"/>
                        <a:pathLst>
                          <a:path w="21600" h="21600" extrusionOk="0">
                            <a:moveTo>
                              <a:pt x="17459" y="0"/>
                            </a:moveTo>
                            <a:lnTo>
                              <a:pt x="0" y="7565"/>
                            </a:lnTo>
                            <a:lnTo>
                              <a:pt x="9131" y="21600"/>
                            </a:lnTo>
                            <a:lnTo>
                              <a:pt x="21600" y="15555"/>
                            </a:lnTo>
                            <a:lnTo>
                              <a:pt x="1745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4" name="îşḻíďé">
                        <a:extLst>
                          <a:ext uri="{FF2B5EF4-FFF2-40B4-BE49-F238E27FC236}">
                            <a16:creationId xmlns:a16="http://schemas.microsoft.com/office/drawing/2014/main" id="{5DC2B728-49E9-734D-BB1B-5D56CD37E26A}"/>
                          </a:ext>
                        </a:extLst>
                      </p:cNvPr>
                      <p:cNvSpPr/>
                      <p:nvPr/>
                    </p:nvSpPr>
                    <p:spPr>
                      <a:xfrm>
                        <a:off x="4190360" y="737340"/>
                        <a:ext cx="40834" cy="38321"/>
                      </a:xfrm>
                      <a:custGeom>
                        <a:avLst/>
                        <a:gdLst/>
                        <a:ahLst/>
                        <a:cxnLst>
                          <a:cxn ang="0">
                            <a:pos x="wd2" y="hd2"/>
                          </a:cxn>
                          <a:cxn ang="5400000">
                            <a:pos x="wd2" y="hd2"/>
                          </a:cxn>
                          <a:cxn ang="10800000">
                            <a:pos x="wd2" y="hd2"/>
                          </a:cxn>
                          <a:cxn ang="16200000">
                            <a:pos x="wd2" y="hd2"/>
                          </a:cxn>
                        </a:cxnLst>
                        <a:rect l="0" t="0" r="r" b="b"/>
                        <a:pathLst>
                          <a:path w="21600" h="21600" extrusionOk="0">
                            <a:moveTo>
                              <a:pt x="9589" y="0"/>
                            </a:moveTo>
                            <a:lnTo>
                              <a:pt x="0" y="7324"/>
                            </a:lnTo>
                            <a:lnTo>
                              <a:pt x="11835" y="21600"/>
                            </a:lnTo>
                            <a:lnTo>
                              <a:pt x="21600" y="7437"/>
                            </a:lnTo>
                            <a:lnTo>
                              <a:pt x="958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5" name="îSlíḓé">
                        <a:extLst>
                          <a:ext uri="{FF2B5EF4-FFF2-40B4-BE49-F238E27FC236}">
                            <a16:creationId xmlns:a16="http://schemas.microsoft.com/office/drawing/2014/main" id="{CD6872A2-6494-A44A-885D-FE81C5752079}"/>
                          </a:ext>
                        </a:extLst>
                      </p:cNvPr>
                      <p:cNvSpPr/>
                      <p:nvPr/>
                    </p:nvSpPr>
                    <p:spPr>
                      <a:xfrm>
                        <a:off x="4610555" y="2843631"/>
                        <a:ext cx="84940" cy="68847"/>
                      </a:xfrm>
                      <a:custGeom>
                        <a:avLst/>
                        <a:gdLst/>
                        <a:ahLst/>
                        <a:cxnLst>
                          <a:cxn ang="0">
                            <a:pos x="wd2" y="hd2"/>
                          </a:cxn>
                          <a:cxn ang="5400000">
                            <a:pos x="wd2" y="hd2"/>
                          </a:cxn>
                          <a:cxn ang="10800000">
                            <a:pos x="wd2" y="hd2"/>
                          </a:cxn>
                          <a:cxn ang="16200000">
                            <a:pos x="wd2" y="hd2"/>
                          </a:cxn>
                        </a:cxnLst>
                        <a:rect l="0" t="0" r="r" b="b"/>
                        <a:pathLst>
                          <a:path w="21600" h="21600" extrusionOk="0">
                            <a:moveTo>
                              <a:pt x="12863" y="1314"/>
                            </a:moveTo>
                            <a:lnTo>
                              <a:pt x="3082" y="0"/>
                            </a:lnTo>
                            <a:lnTo>
                              <a:pt x="0" y="13744"/>
                            </a:lnTo>
                            <a:lnTo>
                              <a:pt x="4388" y="21412"/>
                            </a:lnTo>
                            <a:lnTo>
                              <a:pt x="16385" y="21600"/>
                            </a:lnTo>
                            <a:lnTo>
                              <a:pt x="21600" y="6584"/>
                            </a:lnTo>
                            <a:lnTo>
                              <a:pt x="12863" y="1314"/>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6" name="iSlîdê">
                        <a:extLst>
                          <a:ext uri="{FF2B5EF4-FFF2-40B4-BE49-F238E27FC236}">
                            <a16:creationId xmlns:a16="http://schemas.microsoft.com/office/drawing/2014/main" id="{98E3A0A6-7B21-4248-9921-B747BAF58BA3}"/>
                          </a:ext>
                        </a:extLst>
                      </p:cNvPr>
                      <p:cNvSpPr/>
                      <p:nvPr/>
                    </p:nvSpPr>
                    <p:spPr>
                      <a:xfrm>
                        <a:off x="4753937" y="2851496"/>
                        <a:ext cx="53883" cy="92417"/>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lnTo>
                              <a:pt x="0" y="3197"/>
                            </a:lnTo>
                            <a:lnTo>
                              <a:pt x="349" y="9792"/>
                            </a:lnTo>
                            <a:lnTo>
                              <a:pt x="3031" y="18244"/>
                            </a:lnTo>
                            <a:lnTo>
                              <a:pt x="15055" y="21600"/>
                            </a:lnTo>
                            <a:lnTo>
                              <a:pt x="21600" y="13149"/>
                            </a:lnTo>
                            <a:lnTo>
                              <a:pt x="17522" y="4680"/>
                            </a:lnTo>
                            <a:lnTo>
                              <a:pt x="10691"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7" name="ï$1iḋè">
                        <a:extLst>
                          <a:ext uri="{FF2B5EF4-FFF2-40B4-BE49-F238E27FC236}">
                            <a16:creationId xmlns:a16="http://schemas.microsoft.com/office/drawing/2014/main" id="{EF19EAB5-DEA6-A846-A3D6-5172A5EDAF18}"/>
                          </a:ext>
                        </a:extLst>
                      </p:cNvPr>
                      <p:cNvSpPr/>
                      <p:nvPr/>
                    </p:nvSpPr>
                    <p:spPr>
                      <a:xfrm>
                        <a:off x="4798381" y="3030377"/>
                        <a:ext cx="36369" cy="60150"/>
                      </a:xfrm>
                      <a:custGeom>
                        <a:avLst/>
                        <a:gdLst/>
                        <a:ahLst/>
                        <a:cxnLst>
                          <a:cxn ang="0">
                            <a:pos x="wd2" y="hd2"/>
                          </a:cxn>
                          <a:cxn ang="5400000">
                            <a:pos x="wd2" y="hd2"/>
                          </a:cxn>
                          <a:cxn ang="10800000">
                            <a:pos x="wd2" y="hd2"/>
                          </a:cxn>
                          <a:cxn ang="16200000">
                            <a:pos x="wd2" y="hd2"/>
                          </a:cxn>
                        </a:cxnLst>
                        <a:rect l="0" t="0" r="r" b="b"/>
                        <a:pathLst>
                          <a:path w="21600" h="21600" extrusionOk="0">
                            <a:moveTo>
                              <a:pt x="9036" y="0"/>
                            </a:moveTo>
                            <a:lnTo>
                              <a:pt x="0" y="11875"/>
                            </a:lnTo>
                            <a:lnTo>
                              <a:pt x="4136" y="21600"/>
                            </a:lnTo>
                            <a:lnTo>
                              <a:pt x="17945" y="19175"/>
                            </a:lnTo>
                            <a:lnTo>
                              <a:pt x="21600" y="1742"/>
                            </a:lnTo>
                            <a:lnTo>
                              <a:pt x="903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8" name="ïṧ1ïḑè">
                        <a:extLst>
                          <a:ext uri="{FF2B5EF4-FFF2-40B4-BE49-F238E27FC236}">
                            <a16:creationId xmlns:a16="http://schemas.microsoft.com/office/drawing/2014/main" id="{95C384B8-17CB-0F43-815A-14522D7B2614}"/>
                          </a:ext>
                        </a:extLst>
                      </p:cNvPr>
                      <p:cNvSpPr/>
                      <p:nvPr/>
                    </p:nvSpPr>
                    <p:spPr>
                      <a:xfrm>
                        <a:off x="5198113" y="2851239"/>
                        <a:ext cx="41036" cy="67439"/>
                      </a:xfrm>
                      <a:custGeom>
                        <a:avLst/>
                        <a:gdLst/>
                        <a:ahLst/>
                        <a:cxnLst>
                          <a:cxn ang="0">
                            <a:pos x="wd2" y="hd2"/>
                          </a:cxn>
                          <a:cxn ang="5400000">
                            <a:pos x="wd2" y="hd2"/>
                          </a:cxn>
                          <a:cxn ang="10800000">
                            <a:pos x="wd2" y="hd2"/>
                          </a:cxn>
                          <a:cxn ang="16200000">
                            <a:pos x="wd2" y="hd2"/>
                          </a:cxn>
                        </a:cxnLst>
                        <a:rect l="0" t="0" r="r" b="b"/>
                        <a:pathLst>
                          <a:path w="21600" h="21600" extrusionOk="0">
                            <a:moveTo>
                              <a:pt x="11910" y="0"/>
                            </a:moveTo>
                            <a:lnTo>
                              <a:pt x="880" y="2109"/>
                            </a:lnTo>
                            <a:lnTo>
                              <a:pt x="0" y="13088"/>
                            </a:lnTo>
                            <a:lnTo>
                              <a:pt x="7921" y="21600"/>
                            </a:lnTo>
                            <a:lnTo>
                              <a:pt x="21600" y="7612"/>
                            </a:lnTo>
                            <a:lnTo>
                              <a:pt x="1191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49" name="îṣļïḍè">
                        <a:extLst>
                          <a:ext uri="{FF2B5EF4-FFF2-40B4-BE49-F238E27FC236}">
                            <a16:creationId xmlns:a16="http://schemas.microsoft.com/office/drawing/2014/main" id="{3936075C-4FC8-E047-BD59-FECD7AA4F9DE}"/>
                          </a:ext>
                        </a:extLst>
                      </p:cNvPr>
                      <p:cNvSpPr/>
                      <p:nvPr/>
                    </p:nvSpPr>
                    <p:spPr>
                      <a:xfrm>
                        <a:off x="5234657" y="2749387"/>
                        <a:ext cx="41186" cy="45704"/>
                      </a:xfrm>
                      <a:custGeom>
                        <a:avLst/>
                        <a:gdLst/>
                        <a:ahLst/>
                        <a:cxnLst>
                          <a:cxn ang="0">
                            <a:pos x="wd2" y="hd2"/>
                          </a:cxn>
                          <a:cxn ang="5400000">
                            <a:pos x="wd2" y="hd2"/>
                          </a:cxn>
                          <a:cxn ang="10800000">
                            <a:pos x="wd2" y="hd2"/>
                          </a:cxn>
                          <a:cxn ang="16200000">
                            <a:pos x="wd2" y="hd2"/>
                          </a:cxn>
                        </a:cxnLst>
                        <a:rect l="0" t="0" r="r" b="b"/>
                        <a:pathLst>
                          <a:path w="21600" h="21600" extrusionOk="0">
                            <a:moveTo>
                              <a:pt x="3498" y="0"/>
                            </a:moveTo>
                            <a:lnTo>
                              <a:pt x="0" y="9289"/>
                            </a:lnTo>
                            <a:lnTo>
                              <a:pt x="7613" y="17722"/>
                            </a:lnTo>
                            <a:lnTo>
                              <a:pt x="19807" y="21600"/>
                            </a:lnTo>
                            <a:lnTo>
                              <a:pt x="21600" y="4514"/>
                            </a:lnTo>
                            <a:lnTo>
                              <a:pt x="3498"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0" name="íṧḻídè">
                        <a:extLst>
                          <a:ext uri="{FF2B5EF4-FFF2-40B4-BE49-F238E27FC236}">
                            <a16:creationId xmlns:a16="http://schemas.microsoft.com/office/drawing/2014/main" id="{821570B6-793B-CA41-B716-6FB14640496F}"/>
                          </a:ext>
                        </a:extLst>
                      </p:cNvPr>
                      <p:cNvSpPr/>
                      <p:nvPr/>
                    </p:nvSpPr>
                    <p:spPr>
                      <a:xfrm>
                        <a:off x="4988943" y="5593945"/>
                        <a:ext cx="743838" cy="232750"/>
                      </a:xfrm>
                      <a:custGeom>
                        <a:avLst/>
                        <a:gdLst/>
                        <a:ahLst/>
                        <a:cxnLst>
                          <a:cxn ang="0">
                            <a:pos x="wd2" y="hd2"/>
                          </a:cxn>
                          <a:cxn ang="5400000">
                            <a:pos x="wd2" y="hd2"/>
                          </a:cxn>
                          <a:cxn ang="10800000">
                            <a:pos x="wd2" y="hd2"/>
                          </a:cxn>
                          <a:cxn ang="16200000">
                            <a:pos x="wd2" y="hd2"/>
                          </a:cxn>
                        </a:cxnLst>
                        <a:rect l="0" t="0" r="r" b="b"/>
                        <a:pathLst>
                          <a:path w="21600" h="20258" extrusionOk="0">
                            <a:moveTo>
                              <a:pt x="0" y="14220"/>
                            </a:moveTo>
                            <a:lnTo>
                              <a:pt x="613" y="10143"/>
                            </a:lnTo>
                            <a:lnTo>
                              <a:pt x="2247" y="6258"/>
                            </a:lnTo>
                            <a:lnTo>
                              <a:pt x="3538" y="5398"/>
                            </a:lnTo>
                            <a:lnTo>
                              <a:pt x="5022" y="3450"/>
                            </a:lnTo>
                            <a:lnTo>
                              <a:pt x="6054" y="2255"/>
                            </a:lnTo>
                            <a:lnTo>
                              <a:pt x="7558" y="1542"/>
                            </a:lnTo>
                            <a:lnTo>
                              <a:pt x="9385" y="0"/>
                            </a:lnTo>
                            <a:cubicBezTo>
                              <a:pt x="9830" y="32"/>
                              <a:pt x="10273" y="131"/>
                              <a:pt x="10715" y="295"/>
                            </a:cubicBezTo>
                            <a:cubicBezTo>
                              <a:pt x="11331" y="526"/>
                              <a:pt x="11942" y="884"/>
                              <a:pt x="12542" y="1369"/>
                            </a:cubicBezTo>
                            <a:lnTo>
                              <a:pt x="14366" y="1488"/>
                            </a:lnTo>
                            <a:lnTo>
                              <a:pt x="15018" y="2024"/>
                            </a:lnTo>
                            <a:cubicBezTo>
                              <a:pt x="15400" y="3033"/>
                              <a:pt x="15828" y="3875"/>
                              <a:pt x="16289" y="4524"/>
                            </a:cubicBezTo>
                            <a:cubicBezTo>
                              <a:pt x="16814" y="5262"/>
                              <a:pt x="17376" y="5742"/>
                              <a:pt x="17952" y="5944"/>
                            </a:cubicBezTo>
                            <a:lnTo>
                              <a:pt x="19084" y="6301"/>
                            </a:lnTo>
                            <a:lnTo>
                              <a:pt x="20389" y="7015"/>
                            </a:lnTo>
                            <a:lnTo>
                              <a:pt x="21600" y="8741"/>
                            </a:lnTo>
                            <a:lnTo>
                              <a:pt x="21441" y="11114"/>
                            </a:lnTo>
                            <a:lnTo>
                              <a:pt x="20766" y="12178"/>
                            </a:lnTo>
                            <a:lnTo>
                              <a:pt x="19161" y="13896"/>
                            </a:lnTo>
                            <a:lnTo>
                              <a:pt x="18031" y="15146"/>
                            </a:lnTo>
                            <a:cubicBezTo>
                              <a:pt x="17549" y="14608"/>
                              <a:pt x="17009" y="14808"/>
                              <a:pt x="16584" y="15681"/>
                            </a:cubicBezTo>
                            <a:cubicBezTo>
                              <a:pt x="16194" y="16484"/>
                              <a:pt x="15934" y="17809"/>
                              <a:pt x="15492" y="18345"/>
                            </a:cubicBezTo>
                            <a:cubicBezTo>
                              <a:pt x="15117" y="18799"/>
                              <a:pt x="14689" y="18593"/>
                              <a:pt x="14381" y="17809"/>
                            </a:cubicBezTo>
                            <a:lnTo>
                              <a:pt x="15053" y="13666"/>
                            </a:lnTo>
                            <a:lnTo>
                              <a:pt x="13847" y="14915"/>
                            </a:lnTo>
                            <a:cubicBezTo>
                              <a:pt x="13591" y="14965"/>
                              <a:pt x="13334" y="14965"/>
                              <a:pt x="13078" y="14915"/>
                            </a:cubicBezTo>
                            <a:cubicBezTo>
                              <a:pt x="12502" y="14804"/>
                              <a:pt x="11934" y="14443"/>
                              <a:pt x="11393" y="13844"/>
                            </a:cubicBezTo>
                            <a:lnTo>
                              <a:pt x="11097" y="11716"/>
                            </a:lnTo>
                            <a:lnTo>
                              <a:pt x="12539" y="11478"/>
                            </a:lnTo>
                            <a:lnTo>
                              <a:pt x="13155" y="9455"/>
                            </a:lnTo>
                            <a:lnTo>
                              <a:pt x="11789" y="9455"/>
                            </a:lnTo>
                            <a:lnTo>
                              <a:pt x="10226" y="11173"/>
                            </a:lnTo>
                            <a:lnTo>
                              <a:pt x="8997" y="10638"/>
                            </a:lnTo>
                            <a:lnTo>
                              <a:pt x="8109" y="9931"/>
                            </a:lnTo>
                            <a:lnTo>
                              <a:pt x="7039" y="9931"/>
                            </a:lnTo>
                            <a:lnTo>
                              <a:pt x="5391" y="9574"/>
                            </a:lnTo>
                            <a:cubicBezTo>
                              <a:pt x="5206" y="9574"/>
                              <a:pt x="5021" y="9574"/>
                              <a:pt x="4835" y="9574"/>
                            </a:cubicBezTo>
                            <a:cubicBezTo>
                              <a:pt x="4650" y="9574"/>
                              <a:pt x="4465" y="9574"/>
                              <a:pt x="4280" y="9574"/>
                            </a:cubicBezTo>
                            <a:lnTo>
                              <a:pt x="3270" y="12133"/>
                            </a:lnTo>
                            <a:lnTo>
                              <a:pt x="5669" y="11821"/>
                            </a:lnTo>
                            <a:lnTo>
                              <a:pt x="7258" y="14246"/>
                            </a:lnTo>
                            <a:lnTo>
                              <a:pt x="6069" y="15793"/>
                            </a:lnTo>
                            <a:lnTo>
                              <a:pt x="5237" y="16976"/>
                            </a:lnTo>
                            <a:cubicBezTo>
                              <a:pt x="5476" y="20061"/>
                              <a:pt x="4041" y="21600"/>
                              <a:pt x="3572" y="18761"/>
                            </a:cubicBezTo>
                            <a:cubicBezTo>
                              <a:pt x="3449" y="18015"/>
                              <a:pt x="3506" y="17140"/>
                              <a:pt x="3453" y="16328"/>
                            </a:cubicBezTo>
                            <a:cubicBezTo>
                              <a:pt x="3385" y="15280"/>
                              <a:pt x="3140" y="14398"/>
                              <a:pt x="2798" y="14127"/>
                            </a:cubicBezTo>
                            <a:cubicBezTo>
                              <a:pt x="2476" y="13872"/>
                              <a:pt x="2134" y="14221"/>
                              <a:pt x="1932" y="15012"/>
                            </a:cubicBezTo>
                            <a:lnTo>
                              <a:pt x="1279" y="15719"/>
                            </a:lnTo>
                            <a:lnTo>
                              <a:pt x="108" y="16433"/>
                            </a:lnTo>
                            <a:lnTo>
                              <a:pt x="0" y="1422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1" name="íṡlïdê">
                        <a:extLst>
                          <a:ext uri="{FF2B5EF4-FFF2-40B4-BE49-F238E27FC236}">
                            <a16:creationId xmlns:a16="http://schemas.microsoft.com/office/drawing/2014/main" id="{E97797B6-CAF2-4748-9ACB-EC64E4A212DB}"/>
                          </a:ext>
                        </a:extLst>
                      </p:cNvPr>
                      <p:cNvSpPr/>
                      <p:nvPr/>
                    </p:nvSpPr>
                    <p:spPr>
                      <a:xfrm>
                        <a:off x="5460781" y="5851724"/>
                        <a:ext cx="177716" cy="78552"/>
                      </a:xfrm>
                      <a:custGeom>
                        <a:avLst/>
                        <a:gdLst/>
                        <a:ahLst/>
                        <a:cxnLst>
                          <a:cxn ang="0">
                            <a:pos x="wd2" y="hd2"/>
                          </a:cxn>
                          <a:cxn ang="5400000">
                            <a:pos x="wd2" y="hd2"/>
                          </a:cxn>
                          <a:cxn ang="10800000">
                            <a:pos x="wd2" y="hd2"/>
                          </a:cxn>
                          <a:cxn ang="16200000">
                            <a:pos x="wd2" y="hd2"/>
                          </a:cxn>
                        </a:cxnLst>
                        <a:rect l="0" t="0" r="r" b="b"/>
                        <a:pathLst>
                          <a:path w="21450" h="21213" extrusionOk="0">
                            <a:moveTo>
                              <a:pt x="9324" y="5830"/>
                            </a:moveTo>
                            <a:lnTo>
                              <a:pt x="4847" y="6015"/>
                            </a:lnTo>
                            <a:lnTo>
                              <a:pt x="0" y="9579"/>
                            </a:lnTo>
                            <a:lnTo>
                              <a:pt x="5079" y="21213"/>
                            </a:lnTo>
                            <a:lnTo>
                              <a:pt x="12286" y="21213"/>
                            </a:lnTo>
                            <a:lnTo>
                              <a:pt x="15990" y="15119"/>
                            </a:lnTo>
                            <a:lnTo>
                              <a:pt x="21426" y="10133"/>
                            </a:lnTo>
                            <a:cubicBezTo>
                              <a:pt x="21600" y="6572"/>
                              <a:pt x="20830" y="3110"/>
                              <a:pt x="19456" y="1272"/>
                            </a:cubicBezTo>
                            <a:cubicBezTo>
                              <a:pt x="18408" y="-129"/>
                              <a:pt x="17133" y="-387"/>
                              <a:pt x="15990" y="571"/>
                            </a:cubicBezTo>
                            <a:lnTo>
                              <a:pt x="9324" y="583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2" name="išḻiḍè">
                        <a:extLst>
                          <a:ext uri="{FF2B5EF4-FFF2-40B4-BE49-F238E27FC236}">
                            <a16:creationId xmlns:a16="http://schemas.microsoft.com/office/drawing/2014/main" id="{FDA923E4-7981-634A-8588-1FAAD5769822}"/>
                          </a:ext>
                        </a:extLst>
                      </p:cNvPr>
                      <p:cNvSpPr/>
                      <p:nvPr/>
                    </p:nvSpPr>
                    <p:spPr>
                      <a:xfrm>
                        <a:off x="5320859" y="5814497"/>
                        <a:ext cx="64575" cy="38974"/>
                      </a:xfrm>
                      <a:custGeom>
                        <a:avLst/>
                        <a:gdLst/>
                        <a:ahLst/>
                        <a:cxnLst>
                          <a:cxn ang="0">
                            <a:pos x="wd2" y="hd2"/>
                          </a:cxn>
                          <a:cxn ang="5400000">
                            <a:pos x="wd2" y="hd2"/>
                          </a:cxn>
                          <a:cxn ang="10800000">
                            <a:pos x="wd2" y="hd2"/>
                          </a:cxn>
                          <a:cxn ang="16200000">
                            <a:pos x="wd2" y="hd2"/>
                          </a:cxn>
                        </a:cxnLst>
                        <a:rect l="0" t="0" r="r" b="b"/>
                        <a:pathLst>
                          <a:path w="21600" h="21600" extrusionOk="0">
                            <a:moveTo>
                              <a:pt x="10636" y="668"/>
                            </a:moveTo>
                            <a:lnTo>
                              <a:pt x="0" y="6733"/>
                            </a:lnTo>
                            <a:lnTo>
                              <a:pt x="107" y="21600"/>
                            </a:lnTo>
                            <a:lnTo>
                              <a:pt x="16082" y="14778"/>
                            </a:lnTo>
                            <a:lnTo>
                              <a:pt x="21600" y="0"/>
                            </a:lnTo>
                            <a:lnTo>
                              <a:pt x="10636" y="66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3" name="iṥḷîḍe">
                        <a:extLst>
                          <a:ext uri="{FF2B5EF4-FFF2-40B4-BE49-F238E27FC236}">
                            <a16:creationId xmlns:a16="http://schemas.microsoft.com/office/drawing/2014/main" id="{56A35205-B689-E046-B2F4-BEAA4C3366BD}"/>
                          </a:ext>
                        </a:extLst>
                      </p:cNvPr>
                      <p:cNvSpPr/>
                      <p:nvPr/>
                    </p:nvSpPr>
                    <p:spPr>
                      <a:xfrm>
                        <a:off x="5226488" y="5850585"/>
                        <a:ext cx="56116" cy="43748"/>
                      </a:xfrm>
                      <a:custGeom>
                        <a:avLst/>
                        <a:gdLst/>
                        <a:ahLst/>
                        <a:cxnLst>
                          <a:cxn ang="0">
                            <a:pos x="wd2" y="hd2"/>
                          </a:cxn>
                          <a:cxn ang="5400000">
                            <a:pos x="wd2" y="hd2"/>
                          </a:cxn>
                          <a:cxn ang="10800000">
                            <a:pos x="wd2" y="hd2"/>
                          </a:cxn>
                          <a:cxn ang="16200000">
                            <a:pos x="wd2" y="hd2"/>
                          </a:cxn>
                        </a:cxnLst>
                        <a:rect l="0" t="0" r="r" b="b"/>
                        <a:pathLst>
                          <a:path w="21600" h="21600" extrusionOk="0">
                            <a:moveTo>
                              <a:pt x="8390" y="0"/>
                            </a:moveTo>
                            <a:lnTo>
                              <a:pt x="0" y="9116"/>
                            </a:lnTo>
                            <a:lnTo>
                              <a:pt x="4193" y="21600"/>
                            </a:lnTo>
                            <a:lnTo>
                              <a:pt x="16108" y="16535"/>
                            </a:lnTo>
                            <a:lnTo>
                              <a:pt x="21600" y="3705"/>
                            </a:lnTo>
                            <a:lnTo>
                              <a:pt x="8390"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4" name="îṣľïḓe">
                        <a:extLst>
                          <a:ext uri="{FF2B5EF4-FFF2-40B4-BE49-F238E27FC236}">
                            <a16:creationId xmlns:a16="http://schemas.microsoft.com/office/drawing/2014/main" id="{5E86B1DB-56EB-D047-ACAB-C9EA4B66E8D0}"/>
                          </a:ext>
                        </a:extLst>
                      </p:cNvPr>
                      <p:cNvSpPr/>
                      <p:nvPr/>
                    </p:nvSpPr>
                    <p:spPr>
                      <a:xfrm>
                        <a:off x="5351389" y="5301378"/>
                        <a:ext cx="317624" cy="248393"/>
                      </a:xfrm>
                      <a:custGeom>
                        <a:avLst/>
                        <a:gdLst/>
                        <a:ahLst/>
                        <a:cxnLst>
                          <a:cxn ang="0">
                            <a:pos x="wd2" y="hd2"/>
                          </a:cxn>
                          <a:cxn ang="5400000">
                            <a:pos x="wd2" y="hd2"/>
                          </a:cxn>
                          <a:cxn ang="10800000">
                            <a:pos x="wd2" y="hd2"/>
                          </a:cxn>
                          <a:cxn ang="16200000">
                            <a:pos x="wd2" y="hd2"/>
                          </a:cxn>
                        </a:cxnLst>
                        <a:rect l="0" t="0" r="r" b="b"/>
                        <a:pathLst>
                          <a:path w="21432" h="21600" extrusionOk="0">
                            <a:moveTo>
                              <a:pt x="2011" y="2763"/>
                            </a:moveTo>
                            <a:lnTo>
                              <a:pt x="4225" y="2050"/>
                            </a:lnTo>
                            <a:lnTo>
                              <a:pt x="4801" y="0"/>
                            </a:lnTo>
                            <a:lnTo>
                              <a:pt x="6317" y="125"/>
                            </a:lnTo>
                            <a:lnTo>
                              <a:pt x="8486" y="894"/>
                            </a:lnTo>
                            <a:lnTo>
                              <a:pt x="10100" y="2559"/>
                            </a:lnTo>
                            <a:lnTo>
                              <a:pt x="8722" y="6602"/>
                            </a:lnTo>
                            <a:lnTo>
                              <a:pt x="11161" y="8200"/>
                            </a:lnTo>
                            <a:lnTo>
                              <a:pt x="13007" y="8319"/>
                            </a:lnTo>
                            <a:lnTo>
                              <a:pt x="13745" y="10578"/>
                            </a:lnTo>
                            <a:lnTo>
                              <a:pt x="15077" y="11225"/>
                            </a:lnTo>
                            <a:lnTo>
                              <a:pt x="17845" y="12109"/>
                            </a:lnTo>
                            <a:lnTo>
                              <a:pt x="18814" y="14361"/>
                            </a:lnTo>
                            <a:lnTo>
                              <a:pt x="20924" y="15179"/>
                            </a:lnTo>
                            <a:lnTo>
                              <a:pt x="20094" y="17141"/>
                            </a:lnTo>
                            <a:lnTo>
                              <a:pt x="21063" y="18984"/>
                            </a:lnTo>
                            <a:lnTo>
                              <a:pt x="21432" y="21481"/>
                            </a:lnTo>
                            <a:lnTo>
                              <a:pt x="19691" y="21600"/>
                            </a:lnTo>
                            <a:lnTo>
                              <a:pt x="16507" y="19638"/>
                            </a:lnTo>
                            <a:lnTo>
                              <a:pt x="14345" y="20174"/>
                            </a:lnTo>
                            <a:lnTo>
                              <a:pt x="12228" y="16190"/>
                            </a:lnTo>
                            <a:lnTo>
                              <a:pt x="15504" y="15714"/>
                            </a:lnTo>
                            <a:lnTo>
                              <a:pt x="18272" y="17081"/>
                            </a:lnTo>
                            <a:lnTo>
                              <a:pt x="16427" y="13878"/>
                            </a:lnTo>
                            <a:lnTo>
                              <a:pt x="14212" y="12986"/>
                            </a:lnTo>
                            <a:lnTo>
                              <a:pt x="12389" y="13150"/>
                            </a:lnTo>
                            <a:lnTo>
                              <a:pt x="10313" y="11077"/>
                            </a:lnTo>
                            <a:lnTo>
                              <a:pt x="8618" y="8468"/>
                            </a:lnTo>
                            <a:lnTo>
                              <a:pt x="7107" y="8118"/>
                            </a:lnTo>
                            <a:lnTo>
                              <a:pt x="6143" y="6878"/>
                            </a:lnTo>
                            <a:lnTo>
                              <a:pt x="5867" y="5153"/>
                            </a:lnTo>
                            <a:lnTo>
                              <a:pt x="3796" y="6045"/>
                            </a:lnTo>
                            <a:lnTo>
                              <a:pt x="1818" y="6937"/>
                            </a:lnTo>
                            <a:cubicBezTo>
                              <a:pt x="1194" y="7473"/>
                              <a:pt x="346" y="7126"/>
                              <a:pt x="77" y="6223"/>
                            </a:cubicBezTo>
                            <a:cubicBezTo>
                              <a:pt x="-168" y="5402"/>
                              <a:pt x="194" y="4488"/>
                              <a:pt x="854" y="4261"/>
                            </a:cubicBezTo>
                            <a:lnTo>
                              <a:pt x="2011" y="2763"/>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5" name="ïśļiḍè">
                        <a:extLst>
                          <a:ext uri="{FF2B5EF4-FFF2-40B4-BE49-F238E27FC236}">
                            <a16:creationId xmlns:a16="http://schemas.microsoft.com/office/drawing/2014/main" id="{6B53CEE0-DCAB-E645-BE9E-A354076FC3F8}"/>
                          </a:ext>
                        </a:extLst>
                      </p:cNvPr>
                      <p:cNvSpPr/>
                      <p:nvPr/>
                    </p:nvSpPr>
                    <p:spPr>
                      <a:xfrm>
                        <a:off x="5404535" y="5401105"/>
                        <a:ext cx="82146" cy="148970"/>
                      </a:xfrm>
                      <a:custGeom>
                        <a:avLst/>
                        <a:gdLst/>
                        <a:ahLst/>
                        <a:cxnLst>
                          <a:cxn ang="0">
                            <a:pos x="wd2" y="hd2"/>
                          </a:cxn>
                          <a:cxn ang="5400000">
                            <a:pos x="wd2" y="hd2"/>
                          </a:cxn>
                          <a:cxn ang="10800000">
                            <a:pos x="wd2" y="hd2"/>
                          </a:cxn>
                          <a:cxn ang="16200000">
                            <a:pos x="wd2" y="hd2"/>
                          </a:cxn>
                        </a:cxnLst>
                        <a:rect l="0" t="0" r="r" b="b"/>
                        <a:pathLst>
                          <a:path w="21600" h="21600" extrusionOk="0">
                            <a:moveTo>
                              <a:pt x="7232" y="0"/>
                            </a:moveTo>
                            <a:lnTo>
                              <a:pt x="6579" y="4363"/>
                            </a:lnTo>
                            <a:lnTo>
                              <a:pt x="409" y="9021"/>
                            </a:lnTo>
                            <a:lnTo>
                              <a:pt x="0" y="12293"/>
                            </a:lnTo>
                            <a:lnTo>
                              <a:pt x="4904" y="15849"/>
                            </a:lnTo>
                            <a:lnTo>
                              <a:pt x="12094" y="19320"/>
                            </a:lnTo>
                            <a:lnTo>
                              <a:pt x="17646" y="21600"/>
                            </a:lnTo>
                            <a:lnTo>
                              <a:pt x="21600" y="18031"/>
                            </a:lnTo>
                            <a:lnTo>
                              <a:pt x="21600" y="12392"/>
                            </a:lnTo>
                            <a:lnTo>
                              <a:pt x="18545" y="9529"/>
                            </a:lnTo>
                            <a:lnTo>
                              <a:pt x="15016" y="6393"/>
                            </a:lnTo>
                            <a:lnTo>
                              <a:pt x="14499" y="3531"/>
                            </a:lnTo>
                            <a:lnTo>
                              <a:pt x="7232"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6" name="ïṩ1ïḓê">
                        <a:extLst>
                          <a:ext uri="{FF2B5EF4-FFF2-40B4-BE49-F238E27FC236}">
                            <a16:creationId xmlns:a16="http://schemas.microsoft.com/office/drawing/2014/main" id="{DF305732-180D-0E43-8895-CA8F623DBE9B}"/>
                          </a:ext>
                        </a:extLst>
                      </p:cNvPr>
                      <p:cNvSpPr/>
                      <p:nvPr/>
                    </p:nvSpPr>
                    <p:spPr>
                      <a:xfrm>
                        <a:off x="5686924" y="5497159"/>
                        <a:ext cx="56079" cy="93724"/>
                      </a:xfrm>
                      <a:custGeom>
                        <a:avLst/>
                        <a:gdLst/>
                        <a:ahLst/>
                        <a:cxnLst>
                          <a:cxn ang="0">
                            <a:pos x="wd2" y="hd2"/>
                          </a:cxn>
                          <a:cxn ang="5400000">
                            <a:pos x="wd2" y="hd2"/>
                          </a:cxn>
                          <a:cxn ang="10800000">
                            <a:pos x="wd2" y="hd2"/>
                          </a:cxn>
                          <a:cxn ang="16200000">
                            <a:pos x="wd2" y="hd2"/>
                          </a:cxn>
                        </a:cxnLst>
                        <a:rect l="0" t="0" r="r" b="b"/>
                        <a:pathLst>
                          <a:path w="20973" h="21211" extrusionOk="0">
                            <a:moveTo>
                              <a:pt x="11293" y="0"/>
                            </a:moveTo>
                            <a:lnTo>
                              <a:pt x="6627" y="5552"/>
                            </a:lnTo>
                            <a:lnTo>
                              <a:pt x="112" y="8400"/>
                            </a:lnTo>
                            <a:lnTo>
                              <a:pt x="0" y="15188"/>
                            </a:lnTo>
                            <a:lnTo>
                              <a:pt x="4724" y="20914"/>
                            </a:lnTo>
                            <a:cubicBezTo>
                              <a:pt x="8686" y="21600"/>
                              <a:pt x="12952" y="21081"/>
                              <a:pt x="16167" y="19521"/>
                            </a:cubicBezTo>
                            <a:cubicBezTo>
                              <a:pt x="19834" y="17742"/>
                              <a:pt x="21600" y="14892"/>
                              <a:pt x="20771" y="12093"/>
                            </a:cubicBezTo>
                            <a:lnTo>
                              <a:pt x="18469" y="3584"/>
                            </a:lnTo>
                            <a:lnTo>
                              <a:pt x="11293"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7" name="işḷiḓê">
                        <a:extLst>
                          <a:ext uri="{FF2B5EF4-FFF2-40B4-BE49-F238E27FC236}">
                            <a16:creationId xmlns:a16="http://schemas.microsoft.com/office/drawing/2014/main" id="{B2BA5A1B-6269-0F4E-869B-3AEE7339D80E}"/>
                          </a:ext>
                        </a:extLst>
                      </p:cNvPr>
                      <p:cNvSpPr/>
                      <p:nvPr/>
                    </p:nvSpPr>
                    <p:spPr>
                      <a:xfrm>
                        <a:off x="5806327" y="5532384"/>
                        <a:ext cx="116920" cy="58370"/>
                      </a:xfrm>
                      <a:custGeom>
                        <a:avLst/>
                        <a:gdLst/>
                        <a:ahLst/>
                        <a:cxnLst>
                          <a:cxn ang="0">
                            <a:pos x="wd2" y="hd2"/>
                          </a:cxn>
                          <a:cxn ang="5400000">
                            <a:pos x="wd2" y="hd2"/>
                          </a:cxn>
                          <a:cxn ang="10800000">
                            <a:pos x="wd2" y="hd2"/>
                          </a:cxn>
                          <a:cxn ang="16200000">
                            <a:pos x="wd2" y="hd2"/>
                          </a:cxn>
                        </a:cxnLst>
                        <a:rect l="0" t="0" r="r" b="b"/>
                        <a:pathLst>
                          <a:path w="20516" h="20408" extrusionOk="0">
                            <a:moveTo>
                              <a:pt x="4937" y="0"/>
                            </a:moveTo>
                            <a:lnTo>
                              <a:pt x="649" y="3882"/>
                            </a:lnTo>
                            <a:lnTo>
                              <a:pt x="0" y="17047"/>
                            </a:lnTo>
                            <a:lnTo>
                              <a:pt x="5619" y="16300"/>
                            </a:lnTo>
                            <a:lnTo>
                              <a:pt x="11978" y="14148"/>
                            </a:lnTo>
                            <a:cubicBezTo>
                              <a:pt x="12597" y="18932"/>
                              <a:pt x="15156" y="21600"/>
                              <a:pt x="17481" y="19887"/>
                            </a:cubicBezTo>
                            <a:cubicBezTo>
                              <a:pt x="21175" y="17165"/>
                              <a:pt x="21600" y="7095"/>
                              <a:pt x="18187" y="3182"/>
                            </a:cubicBezTo>
                            <a:lnTo>
                              <a:pt x="13868" y="313"/>
                            </a:lnTo>
                            <a:lnTo>
                              <a:pt x="4937"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8" name="íṥliḓê">
                        <a:extLst>
                          <a:ext uri="{FF2B5EF4-FFF2-40B4-BE49-F238E27FC236}">
                            <a16:creationId xmlns:a16="http://schemas.microsoft.com/office/drawing/2014/main" id="{C866DFDE-1B05-F242-9D35-2068F5F845CA}"/>
                          </a:ext>
                        </a:extLst>
                      </p:cNvPr>
                      <p:cNvSpPr/>
                      <p:nvPr/>
                    </p:nvSpPr>
                    <p:spPr>
                      <a:xfrm>
                        <a:off x="5725972" y="5590926"/>
                        <a:ext cx="71504" cy="61316"/>
                      </a:xfrm>
                      <a:custGeom>
                        <a:avLst/>
                        <a:gdLst/>
                        <a:ahLst/>
                        <a:cxnLst>
                          <a:cxn ang="0">
                            <a:pos x="wd2" y="hd2"/>
                          </a:cxn>
                          <a:cxn ang="5400000">
                            <a:pos x="wd2" y="hd2"/>
                          </a:cxn>
                          <a:cxn ang="10800000">
                            <a:pos x="wd2" y="hd2"/>
                          </a:cxn>
                          <a:cxn ang="16200000">
                            <a:pos x="wd2" y="hd2"/>
                          </a:cxn>
                        </a:cxnLst>
                        <a:rect l="0" t="0" r="r" b="b"/>
                        <a:pathLst>
                          <a:path w="21600" h="21456" extrusionOk="0">
                            <a:moveTo>
                              <a:pt x="12529" y="0"/>
                            </a:moveTo>
                            <a:lnTo>
                              <a:pt x="9020" y="6402"/>
                            </a:lnTo>
                            <a:lnTo>
                              <a:pt x="0" y="10890"/>
                            </a:lnTo>
                            <a:lnTo>
                              <a:pt x="1726" y="19983"/>
                            </a:lnTo>
                            <a:cubicBezTo>
                              <a:pt x="4112" y="21109"/>
                              <a:pt x="6687" y="21600"/>
                              <a:pt x="9259" y="21419"/>
                            </a:cubicBezTo>
                            <a:cubicBezTo>
                              <a:pt x="14047" y="21082"/>
                              <a:pt x="18507" y="18488"/>
                              <a:pt x="21600" y="14240"/>
                            </a:cubicBezTo>
                            <a:lnTo>
                              <a:pt x="12529"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59" name="îṧlîḓé">
                        <a:extLst>
                          <a:ext uri="{FF2B5EF4-FFF2-40B4-BE49-F238E27FC236}">
                            <a16:creationId xmlns:a16="http://schemas.microsoft.com/office/drawing/2014/main" id="{3EE2235C-FC88-8C4A-BC61-53D28C1DC9AB}"/>
                          </a:ext>
                        </a:extLst>
                      </p:cNvPr>
                      <p:cNvSpPr/>
                      <p:nvPr/>
                    </p:nvSpPr>
                    <p:spPr>
                      <a:xfrm>
                        <a:off x="5582425" y="5573150"/>
                        <a:ext cx="36293" cy="50082"/>
                      </a:xfrm>
                      <a:custGeom>
                        <a:avLst/>
                        <a:gdLst/>
                        <a:ahLst/>
                        <a:cxnLst>
                          <a:cxn ang="0">
                            <a:pos x="wd2" y="hd2"/>
                          </a:cxn>
                          <a:cxn ang="5400000">
                            <a:pos x="wd2" y="hd2"/>
                          </a:cxn>
                          <a:cxn ang="10800000">
                            <a:pos x="wd2" y="hd2"/>
                          </a:cxn>
                          <a:cxn ang="16200000">
                            <a:pos x="wd2" y="hd2"/>
                          </a:cxn>
                        </a:cxnLst>
                        <a:rect l="0" t="0" r="r" b="b"/>
                        <a:pathLst>
                          <a:path w="21600" h="21600" extrusionOk="0">
                            <a:moveTo>
                              <a:pt x="10532" y="0"/>
                            </a:moveTo>
                            <a:lnTo>
                              <a:pt x="0" y="8076"/>
                            </a:lnTo>
                            <a:lnTo>
                              <a:pt x="7701" y="21600"/>
                            </a:lnTo>
                            <a:lnTo>
                              <a:pt x="21600" y="12165"/>
                            </a:lnTo>
                            <a:lnTo>
                              <a:pt x="10532"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60" name="ïṩļiďê">
                        <a:extLst>
                          <a:ext uri="{FF2B5EF4-FFF2-40B4-BE49-F238E27FC236}">
                            <a16:creationId xmlns:a16="http://schemas.microsoft.com/office/drawing/2014/main" id="{06D37571-E180-6449-907C-8BF35FE6CBD6}"/>
                          </a:ext>
                        </a:extLst>
                      </p:cNvPr>
                      <p:cNvSpPr/>
                      <p:nvPr/>
                    </p:nvSpPr>
                    <p:spPr>
                      <a:xfrm>
                        <a:off x="5716593" y="5613963"/>
                        <a:ext cx="403114" cy="238009"/>
                      </a:xfrm>
                      <a:custGeom>
                        <a:avLst/>
                        <a:gdLst/>
                        <a:ahLst/>
                        <a:cxnLst>
                          <a:cxn ang="0">
                            <a:pos x="wd2" y="hd2"/>
                          </a:cxn>
                          <a:cxn ang="5400000">
                            <a:pos x="wd2" y="hd2"/>
                          </a:cxn>
                          <a:cxn ang="10800000">
                            <a:pos x="wd2" y="hd2"/>
                          </a:cxn>
                          <a:cxn ang="16200000">
                            <a:pos x="wd2" y="hd2"/>
                          </a:cxn>
                        </a:cxnLst>
                        <a:rect l="0" t="0" r="r" b="b"/>
                        <a:pathLst>
                          <a:path w="21442" h="21600" extrusionOk="0">
                            <a:moveTo>
                              <a:pt x="10688" y="2269"/>
                            </a:moveTo>
                            <a:lnTo>
                              <a:pt x="8365" y="5138"/>
                            </a:lnTo>
                            <a:lnTo>
                              <a:pt x="6581" y="4846"/>
                            </a:lnTo>
                            <a:lnTo>
                              <a:pt x="5179" y="5025"/>
                            </a:lnTo>
                            <a:lnTo>
                              <a:pt x="3513" y="7003"/>
                            </a:lnTo>
                            <a:lnTo>
                              <a:pt x="2812" y="9539"/>
                            </a:lnTo>
                            <a:lnTo>
                              <a:pt x="3993" y="10283"/>
                            </a:lnTo>
                            <a:lnTo>
                              <a:pt x="4866" y="12828"/>
                            </a:lnTo>
                            <a:lnTo>
                              <a:pt x="3561" y="14674"/>
                            </a:lnTo>
                            <a:lnTo>
                              <a:pt x="3379" y="16597"/>
                            </a:lnTo>
                            <a:lnTo>
                              <a:pt x="907" y="17342"/>
                            </a:lnTo>
                            <a:lnTo>
                              <a:pt x="0" y="20483"/>
                            </a:lnTo>
                            <a:lnTo>
                              <a:pt x="1965" y="21600"/>
                            </a:lnTo>
                            <a:cubicBezTo>
                              <a:pt x="2527" y="21022"/>
                              <a:pt x="3095" y="20464"/>
                              <a:pt x="3670" y="19925"/>
                            </a:cubicBezTo>
                            <a:cubicBezTo>
                              <a:pt x="4635" y="19021"/>
                              <a:pt x="5617" y="18172"/>
                              <a:pt x="6616" y="17381"/>
                            </a:cubicBezTo>
                            <a:cubicBezTo>
                              <a:pt x="6992" y="15657"/>
                              <a:pt x="8163" y="14875"/>
                              <a:pt x="9125" y="15705"/>
                            </a:cubicBezTo>
                            <a:cubicBezTo>
                              <a:pt x="9895" y="16371"/>
                              <a:pt x="10265" y="17898"/>
                              <a:pt x="9993" y="19297"/>
                            </a:cubicBezTo>
                            <a:lnTo>
                              <a:pt x="11916" y="15876"/>
                            </a:lnTo>
                            <a:cubicBezTo>
                              <a:pt x="11807" y="14699"/>
                              <a:pt x="12006" y="13499"/>
                              <a:pt x="12461" y="12595"/>
                            </a:cubicBezTo>
                            <a:cubicBezTo>
                              <a:pt x="13240" y="11050"/>
                              <a:pt x="14550" y="10660"/>
                              <a:pt x="15589" y="11665"/>
                            </a:cubicBezTo>
                            <a:lnTo>
                              <a:pt x="18025" y="8500"/>
                            </a:lnTo>
                            <a:cubicBezTo>
                              <a:pt x="18812" y="9933"/>
                              <a:pt x="20144" y="9933"/>
                              <a:pt x="20930" y="8500"/>
                            </a:cubicBezTo>
                            <a:cubicBezTo>
                              <a:pt x="21483" y="7493"/>
                              <a:pt x="21600" y="5997"/>
                              <a:pt x="21221" y="4778"/>
                            </a:cubicBezTo>
                            <a:lnTo>
                              <a:pt x="16857" y="0"/>
                            </a:lnTo>
                            <a:cubicBezTo>
                              <a:pt x="16003" y="558"/>
                              <a:pt x="15155" y="1138"/>
                              <a:pt x="14311" y="1740"/>
                            </a:cubicBezTo>
                            <a:cubicBezTo>
                              <a:pt x="13470" y="2341"/>
                              <a:pt x="12633" y="2964"/>
                              <a:pt x="11802" y="3609"/>
                            </a:cubicBezTo>
                            <a:lnTo>
                              <a:pt x="10688" y="2269"/>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61" name="ísľîde">
                        <a:extLst>
                          <a:ext uri="{FF2B5EF4-FFF2-40B4-BE49-F238E27FC236}">
                            <a16:creationId xmlns:a16="http://schemas.microsoft.com/office/drawing/2014/main" id="{C6CDD046-4115-4848-B204-A49A84F671C9}"/>
                          </a:ext>
                        </a:extLst>
                      </p:cNvPr>
                      <p:cNvSpPr/>
                      <p:nvPr/>
                    </p:nvSpPr>
                    <p:spPr>
                      <a:xfrm>
                        <a:off x="6151374" y="5634611"/>
                        <a:ext cx="96397" cy="62348"/>
                      </a:xfrm>
                      <a:custGeom>
                        <a:avLst/>
                        <a:gdLst/>
                        <a:ahLst/>
                        <a:cxnLst>
                          <a:cxn ang="0">
                            <a:pos x="wd2" y="hd2"/>
                          </a:cxn>
                          <a:cxn ang="5400000">
                            <a:pos x="wd2" y="hd2"/>
                          </a:cxn>
                          <a:cxn ang="10800000">
                            <a:pos x="wd2" y="hd2"/>
                          </a:cxn>
                          <a:cxn ang="16200000">
                            <a:pos x="wd2" y="hd2"/>
                          </a:cxn>
                        </a:cxnLst>
                        <a:rect l="0" t="0" r="r" b="b"/>
                        <a:pathLst>
                          <a:path w="21600" h="21600" extrusionOk="0">
                            <a:moveTo>
                              <a:pt x="13916" y="0"/>
                            </a:moveTo>
                            <a:lnTo>
                              <a:pt x="7327" y="1214"/>
                            </a:lnTo>
                            <a:lnTo>
                              <a:pt x="0" y="10763"/>
                            </a:lnTo>
                            <a:lnTo>
                              <a:pt x="5173" y="21600"/>
                            </a:lnTo>
                            <a:lnTo>
                              <a:pt x="16698" y="11889"/>
                            </a:lnTo>
                            <a:lnTo>
                              <a:pt x="21600" y="6440"/>
                            </a:lnTo>
                            <a:lnTo>
                              <a:pt x="13916"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62" name="íśḻïḍé">
                        <a:extLst>
                          <a:ext uri="{FF2B5EF4-FFF2-40B4-BE49-F238E27FC236}">
                            <a16:creationId xmlns:a16="http://schemas.microsoft.com/office/drawing/2014/main" id="{1CE182C9-ABBC-BF46-AFF7-F1B230B0704F}"/>
                          </a:ext>
                        </a:extLst>
                      </p:cNvPr>
                      <p:cNvSpPr/>
                      <p:nvPr/>
                    </p:nvSpPr>
                    <p:spPr>
                      <a:xfrm>
                        <a:off x="4528164" y="7085119"/>
                        <a:ext cx="187193" cy="103874"/>
                      </a:xfrm>
                      <a:custGeom>
                        <a:avLst/>
                        <a:gdLst/>
                        <a:ahLst/>
                        <a:cxnLst>
                          <a:cxn ang="0">
                            <a:pos x="wd2" y="hd2"/>
                          </a:cxn>
                          <a:cxn ang="5400000">
                            <a:pos x="wd2" y="hd2"/>
                          </a:cxn>
                          <a:cxn ang="10800000">
                            <a:pos x="wd2" y="hd2"/>
                          </a:cxn>
                          <a:cxn ang="16200000">
                            <a:pos x="wd2" y="hd2"/>
                          </a:cxn>
                        </a:cxnLst>
                        <a:rect l="0" t="0" r="r" b="b"/>
                        <a:pathLst>
                          <a:path w="20918" h="21600" extrusionOk="0">
                            <a:moveTo>
                              <a:pt x="9444" y="0"/>
                            </a:moveTo>
                            <a:cubicBezTo>
                              <a:pt x="8750" y="158"/>
                              <a:pt x="8056" y="316"/>
                              <a:pt x="7362" y="474"/>
                            </a:cubicBezTo>
                            <a:cubicBezTo>
                              <a:pt x="6669" y="632"/>
                              <a:pt x="5975" y="790"/>
                              <a:pt x="5281" y="948"/>
                            </a:cubicBezTo>
                            <a:lnTo>
                              <a:pt x="0" y="7666"/>
                            </a:lnTo>
                            <a:lnTo>
                              <a:pt x="1291" y="12904"/>
                            </a:lnTo>
                            <a:lnTo>
                              <a:pt x="730" y="18969"/>
                            </a:lnTo>
                            <a:lnTo>
                              <a:pt x="4168" y="21600"/>
                            </a:lnTo>
                            <a:lnTo>
                              <a:pt x="6919" y="17642"/>
                            </a:lnTo>
                            <a:lnTo>
                              <a:pt x="11708" y="14231"/>
                            </a:lnTo>
                            <a:lnTo>
                              <a:pt x="14649" y="18187"/>
                            </a:lnTo>
                            <a:cubicBezTo>
                              <a:pt x="15852" y="19903"/>
                              <a:pt x="17488" y="20126"/>
                              <a:pt x="18814" y="18756"/>
                            </a:cubicBezTo>
                            <a:cubicBezTo>
                              <a:pt x="21018" y="16477"/>
                              <a:pt x="21600" y="11064"/>
                              <a:pt x="20036" y="7382"/>
                            </a:cubicBezTo>
                            <a:lnTo>
                              <a:pt x="10281" y="7951"/>
                            </a:lnTo>
                            <a:lnTo>
                              <a:pt x="9444" y="0"/>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sp>
                    <p:nvSpPr>
                      <p:cNvPr id="263" name="íṣḷîḍe">
                        <a:extLst>
                          <a:ext uri="{FF2B5EF4-FFF2-40B4-BE49-F238E27FC236}">
                            <a16:creationId xmlns:a16="http://schemas.microsoft.com/office/drawing/2014/main" id="{2AD34BDC-0616-CD44-95D8-BCB0C08B8079}"/>
                          </a:ext>
                        </a:extLst>
                      </p:cNvPr>
                      <p:cNvSpPr/>
                      <p:nvPr/>
                    </p:nvSpPr>
                    <p:spPr>
                      <a:xfrm>
                        <a:off x="693491" y="4250061"/>
                        <a:ext cx="145613" cy="372246"/>
                      </a:xfrm>
                      <a:custGeom>
                        <a:avLst/>
                        <a:gdLst/>
                        <a:ahLst/>
                        <a:cxnLst>
                          <a:cxn ang="0">
                            <a:pos x="wd2" y="hd2"/>
                          </a:cxn>
                          <a:cxn ang="5400000">
                            <a:pos x="wd2" y="hd2"/>
                          </a:cxn>
                          <a:cxn ang="10800000">
                            <a:pos x="wd2" y="hd2"/>
                          </a:cxn>
                          <a:cxn ang="16200000">
                            <a:pos x="wd2" y="hd2"/>
                          </a:cxn>
                        </a:cxnLst>
                        <a:rect l="0" t="0" r="r" b="b"/>
                        <a:pathLst>
                          <a:path w="21600" h="21600" extrusionOk="0">
                            <a:moveTo>
                              <a:pt x="0" y="258"/>
                            </a:moveTo>
                            <a:lnTo>
                              <a:pt x="6998" y="0"/>
                            </a:lnTo>
                            <a:lnTo>
                              <a:pt x="7417" y="2219"/>
                            </a:lnTo>
                            <a:lnTo>
                              <a:pt x="11745" y="4335"/>
                            </a:lnTo>
                            <a:lnTo>
                              <a:pt x="14449" y="6610"/>
                            </a:lnTo>
                            <a:lnTo>
                              <a:pt x="16072" y="9777"/>
                            </a:lnTo>
                            <a:lnTo>
                              <a:pt x="16207" y="11728"/>
                            </a:lnTo>
                            <a:lnTo>
                              <a:pt x="18084" y="13467"/>
                            </a:lnTo>
                            <a:lnTo>
                              <a:pt x="18084" y="15319"/>
                            </a:lnTo>
                            <a:lnTo>
                              <a:pt x="20112" y="18168"/>
                            </a:lnTo>
                            <a:lnTo>
                              <a:pt x="21600" y="20602"/>
                            </a:lnTo>
                            <a:lnTo>
                              <a:pt x="17948" y="21600"/>
                            </a:lnTo>
                            <a:lnTo>
                              <a:pt x="14905" y="18863"/>
                            </a:lnTo>
                            <a:lnTo>
                              <a:pt x="13687" y="14313"/>
                            </a:lnTo>
                            <a:cubicBezTo>
                              <a:pt x="12597" y="13444"/>
                              <a:pt x="11654" y="12547"/>
                              <a:pt x="10865" y="11629"/>
                            </a:cubicBezTo>
                            <a:cubicBezTo>
                              <a:pt x="10077" y="10711"/>
                              <a:pt x="9445" y="9775"/>
                              <a:pt x="8972" y="8825"/>
                            </a:cubicBezTo>
                            <a:lnTo>
                              <a:pt x="7501" y="6299"/>
                            </a:lnTo>
                            <a:lnTo>
                              <a:pt x="5522" y="3819"/>
                            </a:lnTo>
                            <a:lnTo>
                              <a:pt x="0" y="258"/>
                            </a:lnTo>
                            <a:close/>
                          </a:path>
                        </a:pathLst>
                      </a:custGeom>
                      <a:solidFill>
                        <a:srgbClr val="DCDEE0"/>
                      </a:solidFill>
                      <a:ln w="12700" cap="flat">
                        <a:noFill/>
                        <a:miter lim="400000"/>
                      </a:ln>
                      <a:effectLst/>
                    </p:spPr>
                    <p:txBody>
                      <a:bodyPr wrap="square" lIns="45719" tIns="45719" rIns="45719" bIns="45719" numCol="1" anchor="ctr">
                        <a:noAutofit/>
                      </a:bodyPr>
                      <a:lstStyle/>
                      <a:p>
                        <a:pPr marL="0" marR="0" lvl="0" indent="0" defTabSz="457148" eaLnBrk="1" fontAlgn="auto" latinLnBrk="0" hangingPunct="1">
                          <a:lnSpc>
                            <a:spcPct val="100000"/>
                          </a:lnSpc>
                          <a:spcBef>
                            <a:spcPts val="0"/>
                          </a:spcBef>
                          <a:spcAft>
                            <a:spcPts val="0"/>
                          </a:spcAft>
                          <a:buClrTx/>
                          <a:buSzTx/>
                          <a:buFontTx/>
                          <a:buNone/>
                          <a:tabLst/>
                          <a:defRPr sz="8400" cap="none">
                            <a:solidFill>
                              <a:srgbClr val="070707"/>
                            </a:solidFill>
                          </a:defRPr>
                        </a:pPr>
                        <a:endParaRPr kumimoji="0" sz="8400" b="0" i="0" u="none" strike="noStrike" kern="0" cap="none" spc="0" normalizeH="0" baseline="0" noProof="0">
                          <a:ln>
                            <a:noFill/>
                          </a:ln>
                          <a:solidFill>
                            <a:srgbClr val="070707"/>
                          </a:solidFill>
                          <a:effectLst/>
                          <a:uLnTx/>
                          <a:uFillTx/>
                          <a:latin typeface="Arial"/>
                          <a:ea typeface="微软雅黑"/>
                        </a:endParaRPr>
                      </a:p>
                    </p:txBody>
                  </p:sp>
                </p:grpSp>
              </p:grpSp>
              <p:sp>
                <p:nvSpPr>
                  <p:cNvPr id="213" name="ïşľîḍé">
                    <a:extLst>
                      <a:ext uri="{FF2B5EF4-FFF2-40B4-BE49-F238E27FC236}">
                        <a16:creationId xmlns:a16="http://schemas.microsoft.com/office/drawing/2014/main" id="{470D6794-FD2A-A146-A7D0-F0D1CF2A1B0A}"/>
                      </a:ext>
                    </a:extLst>
                  </p:cNvPr>
                  <p:cNvSpPr/>
                  <p:nvPr/>
                </p:nvSpPr>
                <p:spPr>
                  <a:xfrm>
                    <a:off x="0" y="0"/>
                    <a:ext cx="14522768" cy="14522768"/>
                  </a:xfrm>
                  <a:prstGeom prst="ellipse">
                    <a:avLst/>
                  </a:prstGeom>
                  <a:noFill/>
                  <a:ln w="25400" cap="flat">
                    <a:solidFill>
                      <a:srgbClr val="DCDEE0"/>
                    </a:solidFill>
                    <a:custDash>
                      <a:ds d="200000" sp="200000"/>
                    </a:custDash>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sp>
                <p:nvSpPr>
                  <p:cNvPr id="214" name="iśļîďe">
                    <a:extLst>
                      <a:ext uri="{FF2B5EF4-FFF2-40B4-BE49-F238E27FC236}">
                        <a16:creationId xmlns:a16="http://schemas.microsoft.com/office/drawing/2014/main" id="{4DFAAB90-AEDC-B149-A06B-C5C639402FCF}"/>
                      </a:ext>
                    </a:extLst>
                  </p:cNvPr>
                  <p:cNvSpPr/>
                  <p:nvPr/>
                </p:nvSpPr>
                <p:spPr>
                  <a:xfrm>
                    <a:off x="1044416" y="1044416"/>
                    <a:ext cx="12433936" cy="12433936"/>
                  </a:xfrm>
                  <a:prstGeom prst="ellipse">
                    <a:avLst/>
                  </a:prstGeom>
                  <a:noFill/>
                  <a:ln w="25400" cap="flat">
                    <a:solidFill>
                      <a:srgbClr val="A6AAA9"/>
                    </a:solidFill>
                    <a:custDash>
                      <a:ds d="200000" sp="200000"/>
                    </a:custDash>
                    <a:miter lim="400000"/>
                  </a:ln>
                  <a:effectLst/>
                </p:spPr>
                <p:txBody>
                  <a:bodyPr wrap="square" lIns="71437" tIns="71437" rIns="71437" bIns="71437"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cap="none">
                        <a:solidFill>
                          <a:srgbClr val="FFFFFF"/>
                        </a:solidFill>
                      </a:defRPr>
                    </a:pPr>
                    <a:endParaRPr kumimoji="0" sz="3200" b="0" i="0" u="none" strike="noStrike" kern="0" cap="none" spc="0" normalizeH="0" baseline="0" noProof="0">
                      <a:ln>
                        <a:noFill/>
                      </a:ln>
                      <a:solidFill>
                        <a:srgbClr val="FFFFFF"/>
                      </a:solidFill>
                      <a:effectLst/>
                      <a:uLnTx/>
                      <a:uFillTx/>
                      <a:latin typeface="Arial"/>
                      <a:ea typeface="微软雅黑"/>
                    </a:endParaRPr>
                  </a:p>
                </p:txBody>
              </p:sp>
            </p:grpSp>
            <p:sp>
              <p:nvSpPr>
                <p:cNvPr id="203" name="iš1ïḑé">
                  <a:extLst>
                    <a:ext uri="{FF2B5EF4-FFF2-40B4-BE49-F238E27FC236}">
                      <a16:creationId xmlns:a16="http://schemas.microsoft.com/office/drawing/2014/main" id="{6D2D16B9-595B-4E47-A448-C1D75F2444C1}"/>
                    </a:ext>
                  </a:extLst>
                </p:cNvPr>
                <p:cNvSpPr/>
                <p:nvPr/>
              </p:nvSpPr>
              <p:spPr>
                <a:xfrm>
                  <a:off x="4300367" y="10222532"/>
                  <a:ext cx="653614" cy="931096"/>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268BC5"/>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4" name="íṧľiḑè">
                  <a:extLst>
                    <a:ext uri="{FF2B5EF4-FFF2-40B4-BE49-F238E27FC236}">
                      <a16:creationId xmlns:a16="http://schemas.microsoft.com/office/drawing/2014/main" id="{4501A1C0-D22F-9349-9974-F33785B22B23}"/>
                    </a:ext>
                  </a:extLst>
                </p:cNvPr>
                <p:cNvSpPr/>
                <p:nvPr/>
              </p:nvSpPr>
              <p:spPr>
                <a:xfrm>
                  <a:off x="1218357" y="8586048"/>
                  <a:ext cx="486517" cy="693059"/>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4A7DBC"/>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5" name="iṧľïḋe">
                  <a:extLst>
                    <a:ext uri="{FF2B5EF4-FFF2-40B4-BE49-F238E27FC236}">
                      <a16:creationId xmlns:a16="http://schemas.microsoft.com/office/drawing/2014/main" id="{4F446CC0-2F79-554A-8010-2E6D15A12C26}"/>
                    </a:ext>
                  </a:extLst>
                </p:cNvPr>
                <p:cNvSpPr/>
                <p:nvPr/>
              </p:nvSpPr>
              <p:spPr>
                <a:xfrm>
                  <a:off x="4896820" y="9490432"/>
                  <a:ext cx="486517" cy="693060"/>
                </a:xfrm>
                <a:custGeom>
                  <a:avLst/>
                  <a:gdLst/>
                  <a:ahLst/>
                  <a:cxnLst>
                    <a:cxn ang="0">
                      <a:pos x="wd2" y="hd2"/>
                    </a:cxn>
                    <a:cxn ang="5400000">
                      <a:pos x="wd2" y="hd2"/>
                    </a:cxn>
                    <a:cxn ang="10800000">
                      <a:pos x="wd2" y="hd2"/>
                    </a:cxn>
                    <a:cxn ang="16200000">
                      <a:pos x="wd2" y="hd2"/>
                    </a:cxn>
                  </a:cxnLst>
                  <a:rect l="0" t="0" r="r" b="b"/>
                  <a:pathLst>
                    <a:path w="21600" h="21600" extrusionOk="0">
                      <a:moveTo>
                        <a:pt x="10821" y="0"/>
                      </a:moveTo>
                      <a:cubicBezTo>
                        <a:pt x="4975" y="0"/>
                        <a:pt x="0" y="3298"/>
                        <a:pt x="0" y="7618"/>
                      </a:cubicBezTo>
                      <a:cubicBezTo>
                        <a:pt x="0" y="13164"/>
                        <a:pt x="10821" y="21600"/>
                        <a:pt x="10821" y="21600"/>
                      </a:cubicBezTo>
                      <a:cubicBezTo>
                        <a:pt x="10821" y="21600"/>
                        <a:pt x="21600" y="13164"/>
                        <a:pt x="21600" y="7618"/>
                      </a:cubicBezTo>
                      <a:cubicBezTo>
                        <a:pt x="21600" y="3298"/>
                        <a:pt x="16666" y="0"/>
                        <a:pt x="10821" y="0"/>
                      </a:cubicBezTo>
                      <a:close/>
                      <a:moveTo>
                        <a:pt x="10821" y="10304"/>
                      </a:moveTo>
                      <a:cubicBezTo>
                        <a:pt x="8748" y="10304"/>
                        <a:pt x="7007" y="9165"/>
                        <a:pt x="7007" y="7618"/>
                      </a:cubicBezTo>
                      <a:cubicBezTo>
                        <a:pt x="7007" y="6071"/>
                        <a:pt x="8748" y="4962"/>
                        <a:pt x="10821" y="4962"/>
                      </a:cubicBezTo>
                      <a:cubicBezTo>
                        <a:pt x="12852" y="4962"/>
                        <a:pt x="14593" y="6071"/>
                        <a:pt x="14593" y="7618"/>
                      </a:cubicBezTo>
                      <a:cubicBezTo>
                        <a:pt x="14593" y="9165"/>
                        <a:pt x="12852" y="10304"/>
                        <a:pt x="10821" y="10304"/>
                      </a:cubicBezTo>
                      <a:close/>
                    </a:path>
                  </a:pathLst>
                </a:custGeom>
                <a:solidFill>
                  <a:srgbClr val="209791"/>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6" name="îṡḻíḍê">
                  <a:extLst>
                    <a:ext uri="{FF2B5EF4-FFF2-40B4-BE49-F238E27FC236}">
                      <a16:creationId xmlns:a16="http://schemas.microsoft.com/office/drawing/2014/main" id="{33F50CF7-FD51-1C45-9AF8-3C4D4B9B1A82}"/>
                    </a:ext>
                  </a:extLst>
                </p:cNvPr>
                <p:cNvSpPr/>
                <p:nvPr/>
              </p:nvSpPr>
              <p:spPr>
                <a:xfrm rot="18802755">
                  <a:off x="-1525587" y="6310570"/>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7" name="íŝḷïḑê">
                  <a:extLst>
                    <a:ext uri="{FF2B5EF4-FFF2-40B4-BE49-F238E27FC236}">
                      <a16:creationId xmlns:a16="http://schemas.microsoft.com/office/drawing/2014/main" id="{19BF5615-1A60-E047-B874-D1896C52440C}"/>
                    </a:ext>
                  </a:extLst>
                </p:cNvPr>
                <p:cNvSpPr/>
                <p:nvPr/>
              </p:nvSpPr>
              <p:spPr>
                <a:xfrm rot="1021271">
                  <a:off x="4893223" y="46468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8" name="íṧľîḓè">
                  <a:extLst>
                    <a:ext uri="{FF2B5EF4-FFF2-40B4-BE49-F238E27FC236}">
                      <a16:creationId xmlns:a16="http://schemas.microsoft.com/office/drawing/2014/main" id="{0A1D66F0-CEEC-BC45-B6AD-3A753B840FE7}"/>
                    </a:ext>
                  </a:extLst>
                </p:cNvPr>
                <p:cNvSpPr/>
                <p:nvPr/>
              </p:nvSpPr>
              <p:spPr>
                <a:xfrm rot="5387886">
                  <a:off x="9223923" y="105269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A6AAA9"/>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09" name="îṥḻiḋé">
                  <a:extLst>
                    <a:ext uri="{FF2B5EF4-FFF2-40B4-BE49-F238E27FC236}">
                      <a16:creationId xmlns:a16="http://schemas.microsoft.com/office/drawing/2014/main" id="{3D9BCBFD-FF83-0B4A-BDB1-1F82511BDE24}"/>
                    </a:ext>
                  </a:extLst>
                </p:cNvPr>
                <p:cNvSpPr/>
                <p:nvPr/>
              </p:nvSpPr>
              <p:spPr>
                <a:xfrm rot="14608625">
                  <a:off x="9630323" y="7593270"/>
                  <a:ext cx="728203"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10" name="îṣľïḓé">
                  <a:extLst>
                    <a:ext uri="{FF2B5EF4-FFF2-40B4-BE49-F238E27FC236}">
                      <a16:creationId xmlns:a16="http://schemas.microsoft.com/office/drawing/2014/main" id="{5D5AB3B0-A3F2-4248-B196-CC9F263BF18E}"/>
                    </a:ext>
                  </a:extLst>
                </p:cNvPr>
                <p:cNvSpPr/>
                <p:nvPr/>
              </p:nvSpPr>
              <p:spPr>
                <a:xfrm rot="9921958">
                  <a:off x="1311824" y="3516570"/>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sp>
              <p:nvSpPr>
                <p:cNvPr id="211" name="i$1íďé">
                  <a:extLst>
                    <a:ext uri="{FF2B5EF4-FFF2-40B4-BE49-F238E27FC236}">
                      <a16:creationId xmlns:a16="http://schemas.microsoft.com/office/drawing/2014/main" id="{45741201-C6B8-6747-8328-0BEBE35FD882}"/>
                    </a:ext>
                  </a:extLst>
                </p:cNvPr>
                <p:cNvSpPr/>
                <p:nvPr/>
              </p:nvSpPr>
              <p:spPr>
                <a:xfrm rot="5805315">
                  <a:off x="-4174576" y="9505968"/>
                  <a:ext cx="728202" cy="693060"/>
                </a:xfrm>
                <a:custGeom>
                  <a:avLst/>
                  <a:gdLst/>
                  <a:ahLst/>
                  <a:cxnLst>
                    <a:cxn ang="0">
                      <a:pos x="wd2" y="hd2"/>
                    </a:cxn>
                    <a:cxn ang="5400000">
                      <a:pos x="wd2" y="hd2"/>
                    </a:cxn>
                    <a:cxn ang="10800000">
                      <a:pos x="wd2" y="hd2"/>
                    </a:cxn>
                    <a:cxn ang="16200000">
                      <a:pos x="wd2" y="hd2"/>
                    </a:cxn>
                  </a:cxnLst>
                  <a:rect l="0" t="0" r="r" b="b"/>
                  <a:pathLst>
                    <a:path w="21600" h="21600" extrusionOk="0">
                      <a:moveTo>
                        <a:pt x="21600" y="10908"/>
                      </a:moveTo>
                      <a:cubicBezTo>
                        <a:pt x="21600" y="10041"/>
                        <a:pt x="20981" y="9173"/>
                        <a:pt x="19950" y="9173"/>
                      </a:cubicBezTo>
                      <a:lnTo>
                        <a:pt x="14115" y="9173"/>
                      </a:lnTo>
                      <a:lnTo>
                        <a:pt x="8516" y="0"/>
                      </a:lnTo>
                      <a:lnTo>
                        <a:pt x="6453" y="0"/>
                      </a:lnTo>
                      <a:lnTo>
                        <a:pt x="9135" y="9173"/>
                      </a:lnTo>
                      <a:lnTo>
                        <a:pt x="3124" y="9173"/>
                      </a:lnTo>
                      <a:lnTo>
                        <a:pt x="1473" y="6756"/>
                      </a:lnTo>
                      <a:lnTo>
                        <a:pt x="0" y="6756"/>
                      </a:lnTo>
                      <a:lnTo>
                        <a:pt x="1031" y="10908"/>
                      </a:lnTo>
                      <a:lnTo>
                        <a:pt x="0" y="14844"/>
                      </a:lnTo>
                      <a:lnTo>
                        <a:pt x="1473" y="14844"/>
                      </a:lnTo>
                      <a:lnTo>
                        <a:pt x="3124" y="12644"/>
                      </a:lnTo>
                      <a:lnTo>
                        <a:pt x="9135" y="12644"/>
                      </a:lnTo>
                      <a:lnTo>
                        <a:pt x="6453" y="21600"/>
                      </a:lnTo>
                      <a:lnTo>
                        <a:pt x="8516" y="21600"/>
                      </a:lnTo>
                      <a:lnTo>
                        <a:pt x="14115" y="12644"/>
                      </a:lnTo>
                      <a:lnTo>
                        <a:pt x="19950" y="12644"/>
                      </a:lnTo>
                      <a:cubicBezTo>
                        <a:pt x="20981" y="12644"/>
                        <a:pt x="21600" y="11776"/>
                        <a:pt x="21600" y="10908"/>
                      </a:cubicBezTo>
                    </a:path>
                  </a:pathLst>
                </a:custGeom>
                <a:solidFill>
                  <a:srgbClr val="DCDEE0"/>
                </a:solidFill>
                <a:ln w="12700">
                  <a:miter lim="400000"/>
                </a:ln>
              </p:spPr>
              <p:txBody>
                <a:bodyPr lIns="45719" rIns="45719" anchor="ctr"/>
                <a:lstStyle/>
                <a:p>
                  <a:pPr marL="0" marR="0" lvl="0" indent="0" defTabSz="914400" eaLnBrk="1" fontAlgn="auto" latinLnBrk="0" hangingPunct="1">
                    <a:lnSpc>
                      <a:spcPct val="100000"/>
                    </a:lnSpc>
                    <a:spcBef>
                      <a:spcPts val="0"/>
                    </a:spcBef>
                    <a:spcAft>
                      <a:spcPts val="0"/>
                    </a:spcAft>
                    <a:buClrTx/>
                    <a:buSzTx/>
                    <a:buFontTx/>
                    <a:buNone/>
                    <a:tabLst/>
                    <a:defRPr sz="1800" cap="none">
                      <a:solidFill>
                        <a:srgbClr val="000000"/>
                      </a:solidFill>
                    </a:defRPr>
                  </a:pPr>
                  <a:endParaRPr kumimoji="0" sz="1800" b="0" i="0" u="none" strike="noStrike" kern="0" cap="none" spc="0" normalizeH="0" baseline="0" noProof="0">
                    <a:ln>
                      <a:noFill/>
                    </a:ln>
                    <a:solidFill>
                      <a:srgbClr val="000000"/>
                    </a:solidFill>
                    <a:effectLst/>
                    <a:uLnTx/>
                    <a:uFillTx/>
                    <a:latin typeface="Arial"/>
                    <a:ea typeface="微软雅黑"/>
                  </a:endParaRPr>
                </a:p>
              </p:txBody>
            </p:sp>
          </p:grpSp>
        </p:grpSp>
        <p:sp>
          <p:nvSpPr>
            <p:cNvPr id="197" name="iṥ1íḓé">
              <a:extLst>
                <a:ext uri="{FF2B5EF4-FFF2-40B4-BE49-F238E27FC236}">
                  <a16:creationId xmlns:a16="http://schemas.microsoft.com/office/drawing/2014/main" id="{D924DFA1-21B2-8140-BFDE-2007B39C61CA}"/>
                </a:ext>
              </a:extLst>
            </p:cNvPr>
            <p:cNvSpPr txBox="1"/>
            <p:nvPr/>
          </p:nvSpPr>
          <p:spPr bwMode="auto">
            <a:xfrm>
              <a:off x="8208339" y="1275325"/>
              <a:ext cx="3312150" cy="391558"/>
            </a:xfrm>
            <a:prstGeom prst="rect">
              <a:avLst/>
            </a:prstGeom>
            <a:solidFill>
              <a:schemeClr val="accent1">
                <a:lumMod val="50000"/>
              </a:schemeClr>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04.</a:t>
              </a:r>
              <a:r>
                <a:rPr lang="zh-CN" altLang="en-US" b="1" dirty="0">
                  <a:solidFill>
                    <a:srgbClr val="FFFFFF"/>
                  </a:solidFill>
                  <a:latin typeface="Arial"/>
                  <a:ea typeface="微软雅黑"/>
                </a:rPr>
                <a:t>可信（</a:t>
              </a:r>
              <a:r>
                <a:rPr lang="en-US" altLang="zh-CN" b="1" dirty="0">
                  <a:solidFill>
                    <a:srgbClr val="FFFFFF"/>
                  </a:solidFill>
                  <a:latin typeface="Arial"/>
                  <a:ea typeface="微软雅黑"/>
                </a:rPr>
                <a:t>Credible</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195" name="îšḻïḍê">
              <a:extLst>
                <a:ext uri="{FF2B5EF4-FFF2-40B4-BE49-F238E27FC236}">
                  <a16:creationId xmlns:a16="http://schemas.microsoft.com/office/drawing/2014/main" id="{D11C116E-CFD9-EF4E-8FCE-1A1269D0DE5B}"/>
                </a:ext>
              </a:extLst>
            </p:cNvPr>
            <p:cNvSpPr txBox="1"/>
            <p:nvPr/>
          </p:nvSpPr>
          <p:spPr bwMode="auto">
            <a:xfrm>
              <a:off x="8208339" y="2829762"/>
              <a:ext cx="3312150" cy="391558"/>
            </a:xfrm>
            <a:prstGeom prst="rect">
              <a:avLst/>
            </a:prstGeom>
            <a:solidFill>
              <a:schemeClr val="accent5">
                <a:lumMod val="75000"/>
              </a:schemeClr>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05.</a:t>
              </a:r>
              <a:r>
                <a:rPr lang="zh-CN" altLang="en-US" b="1" dirty="0">
                  <a:solidFill>
                    <a:srgbClr val="FFFFFF"/>
                  </a:solidFill>
                  <a:latin typeface="Arial"/>
                  <a:ea typeface="微软雅黑"/>
                </a:rPr>
                <a:t>情感（</a:t>
              </a:r>
              <a:r>
                <a:rPr lang="en-US" altLang="zh-CN" b="1" dirty="0">
                  <a:solidFill>
                    <a:srgbClr val="FFFFFF"/>
                  </a:solidFill>
                  <a:latin typeface="Arial"/>
                  <a:ea typeface="微软雅黑"/>
                </a:rPr>
                <a:t>Emotional</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193" name="îSḷîďè">
              <a:extLst>
                <a:ext uri="{FF2B5EF4-FFF2-40B4-BE49-F238E27FC236}">
                  <a16:creationId xmlns:a16="http://schemas.microsoft.com/office/drawing/2014/main" id="{E6BEF0B4-2935-9B44-A532-562DAC2E9D38}"/>
                </a:ext>
              </a:extLst>
            </p:cNvPr>
            <p:cNvSpPr txBox="1"/>
            <p:nvPr/>
          </p:nvSpPr>
          <p:spPr bwMode="auto">
            <a:xfrm>
              <a:off x="8208339" y="4384198"/>
              <a:ext cx="3312150" cy="391558"/>
            </a:xfrm>
            <a:prstGeom prst="rect">
              <a:avLst/>
            </a:prstGeom>
            <a:solidFill>
              <a:schemeClr val="accent1">
                <a:lumMod val="75000"/>
              </a:schemeClr>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06.</a:t>
              </a:r>
              <a:r>
                <a:rPr lang="zh-CN" altLang="en-US" b="1" dirty="0">
                  <a:solidFill>
                    <a:srgbClr val="FFFFFF"/>
                  </a:solidFill>
                  <a:latin typeface="Arial"/>
                  <a:ea typeface="微软雅黑"/>
                </a:rPr>
                <a:t>故事（</a:t>
              </a:r>
              <a:r>
                <a:rPr lang="en-US" altLang="zh-CN" b="1" dirty="0">
                  <a:solidFill>
                    <a:srgbClr val="FFFFFF"/>
                  </a:solidFill>
                  <a:latin typeface="Arial"/>
                  <a:ea typeface="微软雅黑"/>
                </a:rPr>
                <a:t>Stories</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grpSp>
      <p:sp>
        <p:nvSpPr>
          <p:cNvPr id="270" name="iṥ1íḓé">
            <a:extLst>
              <a:ext uri="{FF2B5EF4-FFF2-40B4-BE49-F238E27FC236}">
                <a16:creationId xmlns:a16="http://schemas.microsoft.com/office/drawing/2014/main" id="{0FC52F16-BF28-6941-A6DF-0C96D3E8C042}"/>
              </a:ext>
            </a:extLst>
          </p:cNvPr>
          <p:cNvSpPr txBox="1"/>
          <p:nvPr/>
        </p:nvSpPr>
        <p:spPr bwMode="auto">
          <a:xfrm>
            <a:off x="591383" y="1899752"/>
            <a:ext cx="3312150" cy="391558"/>
          </a:xfrm>
          <a:prstGeom prst="rect">
            <a:avLst/>
          </a:prstGeom>
          <a:solidFill>
            <a:srgbClr val="268BC5"/>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01.</a:t>
            </a:r>
            <a:r>
              <a:rPr lang="zh-CN" altLang="en-US" b="1" dirty="0">
                <a:solidFill>
                  <a:srgbClr val="FFFFFF"/>
                </a:solidFill>
                <a:latin typeface="Arial"/>
                <a:ea typeface="微软雅黑"/>
              </a:rPr>
              <a:t>简单（</a:t>
            </a:r>
            <a:r>
              <a:rPr lang="en-US" altLang="zh-CN" b="1" dirty="0">
                <a:solidFill>
                  <a:srgbClr val="FFFFFF"/>
                </a:solidFill>
                <a:latin typeface="Arial"/>
                <a:ea typeface="微软雅黑"/>
              </a:rPr>
              <a:t>Simple</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272" name="îšḻïḍê">
            <a:extLst>
              <a:ext uri="{FF2B5EF4-FFF2-40B4-BE49-F238E27FC236}">
                <a16:creationId xmlns:a16="http://schemas.microsoft.com/office/drawing/2014/main" id="{2D040C84-9426-EA4C-9131-49858FDE59BE}"/>
              </a:ext>
            </a:extLst>
          </p:cNvPr>
          <p:cNvSpPr txBox="1"/>
          <p:nvPr/>
        </p:nvSpPr>
        <p:spPr bwMode="auto">
          <a:xfrm>
            <a:off x="597206" y="3434997"/>
            <a:ext cx="3312150" cy="391558"/>
          </a:xfrm>
          <a:prstGeom prst="rect">
            <a:avLst/>
          </a:prstGeom>
          <a:solidFill>
            <a:srgbClr val="209791"/>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02.</a:t>
            </a:r>
            <a:r>
              <a:rPr lang="zh-CN" altLang="en-US" b="1" dirty="0">
                <a:solidFill>
                  <a:srgbClr val="FFFFFF"/>
                </a:solidFill>
                <a:latin typeface="Arial"/>
                <a:ea typeface="微软雅黑"/>
              </a:rPr>
              <a:t>出人意料（</a:t>
            </a:r>
            <a:r>
              <a:rPr lang="en-US" altLang="zh-CN" b="1" dirty="0">
                <a:solidFill>
                  <a:srgbClr val="FFFFFF"/>
                </a:solidFill>
                <a:latin typeface="Arial"/>
                <a:ea typeface="微软雅黑"/>
              </a:rPr>
              <a:t>Unexpected</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
        <p:nvSpPr>
          <p:cNvPr id="274" name="îSḷîďè">
            <a:extLst>
              <a:ext uri="{FF2B5EF4-FFF2-40B4-BE49-F238E27FC236}">
                <a16:creationId xmlns:a16="http://schemas.microsoft.com/office/drawing/2014/main" id="{FADEAC17-3EAC-2A4E-B107-0758235CA344}"/>
              </a:ext>
            </a:extLst>
          </p:cNvPr>
          <p:cNvSpPr txBox="1"/>
          <p:nvPr/>
        </p:nvSpPr>
        <p:spPr bwMode="auto">
          <a:xfrm>
            <a:off x="646353" y="5006866"/>
            <a:ext cx="3312150" cy="391558"/>
          </a:xfrm>
          <a:prstGeom prst="rect">
            <a:avLst/>
          </a:prstGeom>
          <a:solidFill>
            <a:srgbClr val="4A7DBC"/>
          </a:solidFill>
          <a:ln>
            <a:noFill/>
          </a:ln>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fontAlgn="auto">
              <a:spcBef>
                <a:spcPts val="0"/>
              </a:spcBef>
              <a:spcAft>
                <a:spcPts val="0"/>
              </a:spcAft>
            </a:pPr>
            <a:r>
              <a:rPr kumimoji="0" lang="en-US" altLang="zh-CN" sz="1800" b="1" i="0" u="none" strike="noStrike" kern="1200" cap="none" spc="0" normalizeH="0" baseline="0" noProof="0" dirty="0">
                <a:ln>
                  <a:noFill/>
                </a:ln>
                <a:solidFill>
                  <a:srgbClr val="FFFFFF"/>
                </a:solidFill>
                <a:effectLst/>
                <a:uLnTx/>
                <a:uFillTx/>
                <a:latin typeface="Arial"/>
                <a:ea typeface="微软雅黑"/>
              </a:rPr>
              <a:t>03.</a:t>
            </a:r>
            <a:r>
              <a:rPr lang="zh-CN" altLang="en-US" b="1" dirty="0">
                <a:solidFill>
                  <a:srgbClr val="FFFFFF"/>
                </a:solidFill>
                <a:latin typeface="Arial"/>
                <a:ea typeface="微软雅黑"/>
              </a:rPr>
              <a:t>具体（</a:t>
            </a:r>
            <a:r>
              <a:rPr lang="en-US" altLang="zh-CN" b="1" dirty="0">
                <a:solidFill>
                  <a:srgbClr val="FFFFFF"/>
                </a:solidFill>
                <a:latin typeface="Arial"/>
                <a:ea typeface="微软雅黑"/>
              </a:rPr>
              <a:t>Concrete</a:t>
            </a:r>
            <a:r>
              <a:rPr lang="zh-CN" altLang="en-US" b="1" dirty="0">
                <a:solidFill>
                  <a:srgbClr val="FFFFFF"/>
                </a:solidFill>
                <a:latin typeface="Arial"/>
                <a:ea typeface="微软雅黑"/>
              </a:rPr>
              <a:t>） </a:t>
            </a:r>
            <a:endParaRPr kumimoji="0" lang="en-US" altLang="zh-CN" sz="1800" b="1" i="0" u="none" strike="noStrike" kern="1200" cap="none" spc="0" normalizeH="0" baseline="0" noProof="0" dirty="0">
              <a:ln>
                <a:noFill/>
              </a:ln>
              <a:solidFill>
                <a:srgbClr val="FFFFFF"/>
              </a:solidFill>
              <a:effectLst/>
              <a:uLnTx/>
              <a:uFillTx/>
              <a:latin typeface="Arial"/>
              <a:ea typeface="微软雅黑"/>
            </a:endParaRPr>
          </a:p>
        </p:txBody>
      </p:sp>
    </p:spTree>
    <p:extLst>
      <p:ext uri="{BB962C8B-B14F-4D97-AF65-F5344CB8AC3E}">
        <p14:creationId xmlns:p14="http://schemas.microsoft.com/office/powerpoint/2010/main" val="1943258090"/>
      </p:ext>
    </p:extLst>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837784" cy="1143000"/>
          </a:xfrm>
        </p:spPr>
        <p:txBody>
          <a:bodyPr/>
          <a:lstStyle/>
          <a:p>
            <a:r>
              <a:rPr lang="en-US" altLang="zh-CN" sz="4800" dirty="0"/>
              <a:t>7.4 </a:t>
            </a:r>
            <a:r>
              <a:rPr lang="zh-CN" altLang="en-US" sz="4800" dirty="0"/>
              <a:t>数据故事的生成</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▲7.3</a:t>
            </a:r>
            <a:r>
              <a:rPr lang="zh-CN" altLang="en-US" sz="2000" dirty="0">
                <a:solidFill>
                  <a:schemeClr val="bg1">
                    <a:lumMod val="50000"/>
                  </a:schemeClr>
                </a:solidFill>
              </a:rPr>
              <a:t> 数据故事的设计</a:t>
            </a:r>
            <a:endParaRPr lang="en-US" altLang="zh-CN" sz="2000" dirty="0">
              <a:solidFill>
                <a:schemeClr val="bg1">
                  <a:lumMod val="50000"/>
                </a:schemeClr>
              </a:solidFill>
            </a:endParaRPr>
          </a:p>
          <a:p>
            <a:r>
              <a:rPr lang="zh-CN" altLang="en-US" sz="2000" dirty="0">
                <a:solidFill>
                  <a:schemeClr val="bg1">
                    <a:lumMod val="50000"/>
                  </a:schemeClr>
                </a:solidFill>
              </a:rPr>
              <a:t> </a:t>
            </a:r>
            <a:endParaRPr lang="en-US" altLang="zh-CN" sz="2000" dirty="0">
              <a:solidFill>
                <a:schemeClr val="bg1">
                  <a:lumMod val="50000"/>
                </a:schemeClr>
              </a:solidFill>
            </a:endParaRPr>
          </a:p>
          <a:p>
            <a:r>
              <a:rPr lang="en-US" altLang="zh-CN" sz="2000" dirty="0"/>
              <a:t>▼7.5</a:t>
            </a:r>
            <a:r>
              <a:rPr lang="zh-CN" altLang="en-US" sz="2000" dirty="0"/>
              <a:t> 发布数据故事</a:t>
            </a:r>
          </a:p>
        </p:txBody>
      </p:sp>
    </p:spTree>
    <p:extLst>
      <p:ext uri="{BB962C8B-B14F-4D97-AF65-F5344CB8AC3E}">
        <p14:creationId xmlns:p14="http://schemas.microsoft.com/office/powerpoint/2010/main" val="1573399261"/>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en-US" altLang="zh-CN" dirty="0"/>
              <a:t>1</a:t>
            </a:r>
            <a:r>
              <a:rPr lang="zh-CN" altLang="en-US" dirty="0"/>
              <a:t> 连接数据源</a:t>
            </a:r>
          </a:p>
        </p:txBody>
      </p:sp>
      <p:sp>
        <p:nvSpPr>
          <p:cNvPr id="11" name="矩形 10">
            <a:extLst>
              <a:ext uri="{FF2B5EF4-FFF2-40B4-BE49-F238E27FC236}">
                <a16:creationId xmlns:a16="http://schemas.microsoft.com/office/drawing/2014/main" id="{237A0376-8E37-DB49-AFE7-8511A02A47BB}"/>
              </a:ext>
            </a:extLst>
          </p:cNvPr>
          <p:cNvSpPr/>
          <p:nvPr/>
        </p:nvSpPr>
        <p:spPr>
          <a:xfrm>
            <a:off x="666992" y="1494324"/>
            <a:ext cx="9577064" cy="369332"/>
          </a:xfrm>
          <a:prstGeom prst="rect">
            <a:avLst/>
          </a:prstGeom>
        </p:spPr>
        <p:txBody>
          <a:bodyPr wrap="square">
            <a:spAutoFit/>
          </a:bodyPr>
          <a:lstStyle/>
          <a:p>
            <a:r>
              <a:rPr lang="zh-CN" altLang="zh-CN" dirty="0">
                <a:solidFill>
                  <a:srgbClr val="000000"/>
                </a:solidFill>
                <a:latin typeface="Times New Roman" panose="02020603050405020304" pitchFamily="18" charset="0"/>
                <a:cs typeface="Times New Roman" panose="02020603050405020304" pitchFamily="18" charset="0"/>
              </a:rPr>
              <a:t>首先，依次点击</a:t>
            </a:r>
            <a:r>
              <a:rPr lang="en-US" altLang="zh-CN" dirty="0">
                <a:solidFill>
                  <a:srgbClr val="000000"/>
                </a:solidFill>
                <a:latin typeface="Times New Roman" panose="02020603050405020304" pitchFamily="18" charset="0"/>
              </a:rPr>
              <a:t>Tableau</a:t>
            </a:r>
            <a:r>
              <a:rPr lang="zh-CN" altLang="zh-CN" dirty="0">
                <a:solidFill>
                  <a:srgbClr val="000000"/>
                </a:solidFill>
                <a:latin typeface="Times New Roman" panose="02020603050405020304" pitchFamily="18" charset="0"/>
                <a:cs typeface="Times New Roman" panose="02020603050405020304" pitchFamily="18" charset="0"/>
              </a:rPr>
              <a:t>菜单中的【文件】→【新建】，创建</a:t>
            </a:r>
            <a:r>
              <a:rPr lang="en-US" altLang="zh-CN" dirty="0">
                <a:solidFill>
                  <a:srgbClr val="000000"/>
                </a:solidFill>
                <a:latin typeface="Times New Roman" panose="02020603050405020304" pitchFamily="18" charset="0"/>
              </a:rPr>
              <a:t>Tableau</a:t>
            </a:r>
            <a:r>
              <a:rPr lang="zh-CN" altLang="zh-CN" dirty="0">
                <a:solidFill>
                  <a:srgbClr val="000000"/>
                </a:solidFill>
                <a:latin typeface="Times New Roman" panose="02020603050405020304" pitchFamily="18" charset="0"/>
                <a:cs typeface="Times New Roman" panose="02020603050405020304" pitchFamily="18" charset="0"/>
              </a:rPr>
              <a:t>工作簿，</a:t>
            </a:r>
            <a:r>
              <a:rPr lang="zh-CN" altLang="zh-CN" dirty="0"/>
              <a:t> </a:t>
            </a:r>
            <a:r>
              <a:rPr lang="zh-CN" altLang="en-US" dirty="0"/>
              <a:t>如图</a:t>
            </a:r>
            <a:r>
              <a:rPr lang="en-US" altLang="zh-CN" dirty="0"/>
              <a:t>7-3</a:t>
            </a:r>
            <a:r>
              <a:rPr lang="zh-CN" altLang="en-US" dirty="0"/>
              <a:t>所示。</a:t>
            </a:r>
          </a:p>
        </p:txBody>
      </p:sp>
      <p:pic>
        <p:nvPicPr>
          <p:cNvPr id="12" name="图片 11">
            <a:extLst>
              <a:ext uri="{FF2B5EF4-FFF2-40B4-BE49-F238E27FC236}">
                <a16:creationId xmlns:a16="http://schemas.microsoft.com/office/drawing/2014/main" id="{0D4F48EF-61E8-B243-A511-4D283F6226A0}"/>
              </a:ext>
            </a:extLst>
          </p:cNvPr>
          <p:cNvPicPr/>
          <p:nvPr/>
        </p:nvPicPr>
        <p:blipFill>
          <a:blip r:embed="rId2">
            <a:extLst>
              <a:ext uri="{28A0092B-C50C-407E-A947-70E740481C1C}">
                <a14:useLocalDpi xmlns:a14="http://schemas.microsoft.com/office/drawing/2010/main" val="0"/>
              </a:ext>
            </a:extLst>
          </a:blip>
          <a:stretch>
            <a:fillRect/>
          </a:stretch>
        </p:blipFill>
        <p:spPr>
          <a:xfrm>
            <a:off x="911424" y="2276872"/>
            <a:ext cx="4290060" cy="3196590"/>
          </a:xfrm>
          <a:prstGeom prst="rect">
            <a:avLst/>
          </a:prstGeom>
        </p:spPr>
      </p:pic>
      <p:sp>
        <p:nvSpPr>
          <p:cNvPr id="13" name="矩形 12">
            <a:extLst>
              <a:ext uri="{FF2B5EF4-FFF2-40B4-BE49-F238E27FC236}">
                <a16:creationId xmlns:a16="http://schemas.microsoft.com/office/drawing/2014/main" id="{5E79EC72-850F-374B-8F79-DDC949FE450D}"/>
              </a:ext>
            </a:extLst>
          </p:cNvPr>
          <p:cNvSpPr/>
          <p:nvPr/>
        </p:nvSpPr>
        <p:spPr>
          <a:xfrm>
            <a:off x="1423346" y="5818919"/>
            <a:ext cx="3266215"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7- 3</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工作簿的创建</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F1538AFC-D34E-604B-9D89-5F05145700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11866" y="2276872"/>
            <a:ext cx="4521200" cy="2918460"/>
          </a:xfrm>
          <a:prstGeom prst="rect">
            <a:avLst/>
          </a:prstGeom>
        </p:spPr>
      </p:pic>
      <p:sp>
        <p:nvSpPr>
          <p:cNvPr id="15" name="矩形 14">
            <a:extLst>
              <a:ext uri="{FF2B5EF4-FFF2-40B4-BE49-F238E27FC236}">
                <a16:creationId xmlns:a16="http://schemas.microsoft.com/office/drawing/2014/main" id="{4E1CC232-587E-674F-A5EA-9D5BDC03DD62}"/>
              </a:ext>
            </a:extLst>
          </p:cNvPr>
          <p:cNvSpPr/>
          <p:nvPr/>
        </p:nvSpPr>
        <p:spPr>
          <a:xfrm>
            <a:off x="6861952" y="5621124"/>
            <a:ext cx="4221027"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7- 4 </a:t>
            </a:r>
            <a:r>
              <a:rPr lang="zh-CN" altLang="zh-CN" kern="100" dirty="0">
                <a:solidFill>
                  <a:srgbClr val="000000"/>
                </a:solidFill>
                <a:latin typeface="Times New Roman" panose="02020603050405020304" pitchFamily="18" charset="0"/>
                <a:cs typeface="Times New Roman" panose="02020603050405020304" pitchFamily="18" charset="0"/>
              </a:rPr>
              <a:t>连接数据源</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1982-2013.xlsx</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8421524"/>
      </p:ext>
    </p:ext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zh-CN" altLang="en-US" dirty="0"/>
              <a:t>目录</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3416418933"/>
              </p:ext>
            </p:extLst>
          </p:nvPr>
        </p:nvGraphicFramePr>
        <p:xfrm>
          <a:off x="1199456" y="2204864"/>
          <a:ext cx="9171632" cy="3482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4"/>
          </p:nvPr>
        </p:nvSpPr>
        <p:spPr/>
        <p:txBody>
          <a:bodyPr/>
          <a:lstStyle/>
          <a:p>
            <a:r>
              <a:rPr lang="zh-CN" altLang="en-US" dirty="0">
                <a:latin typeface="Arial" panose="020B0604020202020204" pitchFamily="34" charset="0"/>
                <a:cs typeface="Arial" panose="020B0604020202020204" pitchFamily="34" charset="0"/>
              </a:rPr>
              <a:t>►</a:t>
            </a:r>
            <a:r>
              <a:rPr lang="zh-CN" altLang="en-US" dirty="0"/>
              <a:t>目录</a:t>
            </a:r>
          </a:p>
        </p:txBody>
      </p:sp>
      <p:sp>
        <p:nvSpPr>
          <p:cNvPr id="9" name="文本占位符 4">
            <a:extLst>
              <a:ext uri="{FF2B5EF4-FFF2-40B4-BE49-F238E27FC236}">
                <a16:creationId xmlns:a16="http://schemas.microsoft.com/office/drawing/2014/main" id="{58D2FFD3-1738-0B49-A60F-668E8362BE66}"/>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6" name="矩形 5">
            <a:extLst>
              <a:ext uri="{FF2B5EF4-FFF2-40B4-BE49-F238E27FC236}">
                <a16:creationId xmlns:a16="http://schemas.microsoft.com/office/drawing/2014/main" id="{ADABDFC8-1B95-054F-888D-7EFD4CCCBE8C}"/>
              </a:ext>
            </a:extLst>
          </p:cNvPr>
          <p:cNvSpPr/>
          <p:nvPr/>
        </p:nvSpPr>
        <p:spPr>
          <a:xfrm>
            <a:off x="8647673" y="3861048"/>
            <a:ext cx="1624791" cy="800219"/>
          </a:xfrm>
          <a:prstGeom prst="rect">
            <a:avLst/>
          </a:prstGeom>
        </p:spPr>
        <p:txBody>
          <a:bodyPr wrap="square">
            <a:spAutoFit/>
          </a:bodyPr>
          <a:lstStyle/>
          <a:p>
            <a:pPr algn="ctr"/>
            <a:r>
              <a:rPr lang="zh-CN" altLang="zh-CN" sz="2300" b="1" dirty="0">
                <a:solidFill>
                  <a:schemeClr val="bg1"/>
                </a:solidFill>
                <a:latin typeface="DengXian" panose="02010600030101010101" pitchFamily="2" charset="-122"/>
                <a:cs typeface="Times New Roman" panose="02020603050405020304" pitchFamily="18" charset="0"/>
              </a:rPr>
              <a:t>发布数据故事</a:t>
            </a:r>
            <a:r>
              <a:rPr lang="zh-CN" altLang="zh-CN" sz="2300" b="1" dirty="0">
                <a:solidFill>
                  <a:schemeClr val="bg1"/>
                </a:solidFill>
              </a:rPr>
              <a:t> </a:t>
            </a:r>
            <a:endParaRPr lang="zh-CN" altLang="en-US" sz="2300" b="1" dirty="0">
              <a:solidFill>
                <a:schemeClr val="bg1"/>
              </a:solidFill>
            </a:endParaRPr>
          </a:p>
        </p:txBody>
      </p:sp>
    </p:spTree>
    <p:extLst>
      <p:ext uri="{BB962C8B-B14F-4D97-AF65-F5344CB8AC3E}">
        <p14:creationId xmlns:p14="http://schemas.microsoft.com/office/powerpoint/2010/main" val="511076179"/>
      </p:ext>
    </p:extLst>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en-US" altLang="zh-CN" dirty="0"/>
              <a:t>1</a:t>
            </a:r>
            <a:r>
              <a:rPr lang="zh-CN" altLang="en-US" dirty="0"/>
              <a:t> 连接数据源</a:t>
            </a:r>
          </a:p>
        </p:txBody>
      </p:sp>
      <p:sp>
        <p:nvSpPr>
          <p:cNvPr id="3" name="矩形 2">
            <a:extLst>
              <a:ext uri="{FF2B5EF4-FFF2-40B4-BE49-F238E27FC236}">
                <a16:creationId xmlns:a16="http://schemas.microsoft.com/office/drawing/2014/main" id="{DCD793BA-598A-8C44-8DDF-F70C1DB77201}"/>
              </a:ext>
            </a:extLst>
          </p:cNvPr>
          <p:cNvSpPr/>
          <p:nvPr/>
        </p:nvSpPr>
        <p:spPr>
          <a:xfrm>
            <a:off x="479376" y="1472811"/>
            <a:ext cx="10245666" cy="1477328"/>
          </a:xfrm>
          <a:prstGeom prst="rect">
            <a:avLst/>
          </a:prstGeom>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其中，数据源“</a:t>
            </a:r>
            <a:r>
              <a:rPr lang="en-US" altLang="zh-CN" dirty="0">
                <a:latin typeface="Times New Roman" panose="02020603050405020304" pitchFamily="18" charset="0"/>
                <a:cs typeface="Times New Roman" panose="02020603050405020304" pitchFamily="18" charset="0"/>
              </a:rPr>
              <a:t>1982-2013.xlsx”</a:t>
            </a:r>
            <a:r>
              <a:rPr lang="zh-CN" altLang="en-US" dirty="0">
                <a:latin typeface="Times New Roman" panose="02020603050405020304" pitchFamily="18" charset="0"/>
                <a:cs typeface="Times New Roman" panose="02020603050405020304" pitchFamily="18" charset="0"/>
              </a:rPr>
              <a:t>为</a:t>
            </a:r>
            <a:r>
              <a:rPr lang="en-US" altLang="zh-CN" dirty="0">
                <a:latin typeface="Times New Roman" panose="02020603050405020304" pitchFamily="18" charset="0"/>
                <a:cs typeface="Times New Roman" panose="02020603050405020304" pitchFamily="18" charset="0"/>
              </a:rPr>
              <a:t>Excel</a:t>
            </a:r>
            <a:r>
              <a:rPr lang="zh-CN" altLang="en-US" dirty="0">
                <a:latin typeface="Times New Roman" panose="02020603050405020304" pitchFamily="18" charset="0"/>
                <a:cs typeface="Times New Roman" panose="02020603050405020304" pitchFamily="18" charset="0"/>
              </a:rPr>
              <a:t>文件，其中包括一个</a:t>
            </a:r>
            <a:r>
              <a:rPr lang="en-US" altLang="zh-CN" dirty="0">
                <a:latin typeface="Times New Roman" panose="02020603050405020304" pitchFamily="18" charset="0"/>
                <a:cs typeface="Times New Roman" panose="02020603050405020304" pitchFamily="18" charset="0"/>
              </a:rPr>
              <a:t>Excel</a:t>
            </a:r>
            <a:r>
              <a:rPr lang="zh-CN" altLang="en-US" dirty="0">
                <a:latin typeface="Times New Roman" panose="02020603050405020304" pitchFamily="18" charset="0"/>
                <a:cs typeface="Times New Roman" panose="02020603050405020304" pitchFamily="18" charset="0"/>
              </a:rPr>
              <a:t>工作表，名称为“</a:t>
            </a:r>
            <a:r>
              <a:rPr lang="en-US" altLang="zh-CN" dirty="0">
                <a:latin typeface="Times New Roman" panose="02020603050405020304" pitchFamily="18" charset="0"/>
                <a:cs typeface="Times New Roman" panose="02020603050405020304" pitchFamily="18" charset="0"/>
              </a:rPr>
              <a:t>Earthquake Data”</a:t>
            </a:r>
            <a:r>
              <a:rPr lang="zh-CN" altLang="en-US" dirty="0">
                <a:latin typeface="Times New Roman" panose="02020603050405020304" pitchFamily="18" charset="0"/>
                <a:cs typeface="Times New Roman" panose="02020603050405020304" pitchFamily="18" charset="0"/>
              </a:rPr>
              <a:t>，该</a:t>
            </a:r>
            <a:r>
              <a:rPr lang="en-US" altLang="zh-CN" dirty="0">
                <a:latin typeface="Times New Roman" panose="02020603050405020304" pitchFamily="18" charset="0"/>
                <a:cs typeface="Times New Roman" panose="02020603050405020304" pitchFamily="18" charset="0"/>
              </a:rPr>
              <a:t>Excel </a:t>
            </a:r>
            <a:r>
              <a:rPr lang="zh-CN" altLang="en-US" dirty="0">
                <a:latin typeface="Times New Roman" panose="02020603050405020304" pitchFamily="18" charset="0"/>
                <a:cs typeface="Times New Roman" panose="02020603050405020304" pitchFamily="18" charset="0"/>
              </a:rPr>
              <a:t>工作表中记录的是</a:t>
            </a:r>
            <a:r>
              <a:rPr lang="en-US" altLang="zh-CN" dirty="0">
                <a:latin typeface="Times New Roman" panose="02020603050405020304" pitchFamily="18" charset="0"/>
                <a:cs typeface="Times New Roman" panose="02020603050405020304" pitchFamily="18" charset="0"/>
              </a:rPr>
              <a:t>1982</a:t>
            </a:r>
            <a:r>
              <a:rPr lang="zh-CN" altLang="en-US" dirty="0">
                <a:latin typeface="Times New Roman" panose="02020603050405020304" pitchFamily="18" charset="0"/>
                <a:cs typeface="Times New Roman" panose="02020603050405020304" pitchFamily="18" charset="0"/>
              </a:rPr>
              <a:t>到</a:t>
            </a:r>
            <a:r>
              <a:rPr lang="en-US" altLang="zh-CN" dirty="0">
                <a:latin typeface="Times New Roman" panose="02020603050405020304" pitchFamily="18" charset="0"/>
                <a:cs typeface="Times New Roman" panose="02020603050405020304" pitchFamily="18" charset="0"/>
              </a:rPr>
              <a:t>2013</a:t>
            </a:r>
            <a:r>
              <a:rPr lang="zh-CN" altLang="en-US" dirty="0">
                <a:latin typeface="Times New Roman" panose="02020603050405020304" pitchFamily="18" charset="0"/>
                <a:cs typeface="Times New Roman" panose="02020603050405020304" pitchFamily="18" charset="0"/>
              </a:rPr>
              <a:t>年间全球发生的地震数据，具体包括地震发生的：</a:t>
            </a:r>
          </a:p>
          <a:p>
            <a:pPr algn="just"/>
            <a:r>
              <a:rPr lang="zh-CN" altLang="en-US" dirty="0">
                <a:latin typeface="Times New Roman" panose="02020603050405020304" pitchFamily="18" charset="0"/>
                <a:cs typeface="Times New Roman" panose="02020603050405020304" pitchFamily="18" charset="0"/>
              </a:rPr>
              <a:t>唯一标识码（</a:t>
            </a:r>
            <a:r>
              <a:rPr lang="en-US" altLang="zh-CN" dirty="0">
                <a:latin typeface="Times New Roman" panose="02020603050405020304" pitchFamily="18" charset="0"/>
                <a:cs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）、日期（</a:t>
            </a:r>
            <a:r>
              <a:rPr lang="en-US" altLang="zh-CN" dirty="0">
                <a:latin typeface="Times New Roman" panose="02020603050405020304" pitchFamily="18" charset="0"/>
                <a:cs typeface="Times New Roman" panose="02020603050405020304" pitchFamily="18" charset="0"/>
              </a:rPr>
              <a:t>Earthquake Date Time</a:t>
            </a:r>
            <a:r>
              <a:rPr lang="zh-CN" altLang="en-US" dirty="0">
                <a:latin typeface="Times New Roman" panose="02020603050405020304" pitchFamily="18" charset="0"/>
                <a:cs typeface="Times New Roman" panose="02020603050405020304" pitchFamily="18" charset="0"/>
              </a:rPr>
              <a:t>）、地点（</a:t>
            </a:r>
            <a:r>
              <a:rPr lang="en-US" altLang="zh-CN" dirty="0">
                <a:latin typeface="Times New Roman" panose="02020603050405020304" pitchFamily="18" charset="0"/>
                <a:cs typeface="Times New Roman" panose="02020603050405020304" pitchFamily="18" charset="0"/>
              </a:rPr>
              <a:t>Place</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区域（</a:t>
            </a:r>
            <a:r>
              <a:rPr lang="en-US" altLang="zh-CN" dirty="0">
                <a:latin typeface="Times New Roman" panose="02020603050405020304" pitchFamily="18" charset="0"/>
                <a:cs typeface="Times New Roman" panose="02020603050405020304" pitchFamily="18" charset="0"/>
              </a:rPr>
              <a:t>Region of the World</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纬度（</a:t>
            </a:r>
            <a:r>
              <a:rPr lang="en-US" altLang="zh-CN" dirty="0">
                <a:latin typeface="Times New Roman" panose="02020603050405020304" pitchFamily="18" charset="0"/>
                <a:cs typeface="Times New Roman" panose="02020603050405020304" pitchFamily="18" charset="0"/>
              </a:rPr>
              <a:t>Latitude</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经度（</a:t>
            </a:r>
            <a:r>
              <a:rPr lang="en-US" altLang="zh-CN" dirty="0">
                <a:latin typeface="Times New Roman" panose="02020603050405020304" pitchFamily="18" charset="0"/>
                <a:cs typeface="Times New Roman" panose="02020603050405020304" pitchFamily="18" charset="0"/>
              </a:rPr>
              <a:t>Longitude</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震级（</a:t>
            </a:r>
            <a:r>
              <a:rPr lang="en-US" altLang="zh-CN" dirty="0">
                <a:latin typeface="Times New Roman" panose="02020603050405020304" pitchFamily="18" charset="0"/>
                <a:cs typeface="Times New Roman" panose="02020603050405020304" pitchFamily="18" charset="0"/>
              </a:rPr>
              <a:t>Magnitude</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震级的十次方表示（</a:t>
            </a:r>
            <a:r>
              <a:rPr lang="en-US" altLang="zh-CN" dirty="0">
                <a:latin typeface="Times New Roman" panose="02020603050405020304" pitchFamily="18" charset="0"/>
                <a:cs typeface="Times New Roman" panose="02020603050405020304" pitchFamily="18" charset="0"/>
              </a:rPr>
              <a:t>Magnitude^10</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如图</a:t>
            </a:r>
            <a:r>
              <a:rPr lang="en-US" altLang="zh-CN" dirty="0">
                <a:latin typeface="Times New Roman" panose="02020603050405020304" pitchFamily="18" charset="0"/>
                <a:cs typeface="Times New Roman" panose="02020603050405020304" pitchFamily="18" charset="0"/>
              </a:rPr>
              <a:t>7-5</a:t>
            </a:r>
            <a:r>
              <a:rPr lang="zh-CN" altLang="en-US" dirty="0">
                <a:latin typeface="Times New Roman" panose="02020603050405020304" pitchFamily="18" charset="0"/>
                <a:cs typeface="Times New Roman" panose="02020603050405020304" pitchFamily="18" charset="0"/>
              </a:rPr>
              <a:t>所示。</a:t>
            </a:r>
          </a:p>
        </p:txBody>
      </p:sp>
      <p:pic>
        <p:nvPicPr>
          <p:cNvPr id="9" name="图片 8">
            <a:extLst>
              <a:ext uri="{FF2B5EF4-FFF2-40B4-BE49-F238E27FC236}">
                <a16:creationId xmlns:a16="http://schemas.microsoft.com/office/drawing/2014/main" id="{FDA4C48B-C6DA-DB43-862F-7FCF9E586B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15624" y="3140968"/>
            <a:ext cx="4237990" cy="2669540"/>
          </a:xfrm>
          <a:prstGeom prst="rect">
            <a:avLst/>
          </a:prstGeom>
        </p:spPr>
      </p:pic>
      <p:pic>
        <p:nvPicPr>
          <p:cNvPr id="10" name="图片 9">
            <a:extLst>
              <a:ext uri="{FF2B5EF4-FFF2-40B4-BE49-F238E27FC236}">
                <a16:creationId xmlns:a16="http://schemas.microsoft.com/office/drawing/2014/main" id="{8E825BF1-20C6-5645-ACC2-D6C9BB6CAD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31046" y="3140968"/>
            <a:ext cx="4545330" cy="2472055"/>
          </a:xfrm>
          <a:prstGeom prst="rect">
            <a:avLst/>
          </a:prstGeom>
        </p:spPr>
      </p:pic>
      <p:sp>
        <p:nvSpPr>
          <p:cNvPr id="4" name="矩形 3">
            <a:extLst>
              <a:ext uri="{FF2B5EF4-FFF2-40B4-BE49-F238E27FC236}">
                <a16:creationId xmlns:a16="http://schemas.microsoft.com/office/drawing/2014/main" id="{CE8AFFA7-454A-C648-95FD-7151F30B729D}"/>
              </a:ext>
            </a:extLst>
          </p:cNvPr>
          <p:cNvSpPr/>
          <p:nvPr/>
        </p:nvSpPr>
        <p:spPr>
          <a:xfrm>
            <a:off x="963617" y="6001337"/>
            <a:ext cx="4742004"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7- 5</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数据源</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Excel</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文件——</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1982-2013.xlsx</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6938866-7B50-FA41-95D5-C25204820FE9}"/>
              </a:ext>
            </a:extLst>
          </p:cNvPr>
          <p:cNvSpPr/>
          <p:nvPr/>
        </p:nvSpPr>
        <p:spPr>
          <a:xfrm>
            <a:off x="6711866" y="6001336"/>
            <a:ext cx="3497048"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7- 6</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中显示的数据源</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7899151"/>
      </p:ext>
    </p:extLst>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en-US" altLang="zh-CN" dirty="0"/>
              <a:t>2</a:t>
            </a:r>
            <a:r>
              <a:rPr lang="zh-CN" altLang="en-US" dirty="0"/>
              <a:t> 设计工作表</a:t>
            </a:r>
          </a:p>
        </p:txBody>
      </p:sp>
      <p:graphicFrame>
        <p:nvGraphicFramePr>
          <p:cNvPr id="9" name="图示 8">
            <a:extLst>
              <a:ext uri="{FF2B5EF4-FFF2-40B4-BE49-F238E27FC236}">
                <a16:creationId xmlns:a16="http://schemas.microsoft.com/office/drawing/2014/main" id="{C1CCBE43-709C-E64C-AFA9-EE64C2D0D346}"/>
              </a:ext>
            </a:extLst>
          </p:cNvPr>
          <p:cNvGraphicFramePr/>
          <p:nvPr>
            <p:extLst>
              <p:ext uri="{D42A27DB-BD31-4B8C-83A1-F6EECF244321}">
                <p14:modId xmlns:p14="http://schemas.microsoft.com/office/powerpoint/2010/main" val="2890721548"/>
              </p:ext>
            </p:extLst>
          </p:nvPr>
        </p:nvGraphicFramePr>
        <p:xfrm>
          <a:off x="2254329" y="1472811"/>
          <a:ext cx="7975600" cy="492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85901"/>
      </p:ext>
    </p:extLst>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工作表——地震数据的散点图</a:t>
            </a:r>
            <a:endParaRPr lang="zh-CN" altLang="en-US" dirty="0"/>
          </a:p>
        </p:txBody>
      </p:sp>
      <p:pic>
        <p:nvPicPr>
          <p:cNvPr id="9" name="图片 8">
            <a:extLst>
              <a:ext uri="{FF2B5EF4-FFF2-40B4-BE49-F238E27FC236}">
                <a16:creationId xmlns:a16="http://schemas.microsoft.com/office/drawing/2014/main" id="{C5F61847-F75E-5E44-A3EF-EE82ED2A5ED8}"/>
              </a:ext>
            </a:extLst>
          </p:cNvPr>
          <p:cNvPicPr>
            <a:picLocks noChangeAspect="1"/>
          </p:cNvPicPr>
          <p:nvPr/>
        </p:nvPicPr>
        <p:blipFill>
          <a:blip r:embed="rId2"/>
          <a:stretch>
            <a:fillRect/>
          </a:stretch>
        </p:blipFill>
        <p:spPr>
          <a:xfrm>
            <a:off x="3701707" y="2132452"/>
            <a:ext cx="5123159" cy="3564000"/>
          </a:xfrm>
          <a:prstGeom prst="rect">
            <a:avLst/>
          </a:prstGeom>
        </p:spPr>
      </p:pic>
      <p:sp>
        <p:nvSpPr>
          <p:cNvPr id="2" name="矩形 1">
            <a:extLst>
              <a:ext uri="{FF2B5EF4-FFF2-40B4-BE49-F238E27FC236}">
                <a16:creationId xmlns:a16="http://schemas.microsoft.com/office/drawing/2014/main" id="{AF1BCB35-14BB-774F-9009-709ABBC0FC8C}"/>
              </a:ext>
            </a:extLst>
          </p:cNvPr>
          <p:cNvSpPr/>
          <p:nvPr/>
        </p:nvSpPr>
        <p:spPr>
          <a:xfrm>
            <a:off x="4761113" y="5818919"/>
            <a:ext cx="3004349"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7- 7</a:t>
            </a:r>
            <a:r>
              <a:rPr lang="en-US" altLang="zh-CN" kern="100" dirty="0">
                <a:solidFill>
                  <a:srgbClr val="000000"/>
                </a:solidFill>
                <a:latin typeface="Times New Roman" panose="02020603050405020304" pitchFamily="18" charset="0"/>
                <a:ea typeface="等线 Light"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地震数据的散点图</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10" name="标题 1">
            <a:extLst>
              <a:ext uri="{FF2B5EF4-FFF2-40B4-BE49-F238E27FC236}">
                <a16:creationId xmlns:a16="http://schemas.microsoft.com/office/drawing/2014/main" id="{F2B3CD9D-46D0-4542-8AD3-4A61CB5F4AD5}"/>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1</a:t>
            </a:r>
            <a:r>
              <a:rPr lang="zh-CN" altLang="en-US" sz="2400" kern="0" dirty="0"/>
              <a:t>）新建工作表</a:t>
            </a:r>
          </a:p>
        </p:txBody>
      </p:sp>
    </p:spTree>
    <p:extLst>
      <p:ext uri="{BB962C8B-B14F-4D97-AF65-F5344CB8AC3E}">
        <p14:creationId xmlns:p14="http://schemas.microsoft.com/office/powerpoint/2010/main" val="3895336632"/>
      </p:ext>
    </p:extLst>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工作表——地震数据的散点图</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2</a:t>
            </a:r>
            <a:r>
              <a:rPr lang="zh-CN" altLang="en-US" sz="2400" kern="0" dirty="0"/>
              <a:t>）生成视图</a:t>
            </a:r>
          </a:p>
        </p:txBody>
      </p:sp>
      <p:pic>
        <p:nvPicPr>
          <p:cNvPr id="10" name="图片 9">
            <a:extLst>
              <a:ext uri="{FF2B5EF4-FFF2-40B4-BE49-F238E27FC236}">
                <a16:creationId xmlns:a16="http://schemas.microsoft.com/office/drawing/2014/main" id="{DC01749D-A621-2440-B35F-81C7FBD29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2140" y="2348880"/>
            <a:ext cx="5267719" cy="3564000"/>
          </a:xfrm>
          <a:prstGeom prst="rect">
            <a:avLst/>
          </a:prstGeom>
        </p:spPr>
      </p:pic>
    </p:spTree>
    <p:extLst>
      <p:ext uri="{BB962C8B-B14F-4D97-AF65-F5344CB8AC3E}">
        <p14:creationId xmlns:p14="http://schemas.microsoft.com/office/powerpoint/2010/main" val="2763384420"/>
      </p:ext>
    </p:extLst>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工作表——地震数据的散点图</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3</a:t>
            </a:r>
            <a:r>
              <a:rPr lang="zh-CN" altLang="en-US" sz="2400" kern="0" dirty="0"/>
              <a:t>）修改视图</a:t>
            </a:r>
          </a:p>
        </p:txBody>
      </p:sp>
      <p:pic>
        <p:nvPicPr>
          <p:cNvPr id="10" name="图片 9">
            <a:extLst>
              <a:ext uri="{FF2B5EF4-FFF2-40B4-BE49-F238E27FC236}">
                <a16:creationId xmlns:a16="http://schemas.microsoft.com/office/drawing/2014/main" id="{7E748A03-C60B-D74F-B33B-C25125E0A5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333" y="2161027"/>
            <a:ext cx="5304628" cy="3708000"/>
          </a:xfrm>
          <a:prstGeom prst="rect">
            <a:avLst/>
          </a:prstGeom>
        </p:spPr>
      </p:pic>
      <p:sp>
        <p:nvSpPr>
          <p:cNvPr id="2" name="矩形 1">
            <a:extLst>
              <a:ext uri="{FF2B5EF4-FFF2-40B4-BE49-F238E27FC236}">
                <a16:creationId xmlns:a16="http://schemas.microsoft.com/office/drawing/2014/main" id="{A5F7727E-F3FB-7840-A7DF-565DDE346A70}"/>
              </a:ext>
            </a:extLst>
          </p:cNvPr>
          <p:cNvSpPr/>
          <p:nvPr/>
        </p:nvSpPr>
        <p:spPr>
          <a:xfrm>
            <a:off x="1460109" y="6013010"/>
            <a:ext cx="2954655"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7- 9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修改散点图的视图</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0798D611-930D-B343-8055-A1BAF0E3A6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3664" y="2125564"/>
            <a:ext cx="5553706" cy="3852000"/>
          </a:xfrm>
          <a:prstGeom prst="rect">
            <a:avLst/>
          </a:prstGeom>
        </p:spPr>
      </p:pic>
      <p:sp>
        <p:nvSpPr>
          <p:cNvPr id="3" name="矩形 2">
            <a:extLst>
              <a:ext uri="{FF2B5EF4-FFF2-40B4-BE49-F238E27FC236}">
                <a16:creationId xmlns:a16="http://schemas.microsoft.com/office/drawing/2014/main" id="{0CC9EDF0-D139-A34E-8295-88E62AF55D7C}"/>
              </a:ext>
            </a:extLst>
          </p:cNvPr>
          <p:cNvSpPr/>
          <p:nvPr/>
        </p:nvSpPr>
        <p:spPr>
          <a:xfrm>
            <a:off x="7320136" y="5985310"/>
            <a:ext cx="3815467"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7- 10</a:t>
            </a:r>
            <a:r>
              <a:rPr lang="en-US" altLang="zh-CN" kern="100" dirty="0">
                <a:solidFill>
                  <a:srgbClr val="000000"/>
                </a:solidFill>
                <a:latin typeface="Times New Roman" panose="02020603050405020304" pitchFamily="18" charset="0"/>
                <a:cs typeface="Times New Roman" panose="02020603050405020304" pitchFamily="18" charset="0"/>
              </a:rPr>
              <a:t> </a:t>
            </a:r>
            <a:r>
              <a:rPr lang="zh-CN" altLang="zh-CN" kern="100" dirty="0">
                <a:solidFill>
                  <a:srgbClr val="000000"/>
                </a:solidFill>
                <a:latin typeface="Times New Roman" panose="02020603050405020304" pitchFamily="18" charset="0"/>
                <a:cs typeface="Times New Roman" panose="02020603050405020304" pitchFamily="18" charset="0"/>
              </a:rPr>
              <a:t>地震故事标记卡及工作表</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4201028"/>
      </p:ext>
    </p:extLst>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工作表——地震数据的散点图</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4</a:t>
            </a:r>
            <a:r>
              <a:rPr lang="zh-CN" altLang="en-US" sz="2400" kern="0" dirty="0"/>
              <a:t>）筛选器新增、设置及显示 </a:t>
            </a:r>
          </a:p>
        </p:txBody>
      </p:sp>
      <p:pic>
        <p:nvPicPr>
          <p:cNvPr id="10" name="图片 9">
            <a:extLst>
              <a:ext uri="{FF2B5EF4-FFF2-40B4-BE49-F238E27FC236}">
                <a16:creationId xmlns:a16="http://schemas.microsoft.com/office/drawing/2014/main" id="{B18429C2-BEC6-2245-ABAC-B1C1536BC61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9416" y="2144432"/>
            <a:ext cx="4187190" cy="2918460"/>
          </a:xfrm>
          <a:prstGeom prst="rect">
            <a:avLst/>
          </a:prstGeom>
        </p:spPr>
      </p:pic>
      <p:pic>
        <p:nvPicPr>
          <p:cNvPr id="11" name="图片 10">
            <a:extLst>
              <a:ext uri="{FF2B5EF4-FFF2-40B4-BE49-F238E27FC236}">
                <a16:creationId xmlns:a16="http://schemas.microsoft.com/office/drawing/2014/main" id="{3068AFF6-4429-F94A-9AFB-F2BABCC44E3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293142" y="2137586"/>
            <a:ext cx="3826510" cy="3079115"/>
          </a:xfrm>
          <a:prstGeom prst="rect">
            <a:avLst/>
          </a:prstGeom>
        </p:spPr>
      </p:pic>
      <p:sp>
        <p:nvSpPr>
          <p:cNvPr id="2" name="矩形 1">
            <a:extLst>
              <a:ext uri="{FF2B5EF4-FFF2-40B4-BE49-F238E27FC236}">
                <a16:creationId xmlns:a16="http://schemas.microsoft.com/office/drawing/2014/main" id="{48B94FFA-936E-AD4F-9E24-DF9F6882C706}"/>
              </a:ext>
            </a:extLst>
          </p:cNvPr>
          <p:cNvSpPr/>
          <p:nvPr/>
        </p:nvSpPr>
        <p:spPr>
          <a:xfrm>
            <a:off x="904267" y="5540421"/>
            <a:ext cx="4350293"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7- 11</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Magnitude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筛选器的生成及设置</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94135C80-A185-DA40-A34D-55CB3663411B}"/>
              </a:ext>
            </a:extLst>
          </p:cNvPr>
          <p:cNvSpPr/>
          <p:nvPr/>
        </p:nvSpPr>
        <p:spPr>
          <a:xfrm>
            <a:off x="7902194" y="5514402"/>
            <a:ext cx="2608406"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7- 12</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筛选器的显示</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33148909"/>
      </p:ext>
    </p:extLst>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工作表——地震数据的散点图</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4</a:t>
            </a:r>
            <a:r>
              <a:rPr lang="zh-CN" altLang="en-US" sz="2400" kern="0" dirty="0"/>
              <a:t>）筛选器新增、设置及显示 </a:t>
            </a:r>
          </a:p>
        </p:txBody>
      </p:sp>
      <p:sp>
        <p:nvSpPr>
          <p:cNvPr id="2" name="矩形 1">
            <a:extLst>
              <a:ext uri="{FF2B5EF4-FFF2-40B4-BE49-F238E27FC236}">
                <a16:creationId xmlns:a16="http://schemas.microsoft.com/office/drawing/2014/main" id="{48B94FFA-936E-AD4F-9E24-DF9F6882C706}"/>
              </a:ext>
            </a:extLst>
          </p:cNvPr>
          <p:cNvSpPr/>
          <p:nvPr/>
        </p:nvSpPr>
        <p:spPr>
          <a:xfrm>
            <a:off x="3067184" y="5514402"/>
            <a:ext cx="2364751" cy="382477"/>
          </a:xfrm>
          <a:prstGeom prst="rect">
            <a:avLst/>
          </a:prstGeom>
        </p:spPr>
        <p:txBody>
          <a:bodyPr wrap="none">
            <a:spAutoFit/>
          </a:bodyPr>
          <a:lstStyle/>
          <a:p>
            <a:pPr indent="266700" algn="ctr">
              <a:lnSpc>
                <a:spcPct val="115000"/>
              </a:lnSpc>
            </a:pPr>
            <a:r>
              <a:rPr lang="zh-CN" altLang="zh-CN" dirty="0"/>
              <a:t>标记卡的设置结果 </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94135C80-A185-DA40-A34D-55CB3663411B}"/>
              </a:ext>
            </a:extLst>
          </p:cNvPr>
          <p:cNvSpPr/>
          <p:nvPr/>
        </p:nvSpPr>
        <p:spPr>
          <a:xfrm>
            <a:off x="3908793" y="6015863"/>
            <a:ext cx="3993401" cy="382477"/>
          </a:xfrm>
          <a:prstGeom prst="rect">
            <a:avLst/>
          </a:prstGeom>
        </p:spPr>
        <p:txBody>
          <a:bodyPr wrap="none">
            <a:spAutoFit/>
          </a:bodyPr>
          <a:lstStyle/>
          <a:p>
            <a:pPr indent="266700" algn="ctr">
              <a:lnSpc>
                <a:spcPct val="115000"/>
              </a:lnSpc>
            </a:pP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7- 13 </a:t>
            </a: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标记卡和筛选器的设置结果</a:t>
            </a:r>
          </a:p>
        </p:txBody>
      </p:sp>
      <p:pic>
        <p:nvPicPr>
          <p:cNvPr id="12" name="图片 11">
            <a:extLst>
              <a:ext uri="{FF2B5EF4-FFF2-40B4-BE49-F238E27FC236}">
                <a16:creationId xmlns:a16="http://schemas.microsoft.com/office/drawing/2014/main" id="{BFBA32AC-7538-1E42-BEB2-D9CFC0805924}"/>
              </a:ext>
            </a:extLst>
          </p:cNvPr>
          <p:cNvPicPr>
            <a:picLocks noChangeAspect="1"/>
          </p:cNvPicPr>
          <p:nvPr/>
        </p:nvPicPr>
        <p:blipFill>
          <a:blip r:embed="rId2"/>
          <a:stretch>
            <a:fillRect/>
          </a:stretch>
        </p:blipFill>
        <p:spPr>
          <a:xfrm>
            <a:off x="3624848" y="2129599"/>
            <a:ext cx="1629712" cy="3312000"/>
          </a:xfrm>
          <a:prstGeom prst="rect">
            <a:avLst/>
          </a:prstGeom>
        </p:spPr>
      </p:pic>
      <p:pic>
        <p:nvPicPr>
          <p:cNvPr id="13" name="图片 12">
            <a:extLst>
              <a:ext uri="{FF2B5EF4-FFF2-40B4-BE49-F238E27FC236}">
                <a16:creationId xmlns:a16="http://schemas.microsoft.com/office/drawing/2014/main" id="{CEBF1202-B251-124B-B64F-5C6974F8B4AE}"/>
              </a:ext>
            </a:extLst>
          </p:cNvPr>
          <p:cNvPicPr>
            <a:picLocks noChangeAspect="1"/>
          </p:cNvPicPr>
          <p:nvPr/>
        </p:nvPicPr>
        <p:blipFill>
          <a:blip r:embed="rId3"/>
          <a:stretch>
            <a:fillRect/>
          </a:stretch>
        </p:blipFill>
        <p:spPr>
          <a:xfrm>
            <a:off x="6024509" y="2111599"/>
            <a:ext cx="1877685" cy="3348000"/>
          </a:xfrm>
          <a:prstGeom prst="rect">
            <a:avLst/>
          </a:prstGeom>
        </p:spPr>
      </p:pic>
      <p:sp>
        <p:nvSpPr>
          <p:cNvPr id="4" name="矩形 3">
            <a:extLst>
              <a:ext uri="{FF2B5EF4-FFF2-40B4-BE49-F238E27FC236}">
                <a16:creationId xmlns:a16="http://schemas.microsoft.com/office/drawing/2014/main" id="{A7962B9F-3729-C94E-8563-0C90F7F5AE3F}"/>
              </a:ext>
            </a:extLst>
          </p:cNvPr>
          <p:cNvSpPr/>
          <p:nvPr/>
        </p:nvSpPr>
        <p:spPr>
          <a:xfrm>
            <a:off x="6016869" y="5527547"/>
            <a:ext cx="2095445" cy="369332"/>
          </a:xfrm>
          <a:prstGeom prst="rect">
            <a:avLst/>
          </a:prstGeom>
        </p:spPr>
        <p:txBody>
          <a:bodyPr wrap="none">
            <a:spAutoFit/>
          </a:bodyPr>
          <a:lstStyle/>
          <a:p>
            <a:r>
              <a:rPr lang="zh-CN" altLang="zh-CN" dirty="0">
                <a:solidFill>
                  <a:srgbClr val="000000"/>
                </a:solidFill>
                <a:latin typeface="Times New Roman" panose="02020603050405020304" pitchFamily="18" charset="0"/>
                <a:cs typeface="Times New Roman" panose="02020603050405020304" pitchFamily="18" charset="0"/>
              </a:rPr>
              <a:t>筛选器的设置结果</a:t>
            </a:r>
            <a:r>
              <a:rPr lang="zh-CN" altLang="zh-CN" dirty="0"/>
              <a:t> </a:t>
            </a:r>
            <a:endParaRPr lang="zh-CN" altLang="en-US" dirty="0"/>
          </a:p>
        </p:txBody>
      </p:sp>
    </p:spTree>
    <p:extLst>
      <p:ext uri="{BB962C8B-B14F-4D97-AF65-F5344CB8AC3E}">
        <p14:creationId xmlns:p14="http://schemas.microsoft.com/office/powerpoint/2010/main" val="230646448"/>
      </p:ext>
    </p:extLst>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en-US" altLang="zh-CN" dirty="0"/>
              <a:t>3</a:t>
            </a:r>
            <a:r>
              <a:rPr lang="zh-CN" altLang="en-US" dirty="0"/>
              <a:t> </a:t>
            </a:r>
            <a:r>
              <a:rPr lang="zh-CN" altLang="zh-CN" dirty="0"/>
              <a:t>设计仪表板 </a:t>
            </a:r>
            <a:endParaRPr lang="zh-CN" altLang="en-US" dirty="0"/>
          </a:p>
        </p:txBody>
      </p:sp>
      <p:graphicFrame>
        <p:nvGraphicFramePr>
          <p:cNvPr id="9" name="图示 8">
            <a:extLst>
              <a:ext uri="{FF2B5EF4-FFF2-40B4-BE49-F238E27FC236}">
                <a16:creationId xmlns:a16="http://schemas.microsoft.com/office/drawing/2014/main" id="{C1CCBE43-709C-E64C-AFA9-EE64C2D0D346}"/>
              </a:ext>
            </a:extLst>
          </p:cNvPr>
          <p:cNvGraphicFramePr/>
          <p:nvPr>
            <p:extLst>
              <p:ext uri="{D42A27DB-BD31-4B8C-83A1-F6EECF244321}">
                <p14:modId xmlns:p14="http://schemas.microsoft.com/office/powerpoint/2010/main" val="290542890"/>
              </p:ext>
            </p:extLst>
          </p:nvPr>
        </p:nvGraphicFramePr>
        <p:xfrm>
          <a:off x="2254329" y="1472811"/>
          <a:ext cx="7975600" cy="492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6475484"/>
      </p:ext>
    </p:extLst>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仪表板——地震数据的显示 </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1</a:t>
            </a:r>
            <a:r>
              <a:rPr lang="zh-CN" altLang="en-US" sz="2400" kern="0" dirty="0"/>
              <a:t>）新建仪表板 </a:t>
            </a:r>
          </a:p>
        </p:txBody>
      </p:sp>
      <p:pic>
        <p:nvPicPr>
          <p:cNvPr id="10" name="图片 9">
            <a:extLst>
              <a:ext uri="{FF2B5EF4-FFF2-40B4-BE49-F238E27FC236}">
                <a16:creationId xmlns:a16="http://schemas.microsoft.com/office/drawing/2014/main" id="{D4853BA3-C81C-564C-A2A2-B356F2CC0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0" y="2164450"/>
            <a:ext cx="5434215" cy="3744000"/>
          </a:xfrm>
          <a:prstGeom prst="rect">
            <a:avLst/>
          </a:prstGeom>
        </p:spPr>
      </p:pic>
      <p:sp>
        <p:nvSpPr>
          <p:cNvPr id="4" name="矩形 3">
            <a:extLst>
              <a:ext uri="{FF2B5EF4-FFF2-40B4-BE49-F238E27FC236}">
                <a16:creationId xmlns:a16="http://schemas.microsoft.com/office/drawing/2014/main" id="{E47A49BE-B891-544D-8ACF-F62E58F603E9}"/>
              </a:ext>
            </a:extLst>
          </p:cNvPr>
          <p:cNvSpPr/>
          <p:nvPr/>
        </p:nvSpPr>
        <p:spPr>
          <a:xfrm>
            <a:off x="4065294" y="6013010"/>
            <a:ext cx="4455066"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mn-ea"/>
                <a:cs typeface="Times New Roman" panose="02020603050405020304" pitchFamily="18" charset="0"/>
              </a:rPr>
              <a:t>图</a:t>
            </a:r>
            <a:r>
              <a:rPr lang="en-US" altLang="zh-CN" kern="100" dirty="0">
                <a:latin typeface="Times New Roman" panose="02020603050405020304" pitchFamily="18" charset="0"/>
                <a:ea typeface="+mn-ea"/>
                <a:cs typeface="Times New Roman" panose="02020603050405020304" pitchFamily="18" charset="0"/>
              </a:rPr>
              <a:t>7- 28</a:t>
            </a:r>
            <a:r>
              <a:rPr lang="en-US" altLang="zh-CN" kern="100" dirty="0">
                <a:solidFill>
                  <a:srgbClr val="000000"/>
                </a:solidFill>
                <a:latin typeface="Times New Roman" panose="02020603050405020304" pitchFamily="18" charset="0"/>
                <a:ea typeface="+mn-ea"/>
                <a:cs typeface="Times New Roman" panose="02020603050405020304" pitchFamily="18" charset="0"/>
              </a:rPr>
              <a:t> </a:t>
            </a:r>
            <a:r>
              <a:rPr lang="zh-CN" altLang="zh-CN" kern="100" dirty="0">
                <a:solidFill>
                  <a:srgbClr val="000000"/>
                </a:solidFill>
                <a:latin typeface="Times New Roman" panose="02020603050405020304" pitchFamily="18" charset="0"/>
                <a:ea typeface="+mn-ea"/>
                <a:cs typeface="Times New Roman" panose="02020603050405020304" pitchFamily="18" charset="0"/>
              </a:rPr>
              <a:t>新建仪表板“</a:t>
            </a:r>
            <a:r>
              <a:rPr lang="zh-CN" altLang="zh-CN" kern="100" dirty="0">
                <a:latin typeface="Times New Roman" panose="02020603050405020304" pitchFamily="18" charset="0"/>
                <a:ea typeface="+mn-ea"/>
                <a:cs typeface="Times New Roman" panose="02020603050405020304" pitchFamily="18" charset="0"/>
              </a:rPr>
              <a:t>地震数据的显示”</a:t>
            </a:r>
            <a:endParaRPr lang="zh-CN" altLang="zh-CN" sz="1800" kern="100" dirty="0">
              <a:effectLst/>
              <a:latin typeface="Times New Roman" panose="02020603050405020304" pitchFamily="18" charset="0"/>
              <a:ea typeface="+mn-ea"/>
              <a:cs typeface="Times New Roman" panose="02020603050405020304" pitchFamily="18" charset="0"/>
            </a:endParaRPr>
          </a:p>
        </p:txBody>
      </p:sp>
      <p:pic>
        <p:nvPicPr>
          <p:cNvPr id="9218" name="图片 106">
            <a:extLst>
              <a:ext uri="{FF2B5EF4-FFF2-40B4-BE49-F238E27FC236}">
                <a16:creationId xmlns:a16="http://schemas.microsoft.com/office/drawing/2014/main" id="{EEC029AF-B195-4FDF-89A0-576B7E3C30A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73200" cy="2997200"/>
          </a:xfrm>
          <a:prstGeom prst="rect">
            <a:avLst/>
          </a:prstGeom>
          <a:noFill/>
          <a:extLst>
            <a:ext uri="{909E8E84-426E-40DD-AFC4-6F175D3DCCD1}">
              <a14:hiddenFill xmlns:a14="http://schemas.microsoft.com/office/drawing/2010/main">
                <a:solidFill>
                  <a:srgbClr val="FFFFFF"/>
                </a:solidFill>
              </a14:hiddenFill>
            </a:ext>
          </a:extLst>
        </p:spPr>
      </p:pic>
      <p:pic>
        <p:nvPicPr>
          <p:cNvPr id="9217" name="图片 109">
            <a:extLst>
              <a:ext uri="{FF2B5EF4-FFF2-40B4-BE49-F238E27FC236}">
                <a16:creationId xmlns:a16="http://schemas.microsoft.com/office/drawing/2014/main" id="{A7245B75-0FC2-44CE-AB73-1B683C5EB439}"/>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651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563195"/>
      </p:ext>
    </p:extLst>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仪表板——地震数据的显示 </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2</a:t>
            </a:r>
            <a:r>
              <a:rPr lang="zh-CN" altLang="en-US" sz="2400" kern="0" dirty="0"/>
              <a:t>）仪表板的设置 </a:t>
            </a:r>
          </a:p>
        </p:txBody>
      </p:sp>
      <p:pic>
        <p:nvPicPr>
          <p:cNvPr id="10" name="图片 9">
            <a:extLst>
              <a:ext uri="{FF2B5EF4-FFF2-40B4-BE49-F238E27FC236}">
                <a16:creationId xmlns:a16="http://schemas.microsoft.com/office/drawing/2014/main" id="{F66AE472-186D-EC44-A95C-CC96D24DD4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1969" y="2161027"/>
            <a:ext cx="5874954" cy="3924000"/>
          </a:xfrm>
          <a:prstGeom prst="rect">
            <a:avLst/>
          </a:prstGeom>
        </p:spPr>
      </p:pic>
      <p:sp>
        <p:nvSpPr>
          <p:cNvPr id="2" name="矩形 1">
            <a:extLst>
              <a:ext uri="{FF2B5EF4-FFF2-40B4-BE49-F238E27FC236}">
                <a16:creationId xmlns:a16="http://schemas.microsoft.com/office/drawing/2014/main" id="{ACAF5D5D-D011-D64A-ACA4-C6FD9FA5EA07}"/>
              </a:ext>
            </a:extLst>
          </p:cNvPr>
          <p:cNvSpPr/>
          <p:nvPr/>
        </p:nvSpPr>
        <p:spPr>
          <a:xfrm>
            <a:off x="3602169" y="6175983"/>
            <a:ext cx="468589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7- 29</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仪表板“</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地震数据的显示</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”的设置</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94475816"/>
      </p:ext>
    </p:extLst>
  </p:cSld>
  <p:clrMapOvr>
    <a:masterClrMapping/>
  </p:clrMapOvr>
  <p:transition>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8061920" cy="1143000"/>
          </a:xfrm>
        </p:spPr>
        <p:txBody>
          <a:bodyPr/>
          <a:lstStyle/>
          <a:p>
            <a:r>
              <a:rPr lang="en-US" altLang="zh-CN" sz="4800" dirty="0"/>
              <a:t>7.1 </a:t>
            </a:r>
            <a:r>
              <a:rPr lang="en-US" altLang="zh-CN" sz="4800" dirty="0">
                <a:latin typeface="Times New Roman" panose="02020603050405020304" pitchFamily="18" charset="0"/>
                <a:cs typeface="Times New Roman" panose="02020603050405020304" pitchFamily="18" charset="0"/>
              </a:rPr>
              <a:t>Tableau</a:t>
            </a:r>
            <a:r>
              <a:rPr lang="zh-CN" altLang="en-US" sz="4800" dirty="0"/>
              <a:t>数据故事化流程</a:t>
            </a:r>
          </a:p>
        </p:txBody>
      </p:sp>
      <p:sp>
        <p:nvSpPr>
          <p:cNvPr id="7" name="副标题 6"/>
          <p:cNvSpPr>
            <a:spLocks noGrp="1"/>
          </p:cNvSpPr>
          <p:nvPr>
            <p:ph type="subTitle" idx="1"/>
          </p:nvPr>
        </p:nvSpPr>
        <p:spPr>
          <a:xfrm>
            <a:off x="3935760" y="4077072"/>
            <a:ext cx="4320480" cy="1752600"/>
          </a:xfrm>
        </p:spPr>
        <p:txBody>
          <a:bodyPr/>
          <a:lstStyle/>
          <a:p>
            <a:r>
              <a:rPr lang="zh-CN" altLang="en-US" sz="2000" dirty="0">
                <a:solidFill>
                  <a:schemeClr val="bg1">
                    <a:lumMod val="50000"/>
                  </a:schemeClr>
                </a:solidFill>
              </a:rPr>
              <a:t> </a:t>
            </a:r>
            <a:r>
              <a:rPr lang="en-US" altLang="zh-CN" sz="2000" dirty="0"/>
              <a:t>▼7.2</a:t>
            </a:r>
            <a:r>
              <a:rPr lang="zh-CN" altLang="en-US" sz="2000" dirty="0"/>
              <a:t> 数据故事的需求分析</a:t>
            </a:r>
          </a:p>
        </p:txBody>
      </p:sp>
    </p:spTree>
    <p:extLst>
      <p:ext uri="{BB962C8B-B14F-4D97-AF65-F5344CB8AC3E}">
        <p14:creationId xmlns:p14="http://schemas.microsoft.com/office/powerpoint/2010/main" val="216336778"/>
      </p:ext>
    </p:extLst>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zh-CN" altLang="zh-CN" dirty="0"/>
              <a:t>仪表板——地震数据的显示 </a:t>
            </a:r>
            <a:endParaRPr lang="zh-CN" altLang="en-US" dirty="0"/>
          </a:p>
        </p:txBody>
      </p:sp>
      <p:sp>
        <p:nvSpPr>
          <p:cNvPr id="9" name="标题 1">
            <a:extLst>
              <a:ext uri="{FF2B5EF4-FFF2-40B4-BE49-F238E27FC236}">
                <a16:creationId xmlns:a16="http://schemas.microsoft.com/office/drawing/2014/main" id="{8D4C8915-B258-B144-B8C9-F9D037C0CC90}"/>
              </a:ext>
            </a:extLst>
          </p:cNvPr>
          <p:cNvSpPr txBox="1">
            <a:spLocks/>
          </p:cNvSpPr>
          <p:nvPr/>
        </p:nvSpPr>
        <p:spPr bwMode="auto">
          <a:xfrm>
            <a:off x="2259835" y="1339114"/>
            <a:ext cx="7210235" cy="8219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chemeClr val="tx2"/>
                </a:solidFill>
                <a:latin typeface="华文中宋" pitchFamily="2" charset="-122"/>
                <a:ea typeface="华文中宋" pitchFamily="2" charset="-122"/>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sz="2400" kern="0" dirty="0"/>
              <a:t>（</a:t>
            </a:r>
            <a:r>
              <a:rPr lang="en-US" altLang="zh-CN" sz="2400" kern="0" dirty="0"/>
              <a:t>3</a:t>
            </a:r>
            <a:r>
              <a:rPr lang="zh-CN" altLang="en-US" sz="2400" kern="0" dirty="0"/>
              <a:t>）修改仪表板 </a:t>
            </a:r>
          </a:p>
        </p:txBody>
      </p:sp>
      <p:pic>
        <p:nvPicPr>
          <p:cNvPr id="10" name="图片 9">
            <a:extLst>
              <a:ext uri="{FF2B5EF4-FFF2-40B4-BE49-F238E27FC236}">
                <a16:creationId xmlns:a16="http://schemas.microsoft.com/office/drawing/2014/main" id="{4C37ADAB-7939-F24B-8027-C1830D4DD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3172" y="2276872"/>
            <a:ext cx="4607797" cy="3060000"/>
          </a:xfrm>
          <a:prstGeom prst="rect">
            <a:avLst/>
          </a:prstGeom>
        </p:spPr>
      </p:pic>
      <p:pic>
        <p:nvPicPr>
          <p:cNvPr id="11" name="图片 10">
            <a:extLst>
              <a:ext uri="{FF2B5EF4-FFF2-40B4-BE49-F238E27FC236}">
                <a16:creationId xmlns:a16="http://schemas.microsoft.com/office/drawing/2014/main" id="{0170BF53-DD31-AC4E-857D-467832767E4B}"/>
              </a:ext>
            </a:extLst>
          </p:cNvPr>
          <p:cNvPicPr/>
          <p:nvPr/>
        </p:nvPicPr>
        <p:blipFill>
          <a:blip r:embed="rId3">
            <a:extLst>
              <a:ext uri="{28A0092B-C50C-407E-A947-70E740481C1C}">
                <a14:useLocalDpi xmlns:a14="http://schemas.microsoft.com/office/drawing/2010/main" val="0"/>
              </a:ext>
            </a:extLst>
          </a:blip>
          <a:stretch>
            <a:fillRect/>
          </a:stretch>
        </p:blipFill>
        <p:spPr>
          <a:xfrm>
            <a:off x="6711866" y="2161027"/>
            <a:ext cx="4417695" cy="3225800"/>
          </a:xfrm>
          <a:prstGeom prst="rect">
            <a:avLst/>
          </a:prstGeom>
        </p:spPr>
      </p:pic>
      <p:sp>
        <p:nvSpPr>
          <p:cNvPr id="2" name="矩形 1">
            <a:extLst>
              <a:ext uri="{FF2B5EF4-FFF2-40B4-BE49-F238E27FC236}">
                <a16:creationId xmlns:a16="http://schemas.microsoft.com/office/drawing/2014/main" id="{DE3C12C2-AB73-DF4C-9203-5690F0C5D21C}"/>
              </a:ext>
            </a:extLst>
          </p:cNvPr>
          <p:cNvSpPr/>
          <p:nvPr/>
        </p:nvSpPr>
        <p:spPr>
          <a:xfrm>
            <a:off x="1459621" y="5752750"/>
            <a:ext cx="468589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7- 30</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仪表板“</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地震数据的显示”的修改</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F709BBDB-1A14-5B4A-AE6E-BD3985B058E6}"/>
              </a:ext>
            </a:extLst>
          </p:cNvPr>
          <p:cNvSpPr/>
          <p:nvPr/>
        </p:nvSpPr>
        <p:spPr>
          <a:xfrm>
            <a:off x="6897563" y="5670861"/>
            <a:ext cx="4046299" cy="388183"/>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黑体"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等线 Light" panose="02010600030101010101" pitchFamily="2" charset="-122"/>
                <a:cs typeface="Times New Roman" panose="02020603050405020304" pitchFamily="18" charset="0"/>
              </a:rPr>
              <a:t>7- 31</a:t>
            </a:r>
            <a:r>
              <a:rPr lang="en-US" altLang="zh-CN" kern="100" dirty="0">
                <a:solidFill>
                  <a:srgbClr val="000000"/>
                </a:solidFill>
                <a:latin typeface="Times New Roman" panose="02020603050405020304" pitchFamily="18" charset="0"/>
                <a:cs typeface="Times New Roman" panose="02020603050405020304" pitchFamily="18" charset="0"/>
              </a:rPr>
              <a:t> </a:t>
            </a:r>
            <a:r>
              <a:rPr lang="zh-CN" altLang="zh-CN" kern="100" dirty="0">
                <a:solidFill>
                  <a:srgbClr val="000000"/>
                </a:solidFill>
                <a:latin typeface="Times New Roman" panose="02020603050405020304" pitchFamily="18" charset="0"/>
                <a:cs typeface="Times New Roman" panose="02020603050405020304" pitchFamily="18" charset="0"/>
              </a:rPr>
              <a:t>仪表板“地震数据的显示”</a:t>
            </a:r>
            <a:endParaRPr lang="zh-CN"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62445928"/>
      </p:ext>
    </p:extLst>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821913"/>
          </a:xfrm>
        </p:spPr>
        <p:txBody>
          <a:bodyPr/>
          <a:lstStyle/>
          <a:p>
            <a:r>
              <a:rPr lang="en-US" altLang="zh-CN" dirty="0"/>
              <a:t>4</a:t>
            </a:r>
            <a:r>
              <a:rPr lang="zh-CN" altLang="en-US" dirty="0"/>
              <a:t> 设计故事</a:t>
            </a:r>
          </a:p>
        </p:txBody>
      </p:sp>
      <p:pic>
        <p:nvPicPr>
          <p:cNvPr id="10" name="图片 9">
            <a:extLst>
              <a:ext uri="{FF2B5EF4-FFF2-40B4-BE49-F238E27FC236}">
                <a16:creationId xmlns:a16="http://schemas.microsoft.com/office/drawing/2014/main" id="{1B924783-F29F-A742-A0C0-97FE4A668C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0046" y="1696948"/>
            <a:ext cx="6111905" cy="3960000"/>
          </a:xfrm>
          <a:prstGeom prst="rect">
            <a:avLst/>
          </a:prstGeom>
        </p:spPr>
      </p:pic>
      <p:sp>
        <p:nvSpPr>
          <p:cNvPr id="2" name="矩形 1">
            <a:extLst>
              <a:ext uri="{FF2B5EF4-FFF2-40B4-BE49-F238E27FC236}">
                <a16:creationId xmlns:a16="http://schemas.microsoft.com/office/drawing/2014/main" id="{EDA37A7F-B757-F84E-92AF-331278027BE0}"/>
              </a:ext>
            </a:extLst>
          </p:cNvPr>
          <p:cNvSpPr/>
          <p:nvPr/>
        </p:nvSpPr>
        <p:spPr>
          <a:xfrm>
            <a:off x="3868466" y="5892546"/>
            <a:ext cx="4455066"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7- 39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新建故事“</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地震数据的故事化”</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2818149"/>
      </p:ext>
    </p:extLst>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新增故事点——地球上每年都有上千次</a:t>
            </a:r>
            <a:r>
              <a:rPr lang="en-US" altLang="zh-CN" dirty="0"/>
              <a:t>4.0</a:t>
            </a:r>
            <a:r>
              <a:rPr lang="zh-CN" altLang="zh-CN" dirty="0"/>
              <a:t>级及以上的地震被记录 </a:t>
            </a:r>
            <a:endParaRPr lang="zh-CN" altLang="en-US" dirty="0"/>
          </a:p>
        </p:txBody>
      </p:sp>
      <p:pic>
        <p:nvPicPr>
          <p:cNvPr id="5" name="图片 4">
            <a:extLst>
              <a:ext uri="{FF2B5EF4-FFF2-40B4-BE49-F238E27FC236}">
                <a16:creationId xmlns:a16="http://schemas.microsoft.com/office/drawing/2014/main" id="{7A561B60-3145-754E-87FC-795D500BBF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927" y="1916832"/>
            <a:ext cx="6133038" cy="3816000"/>
          </a:xfrm>
          <a:prstGeom prst="rect">
            <a:avLst/>
          </a:prstGeom>
        </p:spPr>
      </p:pic>
      <p:sp>
        <p:nvSpPr>
          <p:cNvPr id="2" name="矩形 1">
            <a:extLst>
              <a:ext uri="{FF2B5EF4-FFF2-40B4-BE49-F238E27FC236}">
                <a16:creationId xmlns:a16="http://schemas.microsoft.com/office/drawing/2014/main" id="{F78B36B0-08DE-4F4B-9E71-3A369EC4AF34}"/>
              </a:ext>
            </a:extLst>
          </p:cNvPr>
          <p:cNvSpPr/>
          <p:nvPr/>
        </p:nvSpPr>
        <p:spPr>
          <a:xfrm>
            <a:off x="3048000" y="5853736"/>
            <a:ext cx="6096000" cy="706732"/>
          </a:xfrm>
          <a:prstGeom prst="rect">
            <a:avLst/>
          </a:prstGeom>
        </p:spPr>
        <p:txBody>
          <a:bodyPr>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7- 40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新建故事点“</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地球上每年都有上千次</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4.0</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级及以上的地震被记录”</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20625387"/>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新增故事点——地球上每年的大地震约为</a:t>
            </a:r>
            <a:r>
              <a:rPr lang="en-US" altLang="zh-CN" dirty="0"/>
              <a:t>15</a:t>
            </a:r>
            <a:r>
              <a:rPr lang="zh-CN" altLang="zh-CN" dirty="0"/>
              <a:t>次 </a:t>
            </a:r>
            <a:endParaRPr lang="zh-CN" altLang="en-US" dirty="0"/>
          </a:p>
        </p:txBody>
      </p:sp>
      <p:pic>
        <p:nvPicPr>
          <p:cNvPr id="5" name="图片 4">
            <a:extLst>
              <a:ext uri="{FF2B5EF4-FFF2-40B4-BE49-F238E27FC236}">
                <a16:creationId xmlns:a16="http://schemas.microsoft.com/office/drawing/2014/main" id="{DDE4F105-84C3-3B48-B433-8D224DC9B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152" y="2371493"/>
            <a:ext cx="4384372" cy="3132000"/>
          </a:xfrm>
          <a:prstGeom prst="rect">
            <a:avLst/>
          </a:prstGeom>
        </p:spPr>
      </p:pic>
      <p:pic>
        <p:nvPicPr>
          <p:cNvPr id="9" name="图片 8">
            <a:extLst>
              <a:ext uri="{FF2B5EF4-FFF2-40B4-BE49-F238E27FC236}">
                <a16:creationId xmlns:a16="http://schemas.microsoft.com/office/drawing/2014/main" id="{CCE318E1-38CB-A645-A425-9174A958FFF2}"/>
              </a:ext>
            </a:extLst>
          </p:cNvPr>
          <p:cNvPicPr/>
          <p:nvPr/>
        </p:nvPicPr>
        <p:blipFill>
          <a:blip r:embed="rId3">
            <a:extLst>
              <a:ext uri="{28A0092B-C50C-407E-A947-70E740481C1C}">
                <a14:useLocalDpi xmlns:a14="http://schemas.microsoft.com/office/drawing/2010/main" val="0"/>
              </a:ext>
            </a:extLst>
          </a:blip>
          <a:stretch>
            <a:fillRect/>
          </a:stretch>
        </p:blipFill>
        <p:spPr>
          <a:xfrm>
            <a:off x="6384032" y="2335657"/>
            <a:ext cx="5274310" cy="3160395"/>
          </a:xfrm>
          <a:prstGeom prst="rect">
            <a:avLst/>
          </a:prstGeom>
        </p:spPr>
      </p:pic>
      <p:sp>
        <p:nvSpPr>
          <p:cNvPr id="2" name="矩形 1">
            <a:extLst>
              <a:ext uri="{FF2B5EF4-FFF2-40B4-BE49-F238E27FC236}">
                <a16:creationId xmlns:a16="http://schemas.microsoft.com/office/drawing/2014/main" id="{6C7EB0FD-168D-7842-8709-70DCFC85E550}"/>
              </a:ext>
            </a:extLst>
          </p:cNvPr>
          <p:cNvSpPr/>
          <p:nvPr/>
        </p:nvSpPr>
        <p:spPr>
          <a:xfrm>
            <a:off x="1435674" y="5818919"/>
            <a:ext cx="3993401"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7- 41</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以复制方式创建新的故事点</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DE3194E0-10AC-C840-9CD0-820992021339}"/>
              </a:ext>
            </a:extLst>
          </p:cNvPr>
          <p:cNvSpPr/>
          <p:nvPr/>
        </p:nvSpPr>
        <p:spPr>
          <a:xfrm>
            <a:off x="6466778" y="5720785"/>
            <a:ext cx="5378395"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7- 42 </a:t>
            </a: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故事点</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“每年的大地震约为</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15</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次”的修改</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5342804"/>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en-US" dirty="0"/>
              <a:t>新增故事点</a:t>
            </a:r>
            <a:r>
              <a:rPr lang="en-US" altLang="zh-CN" dirty="0"/>
              <a:t>——</a:t>
            </a:r>
            <a:r>
              <a:rPr lang="zh-CN" altLang="en-US" dirty="0"/>
              <a:t>超级大地震往往带来巨大的灾难</a:t>
            </a:r>
          </a:p>
        </p:txBody>
      </p:sp>
      <p:pic>
        <p:nvPicPr>
          <p:cNvPr id="5" name="图片 4">
            <a:extLst>
              <a:ext uri="{FF2B5EF4-FFF2-40B4-BE49-F238E27FC236}">
                <a16:creationId xmlns:a16="http://schemas.microsoft.com/office/drawing/2014/main" id="{765A01F5-7CC1-9743-9F6E-7BC280911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7936" y="1916832"/>
            <a:ext cx="5263020" cy="3780000"/>
          </a:xfrm>
          <a:prstGeom prst="rect">
            <a:avLst/>
          </a:prstGeom>
        </p:spPr>
      </p:pic>
      <p:sp>
        <p:nvSpPr>
          <p:cNvPr id="2" name="矩形 1">
            <a:extLst>
              <a:ext uri="{FF2B5EF4-FFF2-40B4-BE49-F238E27FC236}">
                <a16:creationId xmlns:a16="http://schemas.microsoft.com/office/drawing/2014/main" id="{87F05082-A933-9849-A763-24F1C6141F26}"/>
              </a:ext>
            </a:extLst>
          </p:cNvPr>
          <p:cNvSpPr/>
          <p:nvPr/>
        </p:nvSpPr>
        <p:spPr>
          <a:xfrm>
            <a:off x="3054832" y="6013010"/>
            <a:ext cx="560922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7- 43</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故事点——超级大地震往往带来巨大的灾难</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9150654"/>
      </p:ext>
    </p:extLst>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a:t>
            </a:r>
            <a:r>
              <a:rPr lang="en-US" altLang="zh-CN" dirty="0"/>
              <a:t>2004 </a:t>
            </a:r>
            <a:r>
              <a:rPr lang="zh-CN" altLang="en-US" dirty="0"/>
              <a:t>年的印度洋地震和海啸</a:t>
            </a:r>
          </a:p>
        </p:txBody>
      </p:sp>
      <p:pic>
        <p:nvPicPr>
          <p:cNvPr id="10" name="图片 9">
            <a:extLst>
              <a:ext uri="{FF2B5EF4-FFF2-40B4-BE49-F238E27FC236}">
                <a16:creationId xmlns:a16="http://schemas.microsoft.com/office/drawing/2014/main" id="{74D26C87-B624-4B46-AFD6-5BEC6443A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407" y="1916832"/>
            <a:ext cx="5560603" cy="3672000"/>
          </a:xfrm>
          <a:prstGeom prst="rect">
            <a:avLst/>
          </a:prstGeom>
        </p:spPr>
      </p:pic>
      <p:sp>
        <p:nvSpPr>
          <p:cNvPr id="2" name="矩形 1">
            <a:extLst>
              <a:ext uri="{FF2B5EF4-FFF2-40B4-BE49-F238E27FC236}">
                <a16:creationId xmlns:a16="http://schemas.microsoft.com/office/drawing/2014/main" id="{EA36CEF6-AE85-D74F-9998-AF75567935E5}"/>
              </a:ext>
            </a:extLst>
          </p:cNvPr>
          <p:cNvSpPr/>
          <p:nvPr/>
        </p:nvSpPr>
        <p:spPr>
          <a:xfrm>
            <a:off x="505826" y="6013010"/>
            <a:ext cx="589776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7- 44</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故事点的创建——</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2004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年的印度洋地震和海啸</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5485BE04-DDF1-DA4C-8796-192CBABFD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043" y="1916832"/>
            <a:ext cx="4997932" cy="3348000"/>
          </a:xfrm>
          <a:prstGeom prst="rect">
            <a:avLst/>
          </a:prstGeom>
        </p:spPr>
      </p:pic>
      <p:sp>
        <p:nvSpPr>
          <p:cNvPr id="3" name="矩形 2">
            <a:extLst>
              <a:ext uri="{FF2B5EF4-FFF2-40B4-BE49-F238E27FC236}">
                <a16:creationId xmlns:a16="http://schemas.microsoft.com/office/drawing/2014/main" id="{11445A93-6A9E-1741-AD83-3E5E937CAA00}"/>
              </a:ext>
            </a:extLst>
          </p:cNvPr>
          <p:cNvSpPr/>
          <p:nvPr/>
        </p:nvSpPr>
        <p:spPr>
          <a:xfrm>
            <a:off x="7355656" y="5694461"/>
            <a:ext cx="4064654" cy="706732"/>
          </a:xfrm>
          <a:prstGeom prst="rect">
            <a:avLst/>
          </a:prstGeom>
        </p:spPr>
        <p:txBody>
          <a:bodyPr wrap="squar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7- 45</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故事点的修改——</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2004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年的印度洋地震和海啸</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45622786"/>
      </p:ext>
    </p:extLst>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a:t>
            </a:r>
            <a:r>
              <a:rPr lang="en-US" altLang="zh-CN" dirty="0"/>
              <a:t>2011 </a:t>
            </a:r>
            <a:r>
              <a:rPr lang="zh-CN" altLang="en-US" dirty="0"/>
              <a:t>年的日本地震和海啸</a:t>
            </a:r>
          </a:p>
        </p:txBody>
      </p:sp>
      <p:pic>
        <p:nvPicPr>
          <p:cNvPr id="5" name="图片 4">
            <a:extLst>
              <a:ext uri="{FF2B5EF4-FFF2-40B4-BE49-F238E27FC236}">
                <a16:creationId xmlns:a16="http://schemas.microsoft.com/office/drawing/2014/main" id="{38144A86-4B8D-9A42-BBA6-E547E9F68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7569" y="1881386"/>
            <a:ext cx="5983753" cy="3780000"/>
          </a:xfrm>
          <a:prstGeom prst="rect">
            <a:avLst/>
          </a:prstGeom>
        </p:spPr>
      </p:pic>
      <p:sp>
        <p:nvSpPr>
          <p:cNvPr id="2" name="矩形 1">
            <a:extLst>
              <a:ext uri="{FF2B5EF4-FFF2-40B4-BE49-F238E27FC236}">
                <a16:creationId xmlns:a16="http://schemas.microsoft.com/office/drawing/2014/main" id="{7EE0C815-76BE-AF4D-A1F2-FDC294543884}"/>
              </a:ext>
            </a:extLst>
          </p:cNvPr>
          <p:cNvSpPr/>
          <p:nvPr/>
        </p:nvSpPr>
        <p:spPr>
          <a:xfrm>
            <a:off x="2748823" y="5864394"/>
            <a:ext cx="6096000" cy="660950"/>
          </a:xfrm>
          <a:prstGeom prst="rect">
            <a:avLst/>
          </a:prstGeom>
        </p:spPr>
        <p:txBody>
          <a:bodyPr>
            <a:spAutoFit/>
          </a:bodyPr>
          <a:lstStyle/>
          <a:p>
            <a:pPr indent="266700" algn="ctr">
              <a:lnSpc>
                <a:spcPct val="115000"/>
              </a:lnSpc>
            </a:pPr>
            <a:r>
              <a:rPr lang="zh-CN" altLang="zh-CN" sz="1600" u="sng" kern="100" dirty="0">
                <a:solidFill>
                  <a:srgbClr val="0563C1"/>
                </a:solidFill>
                <a:latin typeface="Times New Roman" panose="02020603050405020304" pitchFamily="18" charset="0"/>
                <a:ea typeface="SimSun" panose="02010600030101010101" pitchFamily="2" charset="-122"/>
                <a:cs typeface="Times New Roman" panose="02020603050405020304" pitchFamily="18" charset="0"/>
              </a:rPr>
              <a:t>图</a:t>
            </a:r>
            <a:r>
              <a:rPr lang="en-US" altLang="zh-CN" sz="1600" u="sng" kern="100" dirty="0">
                <a:solidFill>
                  <a:srgbClr val="0563C1"/>
                </a:solidFill>
                <a:latin typeface="Times New Roman" panose="02020603050405020304" pitchFamily="18" charset="0"/>
                <a:ea typeface="SimSun" panose="02010600030101010101" pitchFamily="2" charset="-122"/>
                <a:cs typeface="Times New Roman" panose="02020603050405020304" pitchFamily="18" charset="0"/>
              </a:rPr>
              <a:t>7- </a:t>
            </a:r>
            <a:r>
              <a:rPr lang="en-US" altLang="zh-CN" sz="1600" kern="100" dirty="0">
                <a:latin typeface="Times New Roman" panose="02020603050405020304" pitchFamily="18" charset="0"/>
                <a:ea typeface="SimSun" panose="02010600030101010101" pitchFamily="2" charset="-122"/>
                <a:cs typeface="Times New Roman" panose="02020603050405020304" pitchFamily="18" charset="0"/>
              </a:rPr>
              <a:t>46 </a:t>
            </a:r>
            <a:r>
              <a:rPr lang="zh-CN" altLang="zh-CN" sz="1600"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en-US" altLang="zh-CN" sz="1600"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2011 </a:t>
            </a:r>
            <a:r>
              <a:rPr lang="zh-CN" altLang="zh-CN" sz="1600"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年的日本地震和海啸”</a:t>
            </a:r>
            <a:endParaRPr lang="zh-CN" altLang="zh-CN" sz="1600" kern="100" dirty="0">
              <a:latin typeface="Times New Roman" panose="02020603050405020304" pitchFamily="18" charset="0"/>
              <a:ea typeface="SimSun" panose="02010600030101010101" pitchFamily="2" charset="-122"/>
              <a:cs typeface="Times New Roman" panose="02020603050405020304" pitchFamily="18" charset="0"/>
            </a:endParaRPr>
          </a:p>
          <a:p>
            <a:pPr indent="127000" algn="ctr">
              <a:lnSpc>
                <a:spcPct val="110000"/>
              </a:lnSpc>
            </a:pP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（照片来源：</a:t>
            </a:r>
            <a:r>
              <a:rPr lang="en-US" altLang="zh-CN" u="sng" kern="100" dirty="0">
                <a:solidFill>
                  <a:srgbClr val="0563C1"/>
                </a:solidFill>
                <a:latin typeface="Times New Roman" panose="02020603050405020304" pitchFamily="18" charset="0"/>
                <a:ea typeface="SimSun" panose="02010600030101010101" pitchFamily="2" charset="-122"/>
                <a:cs typeface="Times New Roman" panose="02020603050405020304" pitchFamily="18" charset="0"/>
                <a:hlinkClick r:id="rId3"/>
              </a:rPr>
              <a:t>https://www.ncei.noaa.gov/</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84928195"/>
      </p:ext>
    </p:extLst>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514079" cy="1265934"/>
          </a:xfrm>
        </p:spPr>
        <p:txBody>
          <a:bodyPr/>
          <a:lstStyle/>
          <a:p>
            <a:r>
              <a:rPr lang="zh-CN" altLang="zh-CN" dirty="0"/>
              <a:t>新增故事点——</a:t>
            </a:r>
            <a:r>
              <a:rPr lang="en-US" altLang="zh-CN" dirty="0"/>
              <a:t>2013</a:t>
            </a:r>
            <a:r>
              <a:rPr lang="zh-CN" altLang="en-US" dirty="0"/>
              <a:t>年雅安发生大地震 </a:t>
            </a:r>
          </a:p>
        </p:txBody>
      </p:sp>
      <p:pic>
        <p:nvPicPr>
          <p:cNvPr id="5" name="图片 4">
            <a:extLst>
              <a:ext uri="{FF2B5EF4-FFF2-40B4-BE49-F238E27FC236}">
                <a16:creationId xmlns:a16="http://schemas.microsoft.com/office/drawing/2014/main" id="{52DF879E-78E3-1C4D-AEDA-F3263848C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1916832"/>
            <a:ext cx="5123623" cy="3528000"/>
          </a:xfrm>
          <a:prstGeom prst="rect">
            <a:avLst/>
          </a:prstGeom>
        </p:spPr>
      </p:pic>
      <p:sp>
        <p:nvSpPr>
          <p:cNvPr id="2" name="矩形 1">
            <a:extLst>
              <a:ext uri="{FF2B5EF4-FFF2-40B4-BE49-F238E27FC236}">
                <a16:creationId xmlns:a16="http://schemas.microsoft.com/office/drawing/2014/main" id="{5C17DDB9-6745-B345-A8A9-D31F3C27E184}"/>
              </a:ext>
            </a:extLst>
          </p:cNvPr>
          <p:cNvSpPr/>
          <p:nvPr/>
        </p:nvSpPr>
        <p:spPr>
          <a:xfrm>
            <a:off x="3349474" y="5772710"/>
            <a:ext cx="455765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7- 47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2013</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年雅安发生大地震</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3158413"/>
      </p:ext>
    </p:extLst>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514079" cy="1265934"/>
          </a:xfrm>
        </p:spPr>
        <p:txBody>
          <a:bodyPr/>
          <a:lstStyle/>
          <a:p>
            <a:r>
              <a:rPr lang="zh-CN" altLang="zh-CN" dirty="0"/>
              <a:t>新增故事点——</a:t>
            </a:r>
            <a:r>
              <a:rPr lang="zh-CN" altLang="en-US" dirty="0"/>
              <a:t>雅安地震带来了巨大灾难 </a:t>
            </a:r>
          </a:p>
        </p:txBody>
      </p:sp>
      <p:pic>
        <p:nvPicPr>
          <p:cNvPr id="5" name="图片 4">
            <a:extLst>
              <a:ext uri="{FF2B5EF4-FFF2-40B4-BE49-F238E27FC236}">
                <a16:creationId xmlns:a16="http://schemas.microsoft.com/office/drawing/2014/main" id="{4D376C3A-ADE8-7742-A945-EABA4306E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685" y="1844824"/>
            <a:ext cx="5974630" cy="4104000"/>
          </a:xfrm>
          <a:prstGeom prst="rect">
            <a:avLst/>
          </a:prstGeom>
        </p:spPr>
      </p:pic>
      <p:sp>
        <p:nvSpPr>
          <p:cNvPr id="2" name="矩形 1">
            <a:extLst>
              <a:ext uri="{FF2B5EF4-FFF2-40B4-BE49-F238E27FC236}">
                <a16:creationId xmlns:a16="http://schemas.microsoft.com/office/drawing/2014/main" id="{2F14B201-CF5A-0B43-8B0B-80BFC8925042}"/>
              </a:ext>
            </a:extLst>
          </p:cNvPr>
          <p:cNvSpPr/>
          <p:nvPr/>
        </p:nvSpPr>
        <p:spPr>
          <a:xfrm>
            <a:off x="3553002" y="6013010"/>
            <a:ext cx="4916731"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7- 48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故事点“雅安地震带来了巨大灾难”</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8947567"/>
      </p:ext>
    </p:extLst>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a:t>
            </a:r>
            <a:r>
              <a:rPr lang="zh-CN" altLang="en-US" dirty="0"/>
              <a:t>习近平总书记</a:t>
            </a:r>
            <a:r>
              <a:rPr lang="zh-CN" altLang="zh-CN" dirty="0"/>
              <a:t>立即对抗震救灾工作做出重要指示 </a:t>
            </a:r>
            <a:endParaRPr lang="zh-CN" altLang="en-US" dirty="0"/>
          </a:p>
        </p:txBody>
      </p:sp>
      <p:pic>
        <p:nvPicPr>
          <p:cNvPr id="5" name="图片 4">
            <a:extLst>
              <a:ext uri="{FF2B5EF4-FFF2-40B4-BE49-F238E27FC236}">
                <a16:creationId xmlns:a16="http://schemas.microsoft.com/office/drawing/2014/main" id="{4016DC42-9684-3A46-ADF0-2246B2072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087" y="2060848"/>
            <a:ext cx="5710718" cy="3924000"/>
          </a:xfrm>
          <a:prstGeom prst="rect">
            <a:avLst/>
          </a:prstGeom>
        </p:spPr>
      </p:pic>
      <p:sp>
        <p:nvSpPr>
          <p:cNvPr id="2" name="矩形 1">
            <a:extLst>
              <a:ext uri="{FF2B5EF4-FFF2-40B4-BE49-F238E27FC236}">
                <a16:creationId xmlns:a16="http://schemas.microsoft.com/office/drawing/2014/main" id="{BF73DA69-62A1-FA40-B3D4-784BD951CA9A}"/>
              </a:ext>
            </a:extLst>
          </p:cNvPr>
          <p:cNvSpPr/>
          <p:nvPr/>
        </p:nvSpPr>
        <p:spPr>
          <a:xfrm>
            <a:off x="2490883" y="6128864"/>
            <a:ext cx="7210234" cy="382477"/>
          </a:xfrm>
          <a:prstGeom prst="rect">
            <a:avLst/>
          </a:prstGeom>
        </p:spPr>
        <p:txBody>
          <a:bodyPr wrap="squar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7- 49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立即对抗震救灾工作做出重要指示”</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7984608"/>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en-US" altLang="zh-CN" dirty="0">
                <a:latin typeface="Times New Roman" panose="02020603050405020304" pitchFamily="18" charset="0"/>
                <a:cs typeface="Times New Roman" panose="02020603050405020304" pitchFamily="18" charset="0"/>
              </a:rPr>
              <a:t>Tableau</a:t>
            </a:r>
            <a:r>
              <a:rPr lang="zh-CN" altLang="en-US" dirty="0"/>
              <a:t>数据故事化流程 </a:t>
            </a:r>
          </a:p>
        </p:txBody>
      </p:sp>
      <p:sp>
        <p:nvSpPr>
          <p:cNvPr id="18436" name="文本占位符 4"/>
          <p:cNvSpPr>
            <a:spLocks noGrp="1"/>
          </p:cNvSpPr>
          <p:nvPr>
            <p:ph type="body" sz="quarter" idx="13"/>
          </p:nvPr>
        </p:nvSpPr>
        <p:spPr>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2" name="文本占位符 1"/>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7.1</a:t>
            </a:r>
            <a:r>
              <a:rPr lang="zh-CN" altLang="en-US" dirty="0">
                <a:latin typeface="Arial" panose="020B0604020202020204" pitchFamily="34" charset="0"/>
                <a:cs typeface="Arial" panose="020B0604020202020204" pitchFamily="34" charset="0"/>
              </a:rPr>
              <a:t> </a:t>
            </a:r>
            <a:r>
              <a:rPr lang="en-US" altLang="zh-CN" dirty="0"/>
              <a:t>Tableau</a:t>
            </a:r>
            <a:r>
              <a:rPr lang="zh-CN" altLang="en-US" dirty="0"/>
              <a:t>数据故事化流程 </a:t>
            </a:r>
          </a:p>
        </p:txBody>
      </p:sp>
      <p:pic>
        <p:nvPicPr>
          <p:cNvPr id="8" name="pic">
            <a:extLst>
              <a:ext uri="{FF2B5EF4-FFF2-40B4-BE49-F238E27FC236}">
                <a16:creationId xmlns:a16="http://schemas.microsoft.com/office/drawing/2014/main" id="{4FC046A6-054B-5949-B724-7EAB3A9A6C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765856" y="1461092"/>
            <a:ext cx="4696980" cy="4608000"/>
          </a:xfrm>
          <a:prstGeom prst="rect">
            <a:avLst/>
          </a:prstGeom>
        </p:spPr>
      </p:pic>
      <p:sp>
        <p:nvSpPr>
          <p:cNvPr id="6" name="矩形 5">
            <a:extLst>
              <a:ext uri="{FF2B5EF4-FFF2-40B4-BE49-F238E27FC236}">
                <a16:creationId xmlns:a16="http://schemas.microsoft.com/office/drawing/2014/main" id="{0685156C-407F-6F49-B5EF-37CD06B76AF5}"/>
              </a:ext>
            </a:extLst>
          </p:cNvPr>
          <p:cNvSpPr/>
          <p:nvPr/>
        </p:nvSpPr>
        <p:spPr>
          <a:xfrm>
            <a:off x="4286762" y="6147548"/>
            <a:ext cx="3655167" cy="377796"/>
          </a:xfrm>
          <a:prstGeom prst="rect">
            <a:avLst/>
          </a:prstGeom>
        </p:spPr>
        <p:txBody>
          <a:bodyPr wrap="none">
            <a:spAutoFit/>
          </a:bodyPr>
          <a:lstStyle/>
          <a:p>
            <a:pPr indent="127000" algn="ctr">
              <a:lnSpc>
                <a:spcPct val="110000"/>
              </a:lnSpc>
            </a:pPr>
            <a:r>
              <a:rPr lang="zh-CN" altLang="zh-CN" kern="100" dirty="0">
                <a:latin typeface="Times New Roman" panose="02020603050405020304" pitchFamily="18" charset="0"/>
                <a:cs typeface="Times New Roman" panose="02020603050405020304" pitchFamily="18" charset="0"/>
              </a:rPr>
              <a:t>图</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7- 1 Tableau</a:t>
            </a:r>
            <a:r>
              <a:rPr lang="zh-CN" altLang="zh-CN" kern="100" dirty="0">
                <a:latin typeface="Times New Roman" panose="02020603050405020304" pitchFamily="18" charset="0"/>
                <a:cs typeface="Times New Roman" panose="02020603050405020304" pitchFamily="18" charset="0"/>
              </a:rPr>
              <a:t>数据故事化的流程</a:t>
            </a:r>
            <a:endParaRPr lang="zh-CN"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4068002"/>
      </p:ext>
    </p:extLst>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新增故事点——武警部队紧急开展救援工作 </a:t>
            </a:r>
            <a:endParaRPr lang="zh-CN" altLang="en-US" dirty="0"/>
          </a:p>
        </p:txBody>
      </p:sp>
      <p:pic>
        <p:nvPicPr>
          <p:cNvPr id="5" name="图片 4">
            <a:extLst>
              <a:ext uri="{FF2B5EF4-FFF2-40B4-BE49-F238E27FC236}">
                <a16:creationId xmlns:a16="http://schemas.microsoft.com/office/drawing/2014/main" id="{D31F5D62-2EA3-6F49-89E5-CDE017C9D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755" y="1909415"/>
            <a:ext cx="5602490" cy="3852000"/>
          </a:xfrm>
          <a:prstGeom prst="rect">
            <a:avLst/>
          </a:prstGeom>
        </p:spPr>
      </p:pic>
      <p:sp>
        <p:nvSpPr>
          <p:cNvPr id="2" name="矩形 1">
            <a:extLst>
              <a:ext uri="{FF2B5EF4-FFF2-40B4-BE49-F238E27FC236}">
                <a16:creationId xmlns:a16="http://schemas.microsoft.com/office/drawing/2014/main" id="{3025EB39-A22A-9142-A08F-46DFF1D5190F}"/>
              </a:ext>
            </a:extLst>
          </p:cNvPr>
          <p:cNvSpPr/>
          <p:nvPr/>
        </p:nvSpPr>
        <p:spPr>
          <a:xfrm>
            <a:off x="3522218" y="6015863"/>
            <a:ext cx="5147563"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mn-ea"/>
                <a:cs typeface="Times New Roman" panose="02020603050405020304" pitchFamily="18" charset="0"/>
              </a:rPr>
              <a:t>图</a:t>
            </a:r>
            <a:r>
              <a:rPr lang="en-US" altLang="zh-CN" kern="100" dirty="0">
                <a:latin typeface="Times New Roman" panose="02020603050405020304" pitchFamily="18" charset="0"/>
                <a:ea typeface="+mn-ea"/>
                <a:cs typeface="Times New Roman" panose="02020603050405020304" pitchFamily="18" charset="0"/>
              </a:rPr>
              <a:t>7- 50 </a:t>
            </a:r>
            <a:r>
              <a:rPr lang="zh-CN" altLang="zh-CN" kern="100" dirty="0">
                <a:solidFill>
                  <a:srgbClr val="000000"/>
                </a:solidFill>
                <a:latin typeface="Times New Roman" panose="02020603050405020304" pitchFamily="18" charset="0"/>
                <a:ea typeface="+mn-ea"/>
                <a:cs typeface="Times New Roman" panose="02020603050405020304" pitchFamily="18" charset="0"/>
              </a:rPr>
              <a:t>故事点“武警部队紧急开展救援工作”</a:t>
            </a:r>
            <a:endParaRPr lang="zh-CN" altLang="zh-CN" sz="1800" kern="100" dirty="0">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3597176"/>
      </p:ext>
    </p:extLst>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a:t>
            </a:r>
            <a:r>
              <a:rPr lang="zh-CN" altLang="en-US" dirty="0"/>
              <a:t>习近平总书记</a:t>
            </a:r>
            <a:r>
              <a:rPr lang="zh-CN" altLang="zh-CN" dirty="0"/>
              <a:t>再次对抗震救灾工作做出重要指示 </a:t>
            </a:r>
            <a:endParaRPr lang="zh-CN" altLang="en-US" dirty="0"/>
          </a:p>
        </p:txBody>
      </p:sp>
      <p:pic>
        <p:nvPicPr>
          <p:cNvPr id="5" name="图片 4">
            <a:extLst>
              <a:ext uri="{FF2B5EF4-FFF2-40B4-BE49-F238E27FC236}">
                <a16:creationId xmlns:a16="http://schemas.microsoft.com/office/drawing/2014/main" id="{19344AE7-E6E6-F84B-A3CC-4B04B6509D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7183" y="2060848"/>
            <a:ext cx="5224526" cy="3600000"/>
          </a:xfrm>
          <a:prstGeom prst="rect">
            <a:avLst/>
          </a:prstGeom>
        </p:spPr>
      </p:pic>
      <p:sp>
        <p:nvSpPr>
          <p:cNvPr id="2" name="矩形 1">
            <a:extLst>
              <a:ext uri="{FF2B5EF4-FFF2-40B4-BE49-F238E27FC236}">
                <a16:creationId xmlns:a16="http://schemas.microsoft.com/office/drawing/2014/main" id="{4E9A8AE1-7F62-FA44-8DD8-0BF0A65DEBE7}"/>
              </a:ext>
            </a:extLst>
          </p:cNvPr>
          <p:cNvSpPr/>
          <p:nvPr/>
        </p:nvSpPr>
        <p:spPr>
          <a:xfrm>
            <a:off x="2208245" y="5844641"/>
            <a:ext cx="6792416" cy="701089"/>
          </a:xfrm>
          <a:prstGeom prst="rect">
            <a:avLst/>
          </a:prstGeom>
        </p:spPr>
        <p:txBody>
          <a:bodyPr wrap="squar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7- 51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再次对抗震救灾工作做出重要指示”</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8103185"/>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1343472" y="650898"/>
            <a:ext cx="8121093" cy="1265934"/>
          </a:xfrm>
        </p:spPr>
        <p:txBody>
          <a:bodyPr/>
          <a:lstStyle/>
          <a:p>
            <a:r>
              <a:rPr lang="zh-CN" altLang="zh-CN" dirty="0"/>
              <a:t>新增故事点——</a:t>
            </a:r>
            <a:r>
              <a:rPr lang="zh-CN" altLang="en-US" dirty="0"/>
              <a:t>习近平总书记</a:t>
            </a:r>
            <a:r>
              <a:rPr lang="zh-CN" altLang="zh-CN" dirty="0"/>
              <a:t>进行灾区考察 </a:t>
            </a:r>
            <a:endParaRPr lang="zh-CN" altLang="en-US" dirty="0"/>
          </a:p>
        </p:txBody>
      </p:sp>
      <p:sp>
        <p:nvSpPr>
          <p:cNvPr id="2" name="矩形 1">
            <a:extLst>
              <a:ext uri="{FF2B5EF4-FFF2-40B4-BE49-F238E27FC236}">
                <a16:creationId xmlns:a16="http://schemas.microsoft.com/office/drawing/2014/main" id="{F5794D41-A328-C54A-BAC9-419348F39005}"/>
              </a:ext>
            </a:extLst>
          </p:cNvPr>
          <p:cNvSpPr/>
          <p:nvPr/>
        </p:nvSpPr>
        <p:spPr>
          <a:xfrm>
            <a:off x="3493365" y="5802920"/>
            <a:ext cx="5205271" cy="382541"/>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7- 52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a:t>
            </a:r>
            <a:r>
              <a:rPr lang="zh-CN" altLang="en-US"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习近平总书记</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进行灾区考察” </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descr="图形用户界面, 应用程序, Word&#10;&#10;描述已自动生成">
            <a:extLst>
              <a:ext uri="{FF2B5EF4-FFF2-40B4-BE49-F238E27FC236}">
                <a16:creationId xmlns:a16="http://schemas.microsoft.com/office/drawing/2014/main" id="{DA1DB8FC-06AD-4F08-80AB-E0C16E005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1772816"/>
            <a:ext cx="5905674" cy="3923098"/>
          </a:xfrm>
          <a:prstGeom prst="rect">
            <a:avLst/>
          </a:prstGeom>
        </p:spPr>
      </p:pic>
    </p:spTree>
    <p:extLst>
      <p:ext uri="{BB962C8B-B14F-4D97-AF65-F5344CB8AC3E}">
        <p14:creationId xmlns:p14="http://schemas.microsoft.com/office/powerpoint/2010/main" val="549482834"/>
      </p:ext>
    </p:extLst>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10235" cy="1265934"/>
          </a:xfrm>
        </p:spPr>
        <p:txBody>
          <a:bodyPr/>
          <a:lstStyle/>
          <a:p>
            <a:r>
              <a:rPr lang="zh-CN" altLang="zh-CN" dirty="0"/>
              <a:t>新增故事点——雅安大地震体现了中国的抗震救灾精神 </a:t>
            </a:r>
            <a:endParaRPr lang="zh-CN" altLang="en-US" dirty="0"/>
          </a:p>
        </p:txBody>
      </p:sp>
      <p:pic>
        <p:nvPicPr>
          <p:cNvPr id="5" name="图片 4">
            <a:extLst>
              <a:ext uri="{FF2B5EF4-FFF2-40B4-BE49-F238E27FC236}">
                <a16:creationId xmlns:a16="http://schemas.microsoft.com/office/drawing/2014/main" id="{DB4A47EE-15D3-7B43-AE90-5901B9BDE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11" y="2060848"/>
            <a:ext cx="5238534" cy="3600000"/>
          </a:xfrm>
          <a:prstGeom prst="rect">
            <a:avLst/>
          </a:prstGeom>
        </p:spPr>
      </p:pic>
      <p:sp>
        <p:nvSpPr>
          <p:cNvPr id="2" name="矩形 1">
            <a:extLst>
              <a:ext uri="{FF2B5EF4-FFF2-40B4-BE49-F238E27FC236}">
                <a16:creationId xmlns:a16="http://schemas.microsoft.com/office/drawing/2014/main" id="{774A0B74-01EA-454F-A618-E380D3455DC3}"/>
              </a:ext>
            </a:extLst>
          </p:cNvPr>
          <p:cNvSpPr/>
          <p:nvPr/>
        </p:nvSpPr>
        <p:spPr>
          <a:xfrm>
            <a:off x="3113044" y="5837770"/>
            <a:ext cx="6163867" cy="369332"/>
          </a:xfrm>
          <a:prstGeom prst="rect">
            <a:avLst/>
          </a:prstGeom>
        </p:spPr>
        <p:txBody>
          <a:bodyPr wrap="none">
            <a:spAutoFit/>
          </a:bodyPr>
          <a:lstStyle/>
          <a:p>
            <a:r>
              <a:rPr lang="zh-CN" altLang="zh-CN" dirty="0">
                <a:latin typeface="Times New Roman" panose="02020603050405020304" pitchFamily="18" charset="0"/>
                <a:cs typeface="Times New Roman" panose="02020603050405020304" pitchFamily="18" charset="0"/>
              </a:rPr>
              <a:t>图</a:t>
            </a:r>
            <a:r>
              <a:rPr lang="en-US" altLang="zh-CN" dirty="0">
                <a:latin typeface="Times New Roman" panose="02020603050405020304" pitchFamily="18" charset="0"/>
                <a:cs typeface="Times New Roman" panose="02020603050405020304" pitchFamily="18" charset="0"/>
              </a:rPr>
              <a:t>7- 53 </a:t>
            </a:r>
            <a:r>
              <a:rPr lang="zh-CN" altLang="zh-CN" dirty="0">
                <a:solidFill>
                  <a:srgbClr val="000000"/>
                </a:solidFill>
                <a:latin typeface="Times New Roman" panose="02020603050405020304" pitchFamily="18" charset="0"/>
                <a:cs typeface="Times New Roman" panose="02020603050405020304" pitchFamily="18" charset="0"/>
              </a:rPr>
              <a:t>故事点“雅安大地震体现了中国的抗震救灾精神”</a:t>
            </a:r>
            <a:r>
              <a:rPr lang="zh-CN"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598426"/>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586087" cy="1265934"/>
          </a:xfrm>
        </p:spPr>
        <p:txBody>
          <a:bodyPr/>
          <a:lstStyle/>
          <a:p>
            <a:r>
              <a:rPr lang="zh-CN" altLang="zh-CN" dirty="0"/>
              <a:t>新增故事点——中国共产党人的精神谱系 </a:t>
            </a:r>
            <a:endParaRPr lang="zh-CN" altLang="en-US" dirty="0"/>
          </a:p>
        </p:txBody>
      </p:sp>
      <p:pic>
        <p:nvPicPr>
          <p:cNvPr id="5" name="图片 4">
            <a:extLst>
              <a:ext uri="{FF2B5EF4-FFF2-40B4-BE49-F238E27FC236}">
                <a16:creationId xmlns:a16="http://schemas.microsoft.com/office/drawing/2014/main" id="{3925BCC9-04A2-1949-9F9B-63B725B29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525" y="1772816"/>
            <a:ext cx="5756950" cy="3960000"/>
          </a:xfrm>
          <a:prstGeom prst="rect">
            <a:avLst/>
          </a:prstGeom>
        </p:spPr>
      </p:pic>
      <p:sp>
        <p:nvSpPr>
          <p:cNvPr id="2" name="矩形 1">
            <a:extLst>
              <a:ext uri="{FF2B5EF4-FFF2-40B4-BE49-F238E27FC236}">
                <a16:creationId xmlns:a16="http://schemas.microsoft.com/office/drawing/2014/main" id="{FA846431-1256-F34A-9646-EDB3FDB0C430}"/>
              </a:ext>
            </a:extLst>
          </p:cNvPr>
          <p:cNvSpPr/>
          <p:nvPr/>
        </p:nvSpPr>
        <p:spPr>
          <a:xfrm>
            <a:off x="3706564" y="5850916"/>
            <a:ext cx="4778872" cy="369332"/>
          </a:xfrm>
          <a:prstGeom prst="rect">
            <a:avLst/>
          </a:prstGeom>
        </p:spPr>
        <p:txBody>
          <a:bodyPr wrap="none">
            <a:spAutoFit/>
          </a:bodyPr>
          <a:lstStyle/>
          <a:p>
            <a:r>
              <a:rPr lang="zh-CN" altLang="zh-CN" dirty="0">
                <a:latin typeface="DengXian" panose="02010600030101010101" pitchFamily="2" charset="-122"/>
                <a:cs typeface="Times New Roman" panose="02020603050405020304" pitchFamily="18" charset="0"/>
              </a:rPr>
              <a:t>图</a:t>
            </a:r>
            <a:r>
              <a:rPr lang="en-US" altLang="zh-CN" dirty="0">
                <a:latin typeface="DengXian" panose="02010600030101010101" pitchFamily="2" charset="-122"/>
                <a:cs typeface="Times New Roman" panose="02020603050405020304" pitchFamily="18" charset="0"/>
              </a:rPr>
              <a:t>7- 54 </a:t>
            </a:r>
            <a:r>
              <a:rPr lang="zh-CN" altLang="zh-CN" dirty="0">
                <a:solidFill>
                  <a:srgbClr val="000000"/>
                </a:solidFill>
                <a:latin typeface="Times New Roman" panose="02020603050405020304" pitchFamily="18" charset="0"/>
                <a:cs typeface="Times New Roman" panose="02020603050405020304" pitchFamily="18" charset="0"/>
              </a:rPr>
              <a:t>故事点“中国共产党人的精神谱系”</a:t>
            </a:r>
            <a:r>
              <a:rPr lang="zh-CN" altLang="zh-CN" dirty="0"/>
              <a:t> </a:t>
            </a:r>
            <a:endParaRPr lang="zh-CN" altLang="en-US" dirty="0"/>
          </a:p>
        </p:txBody>
      </p:sp>
    </p:spTree>
    <p:extLst>
      <p:ext uri="{BB962C8B-B14F-4D97-AF65-F5344CB8AC3E}">
        <p14:creationId xmlns:p14="http://schemas.microsoft.com/office/powerpoint/2010/main" val="1484551650"/>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226047" cy="1265934"/>
          </a:xfrm>
        </p:spPr>
        <p:txBody>
          <a:bodyPr/>
          <a:lstStyle/>
          <a:p>
            <a:r>
              <a:rPr lang="zh-CN" altLang="zh-CN" dirty="0"/>
              <a:t>新增故事点——每年地震的发生次数呈增长趋势 </a:t>
            </a:r>
            <a:endParaRPr lang="zh-CN" altLang="en-US" dirty="0"/>
          </a:p>
        </p:txBody>
      </p:sp>
      <p:pic>
        <p:nvPicPr>
          <p:cNvPr id="5" name="图片 4">
            <a:extLst>
              <a:ext uri="{FF2B5EF4-FFF2-40B4-BE49-F238E27FC236}">
                <a16:creationId xmlns:a16="http://schemas.microsoft.com/office/drawing/2014/main" id="{7FE59E2A-7B03-8647-BF30-12C9F42E8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019" y="1927126"/>
            <a:ext cx="5669961" cy="3816000"/>
          </a:xfrm>
          <a:prstGeom prst="rect">
            <a:avLst/>
          </a:prstGeom>
        </p:spPr>
      </p:pic>
      <p:sp>
        <p:nvSpPr>
          <p:cNvPr id="2" name="矩形 1">
            <a:extLst>
              <a:ext uri="{FF2B5EF4-FFF2-40B4-BE49-F238E27FC236}">
                <a16:creationId xmlns:a16="http://schemas.microsoft.com/office/drawing/2014/main" id="{32419C88-74E1-7F40-A35A-E4DF521EDD39}"/>
              </a:ext>
            </a:extLst>
          </p:cNvPr>
          <p:cNvSpPr/>
          <p:nvPr/>
        </p:nvSpPr>
        <p:spPr>
          <a:xfrm>
            <a:off x="3062738" y="5846353"/>
            <a:ext cx="5609228"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7- 55</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故事点——每年地震的发生次数呈增长趋势</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89961823"/>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54329" y="650898"/>
            <a:ext cx="7658095" cy="1265934"/>
          </a:xfrm>
        </p:spPr>
        <p:txBody>
          <a:bodyPr/>
          <a:lstStyle/>
          <a:p>
            <a:r>
              <a:rPr lang="zh-CN" altLang="zh-CN" dirty="0"/>
              <a:t>新增故事点——亚太地区的趋势尤其明显 </a:t>
            </a:r>
            <a:endParaRPr lang="zh-CN" altLang="en-US" dirty="0"/>
          </a:p>
        </p:txBody>
      </p:sp>
      <p:pic>
        <p:nvPicPr>
          <p:cNvPr id="5" name="图片 4">
            <a:extLst>
              <a:ext uri="{FF2B5EF4-FFF2-40B4-BE49-F238E27FC236}">
                <a16:creationId xmlns:a16="http://schemas.microsoft.com/office/drawing/2014/main" id="{07A5E55C-4137-C045-BE05-747AF4A82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916832"/>
            <a:ext cx="5703304" cy="3816000"/>
          </a:xfrm>
          <a:prstGeom prst="rect">
            <a:avLst/>
          </a:prstGeom>
        </p:spPr>
      </p:pic>
      <p:sp>
        <p:nvSpPr>
          <p:cNvPr id="2" name="矩形 1">
            <a:extLst>
              <a:ext uri="{FF2B5EF4-FFF2-40B4-BE49-F238E27FC236}">
                <a16:creationId xmlns:a16="http://schemas.microsoft.com/office/drawing/2014/main" id="{F71E0FCB-0131-CF4D-80F8-97C1A7022D76}"/>
              </a:ext>
            </a:extLst>
          </p:cNvPr>
          <p:cNvSpPr/>
          <p:nvPr/>
        </p:nvSpPr>
        <p:spPr>
          <a:xfrm>
            <a:off x="3625010" y="5818919"/>
            <a:ext cx="4916731"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7- 56</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故事点——亚太地区的趋势尤其明显</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6300087"/>
      </p:ext>
    </p:extLst>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7.4</a:t>
            </a:r>
            <a:r>
              <a:rPr lang="zh-CN" altLang="en-US" dirty="0">
                <a:latin typeface="Arial" panose="020B0604020202020204" pitchFamily="34" charset="0"/>
                <a:cs typeface="Arial" panose="020B0604020202020204" pitchFamily="34" charset="0"/>
              </a:rPr>
              <a:t> 数据故事的生成</a:t>
            </a:r>
            <a:r>
              <a:rPr lang="zh-CN" altLang="en-US" dirty="0"/>
              <a:t> </a:t>
            </a:r>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014924" y="692696"/>
            <a:ext cx="8162151" cy="1265934"/>
          </a:xfrm>
        </p:spPr>
        <p:txBody>
          <a:bodyPr/>
          <a:lstStyle/>
          <a:p>
            <a:r>
              <a:rPr lang="zh-CN" altLang="zh-CN" dirty="0"/>
              <a:t>新增故事</a:t>
            </a:r>
            <a:r>
              <a:rPr lang="zh-CN" altLang="zh-CN"/>
              <a:t>点——大</a:t>
            </a:r>
            <a:r>
              <a:rPr lang="zh-CN" altLang="zh-CN" dirty="0"/>
              <a:t>地震的增长趋势不明显 </a:t>
            </a:r>
            <a:endParaRPr lang="zh-CN" altLang="en-US" dirty="0"/>
          </a:p>
        </p:txBody>
      </p:sp>
      <p:pic>
        <p:nvPicPr>
          <p:cNvPr id="5" name="图片 4">
            <a:extLst>
              <a:ext uri="{FF2B5EF4-FFF2-40B4-BE49-F238E27FC236}">
                <a16:creationId xmlns:a16="http://schemas.microsoft.com/office/drawing/2014/main" id="{1D6A8A53-B113-6C42-B20C-343E38ADC7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1664" y="1959771"/>
            <a:ext cx="5236507" cy="3600000"/>
          </a:xfrm>
          <a:prstGeom prst="rect">
            <a:avLst/>
          </a:prstGeom>
        </p:spPr>
      </p:pic>
      <p:sp>
        <p:nvSpPr>
          <p:cNvPr id="2" name="矩形 1">
            <a:extLst>
              <a:ext uri="{FF2B5EF4-FFF2-40B4-BE49-F238E27FC236}">
                <a16:creationId xmlns:a16="http://schemas.microsoft.com/office/drawing/2014/main" id="{F1E1EE38-8CB4-E748-8439-3C03D0B9B702}"/>
              </a:ext>
            </a:extLst>
          </p:cNvPr>
          <p:cNvSpPr/>
          <p:nvPr/>
        </p:nvSpPr>
        <p:spPr>
          <a:xfrm>
            <a:off x="3693216" y="5777121"/>
            <a:ext cx="3993401"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7- 57</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但大地震的增长趋势不明显</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41710867"/>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837784" cy="1143000"/>
          </a:xfrm>
        </p:spPr>
        <p:txBody>
          <a:bodyPr/>
          <a:lstStyle/>
          <a:p>
            <a:r>
              <a:rPr lang="en-US" altLang="zh-CN" sz="4800" dirty="0"/>
              <a:t>7.5 </a:t>
            </a:r>
            <a:r>
              <a:rPr lang="zh-CN" altLang="en-US" sz="4800" dirty="0"/>
              <a:t>发布数据故事的生成</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▲7.4</a:t>
            </a:r>
            <a:r>
              <a:rPr lang="zh-CN" altLang="en-US" sz="2000" dirty="0">
                <a:solidFill>
                  <a:schemeClr val="bg1">
                    <a:lumMod val="50000"/>
                  </a:schemeClr>
                </a:solidFill>
              </a:rPr>
              <a:t> 数据故事的生成</a:t>
            </a:r>
            <a:endParaRPr lang="en-US" altLang="zh-CN" sz="2000" dirty="0">
              <a:solidFill>
                <a:schemeClr val="bg1">
                  <a:lumMod val="50000"/>
                </a:schemeClr>
              </a:solidFill>
            </a:endParaRPr>
          </a:p>
          <a:p>
            <a:endParaRPr lang="en-US" altLang="zh-CN" sz="2000" dirty="0">
              <a:solidFill>
                <a:schemeClr val="bg1">
                  <a:lumMod val="50000"/>
                </a:schemeClr>
              </a:solidFill>
            </a:endParaRPr>
          </a:p>
        </p:txBody>
      </p:sp>
    </p:spTree>
    <p:extLst>
      <p:ext uri="{BB962C8B-B14F-4D97-AF65-F5344CB8AC3E}">
        <p14:creationId xmlns:p14="http://schemas.microsoft.com/office/powerpoint/2010/main" val="2164535012"/>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7.5</a:t>
            </a:r>
            <a:r>
              <a:rPr lang="zh-CN" altLang="en-US" dirty="0">
                <a:latin typeface="Arial" panose="020B0604020202020204" pitchFamily="34" charset="0"/>
                <a:cs typeface="Arial" panose="020B0604020202020204" pitchFamily="34" charset="0"/>
              </a:rPr>
              <a:t> 发布数据故事</a:t>
            </a:r>
            <a:endParaRPr lang="zh-CN" altLang="en-US" dirty="0"/>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07568" y="494603"/>
            <a:ext cx="7210235" cy="833886"/>
          </a:xfrm>
        </p:spPr>
        <p:txBody>
          <a:bodyPr/>
          <a:lstStyle/>
          <a:p>
            <a:r>
              <a:rPr lang="zh-CN" altLang="en-US" dirty="0"/>
              <a:t>发布数据故事</a:t>
            </a:r>
          </a:p>
        </p:txBody>
      </p:sp>
      <p:pic>
        <p:nvPicPr>
          <p:cNvPr id="9" name="图片 8">
            <a:extLst>
              <a:ext uri="{FF2B5EF4-FFF2-40B4-BE49-F238E27FC236}">
                <a16:creationId xmlns:a16="http://schemas.microsoft.com/office/drawing/2014/main" id="{49010F16-ECE9-D841-84A7-501554CAD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343" y="1575000"/>
            <a:ext cx="5335314" cy="3708000"/>
          </a:xfrm>
          <a:prstGeom prst="rect">
            <a:avLst/>
          </a:prstGeom>
        </p:spPr>
      </p:pic>
      <p:sp>
        <p:nvSpPr>
          <p:cNvPr id="3" name="矩形 2">
            <a:extLst>
              <a:ext uri="{FF2B5EF4-FFF2-40B4-BE49-F238E27FC236}">
                <a16:creationId xmlns:a16="http://schemas.microsoft.com/office/drawing/2014/main" id="{07918240-665B-AD41-8BBD-585D57D4F2DD}"/>
              </a:ext>
            </a:extLst>
          </p:cNvPr>
          <p:cNvSpPr/>
          <p:nvPr/>
        </p:nvSpPr>
        <p:spPr>
          <a:xfrm>
            <a:off x="4083782" y="5733256"/>
            <a:ext cx="4024435" cy="382477"/>
          </a:xfrm>
          <a:prstGeom prst="rect">
            <a:avLst/>
          </a:prstGeom>
        </p:spPr>
        <p:txBody>
          <a:bodyPr wrap="none">
            <a:spAutoFit/>
          </a:bodyPr>
          <a:lstStyle/>
          <a:p>
            <a:pPr indent="266700" algn="ctr">
              <a:lnSpc>
                <a:spcPct val="115000"/>
              </a:lnSpc>
            </a:pPr>
            <a:r>
              <a:rPr lang="zh-CN" altLang="zh-CN"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7- 58</a:t>
            </a:r>
            <a:r>
              <a:rPr lang="en-US"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Tableau</a:t>
            </a:r>
            <a:r>
              <a:rPr lang="zh-CN" altLang="zh-CN" kern="1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数据故事的演示功能</a:t>
            </a:r>
            <a:endParaRPr lang="zh-CN" altLang="zh-CN" sz="1800" kern="1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6355954"/>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en-US" altLang="zh-CN" dirty="0">
                <a:latin typeface="Times New Roman" panose="02020603050405020304" pitchFamily="18" charset="0"/>
                <a:cs typeface="Times New Roman" panose="02020603050405020304" pitchFamily="18" charset="0"/>
              </a:rPr>
              <a:t>Tableau</a:t>
            </a:r>
            <a:r>
              <a:rPr lang="zh-CN" altLang="en-US" dirty="0"/>
              <a:t>数据故事化流程 </a:t>
            </a:r>
          </a:p>
        </p:txBody>
      </p:sp>
      <p:sp>
        <p:nvSpPr>
          <p:cNvPr id="18436" name="文本占位符 4"/>
          <p:cNvSpPr>
            <a:spLocks noGrp="1"/>
          </p:cNvSpPr>
          <p:nvPr>
            <p:ph type="body" sz="quarter" idx="13"/>
          </p:nvPr>
        </p:nvSpPr>
        <p:spPr>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2" name="文本占位符 1"/>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7.1</a:t>
            </a:r>
            <a:r>
              <a:rPr lang="zh-CN" altLang="en-US" dirty="0">
                <a:latin typeface="Arial" panose="020B0604020202020204" pitchFamily="34" charset="0"/>
                <a:cs typeface="Arial" panose="020B0604020202020204" pitchFamily="34" charset="0"/>
              </a:rPr>
              <a:t> </a:t>
            </a:r>
            <a:r>
              <a:rPr lang="en-US" altLang="zh-CN" dirty="0"/>
              <a:t>Tableau</a:t>
            </a:r>
            <a:r>
              <a:rPr lang="zh-CN" altLang="en-US" dirty="0"/>
              <a:t>数据故事化流程 </a:t>
            </a:r>
          </a:p>
        </p:txBody>
      </p:sp>
      <p:graphicFrame>
        <p:nvGraphicFramePr>
          <p:cNvPr id="7" name="内容占位符 5">
            <a:extLst>
              <a:ext uri="{FF2B5EF4-FFF2-40B4-BE49-F238E27FC236}">
                <a16:creationId xmlns:a16="http://schemas.microsoft.com/office/drawing/2014/main" id="{C04DE279-7DC6-E549-B69B-D5CADE91E3AA}"/>
              </a:ext>
            </a:extLst>
          </p:cNvPr>
          <p:cNvGraphicFramePr>
            <a:graphicFrameLocks noGrp="1"/>
          </p:cNvGraphicFramePr>
          <p:nvPr>
            <p:ph idx="1"/>
            <p:extLst>
              <p:ext uri="{D42A27DB-BD31-4B8C-83A1-F6EECF244321}">
                <p14:modId xmlns:p14="http://schemas.microsoft.com/office/powerpoint/2010/main" val="256163441"/>
              </p:ext>
            </p:extLst>
          </p:nvPr>
        </p:nvGraphicFramePr>
        <p:xfrm>
          <a:off x="859994" y="1628222"/>
          <a:ext cx="10130504" cy="4447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427306"/>
      </p:ext>
    </p:extLst>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7.5</a:t>
            </a:r>
            <a:r>
              <a:rPr lang="zh-CN" altLang="en-US" dirty="0">
                <a:latin typeface="Arial" panose="020B0604020202020204" pitchFamily="34" charset="0"/>
                <a:cs typeface="Arial" panose="020B0604020202020204" pitchFamily="34" charset="0"/>
              </a:rPr>
              <a:t> 发布数据故事</a:t>
            </a:r>
            <a:endParaRPr lang="zh-CN" altLang="en-US" dirty="0"/>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07568" y="494603"/>
            <a:ext cx="7210235" cy="833886"/>
          </a:xfrm>
        </p:spPr>
        <p:txBody>
          <a:bodyPr/>
          <a:lstStyle/>
          <a:p>
            <a:r>
              <a:rPr lang="zh-CN" altLang="en-US" dirty="0"/>
              <a:t>发布数据故事</a:t>
            </a:r>
          </a:p>
        </p:txBody>
      </p:sp>
      <p:sp>
        <p:nvSpPr>
          <p:cNvPr id="3" name="矩形 2">
            <a:extLst>
              <a:ext uri="{FF2B5EF4-FFF2-40B4-BE49-F238E27FC236}">
                <a16:creationId xmlns:a16="http://schemas.microsoft.com/office/drawing/2014/main" id="{07918240-665B-AD41-8BBD-585D57D4F2DD}"/>
              </a:ext>
            </a:extLst>
          </p:cNvPr>
          <p:cNvSpPr/>
          <p:nvPr/>
        </p:nvSpPr>
        <p:spPr>
          <a:xfrm>
            <a:off x="4262132" y="5805264"/>
            <a:ext cx="3101105" cy="382477"/>
          </a:xfrm>
          <a:prstGeom prst="rect">
            <a:avLst/>
          </a:prstGeom>
        </p:spPr>
        <p:txBody>
          <a:bodyPr wrap="none">
            <a:spAutoFit/>
          </a:bodyPr>
          <a:lstStyle/>
          <a:p>
            <a:pPr indent="266700" algn="ctr">
              <a:lnSpc>
                <a:spcPct val="115000"/>
              </a:lnSpc>
            </a:pP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7- 59 Tableau</a:t>
            </a: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故事的发布</a:t>
            </a:r>
          </a:p>
        </p:txBody>
      </p:sp>
      <p:pic>
        <p:nvPicPr>
          <p:cNvPr id="10" name="图片 9">
            <a:extLst>
              <a:ext uri="{FF2B5EF4-FFF2-40B4-BE49-F238E27FC236}">
                <a16:creationId xmlns:a16="http://schemas.microsoft.com/office/drawing/2014/main" id="{139AEAA7-F864-6247-9588-FCBD419804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7618" y="1648297"/>
            <a:ext cx="5670134" cy="3708000"/>
          </a:xfrm>
          <a:prstGeom prst="rect">
            <a:avLst/>
          </a:prstGeom>
        </p:spPr>
      </p:pic>
    </p:spTree>
    <p:extLst>
      <p:ext uri="{BB962C8B-B14F-4D97-AF65-F5344CB8AC3E}">
        <p14:creationId xmlns:p14="http://schemas.microsoft.com/office/powerpoint/2010/main" val="2383011015"/>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4">
            <a:extLst>
              <a:ext uri="{FF2B5EF4-FFF2-40B4-BE49-F238E27FC236}">
                <a16:creationId xmlns:a16="http://schemas.microsoft.com/office/drawing/2014/main" id="{39C05341-800F-954C-ADA7-B70B46EEDA70}"/>
              </a:ext>
            </a:extLst>
          </p:cNvPr>
          <p:cNvSpPr>
            <a:spLocks noGrp="1"/>
          </p:cNvSpPr>
          <p:nvPr>
            <p:ph type="body" sz="quarter" idx="13"/>
          </p:nvPr>
        </p:nvSpPr>
        <p:spPr>
          <a:xfrm>
            <a:off x="0" y="0"/>
            <a:ext cx="4416491" cy="260648"/>
          </a:xfrm>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7" name="文本占位符 1">
            <a:extLst>
              <a:ext uri="{FF2B5EF4-FFF2-40B4-BE49-F238E27FC236}">
                <a16:creationId xmlns:a16="http://schemas.microsoft.com/office/drawing/2014/main" id="{203475B8-4158-DC4B-BDA5-0A07973FD60D}"/>
              </a:ext>
            </a:extLst>
          </p:cNvPr>
          <p:cNvSpPr>
            <a:spLocks noGrp="1"/>
          </p:cNvSpPr>
          <p:nvPr>
            <p:ph type="body" sz="quarter" idx="14"/>
          </p:nvPr>
        </p:nvSpPr>
        <p:spPr>
          <a:xfrm>
            <a:off x="5455524"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7.5</a:t>
            </a:r>
            <a:r>
              <a:rPr lang="zh-CN" altLang="en-US" dirty="0">
                <a:latin typeface="Arial" panose="020B0604020202020204" pitchFamily="34" charset="0"/>
                <a:cs typeface="Arial" panose="020B0604020202020204" pitchFamily="34" charset="0"/>
              </a:rPr>
              <a:t> 发布数据故事</a:t>
            </a:r>
            <a:endParaRPr lang="zh-CN" altLang="en-US" dirty="0"/>
          </a:p>
        </p:txBody>
      </p:sp>
      <p:sp>
        <p:nvSpPr>
          <p:cNvPr id="8" name="标题 1">
            <a:extLst>
              <a:ext uri="{FF2B5EF4-FFF2-40B4-BE49-F238E27FC236}">
                <a16:creationId xmlns:a16="http://schemas.microsoft.com/office/drawing/2014/main" id="{AFB73883-F69E-674E-9483-FC6B77DA6023}"/>
              </a:ext>
            </a:extLst>
          </p:cNvPr>
          <p:cNvSpPr>
            <a:spLocks noGrp="1"/>
          </p:cNvSpPr>
          <p:nvPr>
            <p:ph type="title"/>
          </p:nvPr>
        </p:nvSpPr>
        <p:spPr>
          <a:xfrm>
            <a:off x="2207568" y="494603"/>
            <a:ext cx="7210235" cy="833886"/>
          </a:xfrm>
        </p:spPr>
        <p:txBody>
          <a:bodyPr/>
          <a:lstStyle/>
          <a:p>
            <a:r>
              <a:rPr lang="zh-CN" altLang="en-US" dirty="0"/>
              <a:t>发布数据故事</a:t>
            </a:r>
          </a:p>
        </p:txBody>
      </p:sp>
      <p:sp>
        <p:nvSpPr>
          <p:cNvPr id="3" name="矩形 2">
            <a:extLst>
              <a:ext uri="{FF2B5EF4-FFF2-40B4-BE49-F238E27FC236}">
                <a16:creationId xmlns:a16="http://schemas.microsoft.com/office/drawing/2014/main" id="{07918240-665B-AD41-8BBD-585D57D4F2DD}"/>
              </a:ext>
            </a:extLst>
          </p:cNvPr>
          <p:cNvSpPr/>
          <p:nvPr/>
        </p:nvSpPr>
        <p:spPr>
          <a:xfrm>
            <a:off x="4215708" y="5805264"/>
            <a:ext cx="4441217" cy="382477"/>
          </a:xfrm>
          <a:prstGeom prst="rect">
            <a:avLst/>
          </a:prstGeom>
        </p:spPr>
        <p:txBody>
          <a:bodyPr wrap="none">
            <a:spAutoFit/>
          </a:bodyPr>
          <a:lstStyle/>
          <a:p>
            <a:pPr indent="266700" algn="ctr">
              <a:lnSpc>
                <a:spcPct val="115000"/>
              </a:lnSpc>
            </a:pP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图</a:t>
            </a:r>
            <a:r>
              <a:rPr lang="en-US" altLang="zh-CN" kern="100" dirty="0">
                <a:latin typeface="Times New Roman" panose="02020603050405020304" pitchFamily="18" charset="0"/>
                <a:ea typeface="SimSun" panose="02010600030101010101" pitchFamily="2" charset="-122"/>
                <a:cs typeface="Times New Roman" panose="02020603050405020304" pitchFamily="18" charset="0"/>
              </a:rPr>
              <a:t>7- 60 Tableau Public</a:t>
            </a:r>
            <a:r>
              <a:rPr lang="zh-CN" altLang="en-US" kern="100" dirty="0">
                <a:latin typeface="Times New Roman" panose="02020603050405020304" pitchFamily="18" charset="0"/>
                <a:ea typeface="SimSun" panose="02010600030101010101" pitchFamily="2" charset="-122"/>
                <a:cs typeface="Times New Roman" panose="02020603050405020304" pitchFamily="18" charset="0"/>
              </a:rPr>
              <a:t>中已发布数据故事</a:t>
            </a:r>
          </a:p>
        </p:txBody>
      </p:sp>
      <p:pic>
        <p:nvPicPr>
          <p:cNvPr id="9" name="图片 8">
            <a:extLst>
              <a:ext uri="{FF2B5EF4-FFF2-40B4-BE49-F238E27FC236}">
                <a16:creationId xmlns:a16="http://schemas.microsoft.com/office/drawing/2014/main" id="{C5843700-59F3-FB48-B24E-60CACB2B4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555" y="1500299"/>
            <a:ext cx="5374890" cy="4140000"/>
          </a:xfrm>
          <a:prstGeom prst="rect">
            <a:avLst/>
          </a:prstGeom>
        </p:spPr>
      </p:pic>
    </p:spTree>
    <p:extLst>
      <p:ext uri="{BB962C8B-B14F-4D97-AF65-F5344CB8AC3E}">
        <p14:creationId xmlns:p14="http://schemas.microsoft.com/office/powerpoint/2010/main" val="3923631169"/>
      </p:ext>
    </p:extLst>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4"/>
          <p:cNvSpPr>
            <a:spLocks noGrp="1"/>
          </p:cNvSpPr>
          <p:nvPr>
            <p:ph type="body" sz="quarter" idx="14"/>
          </p:nvPr>
        </p:nvSpPr>
        <p:spPr>
          <a:xfrm>
            <a:off x="5595938" y="1"/>
            <a:ext cx="3498850" cy="214313"/>
          </a:xfrm>
          <a:ln w="9525"/>
        </p:spPr>
        <p:txBody>
          <a:bodyPr/>
          <a:lstStyle/>
          <a:p>
            <a:r>
              <a:rPr lang="zh-CN" altLang="en-US" dirty="0">
                <a:latin typeface="Arial" panose="020B0604020202020204" pitchFamily="34" charset="0"/>
                <a:cs typeface="Arial" panose="020B0604020202020204" pitchFamily="34" charset="0"/>
              </a:rPr>
              <a:t>►</a:t>
            </a:r>
            <a:r>
              <a:rPr lang="zh-CN" altLang="en-US" dirty="0"/>
              <a:t>结束</a:t>
            </a:r>
          </a:p>
        </p:txBody>
      </p:sp>
      <p:pic>
        <p:nvPicPr>
          <p:cNvPr id="14" name="Picture 20" descr="thankyou">
            <a:extLst>
              <a:ext uri="{FF2B5EF4-FFF2-40B4-BE49-F238E27FC236}">
                <a16:creationId xmlns:a16="http://schemas.microsoft.com/office/drawing/2014/main" id="{772C0EA8-B7BA-44F6-9264-746CD44787F8}"/>
              </a:ext>
            </a:extLst>
          </p:cNvPr>
          <p:cNvPicPr>
            <a:picLocks noChangeAspect="1" noChangeArrowheads="1"/>
          </p:cNvPicPr>
          <p:nvPr/>
        </p:nvPicPr>
        <p:blipFill>
          <a:blip r:embed="rId2"/>
          <a:srcRect/>
          <a:stretch>
            <a:fillRect/>
          </a:stretch>
        </p:blipFill>
        <p:spPr bwMode="auto">
          <a:xfrm>
            <a:off x="3863752" y="692696"/>
            <a:ext cx="3960043" cy="2658574"/>
          </a:xfrm>
          <a:prstGeom prst="rect">
            <a:avLst/>
          </a:prstGeom>
          <a:noFill/>
          <a:ln w="9525">
            <a:noFill/>
            <a:miter lim="800000"/>
            <a:headEnd/>
            <a:tailEnd/>
          </a:ln>
        </p:spPr>
      </p:pic>
      <p:pic>
        <p:nvPicPr>
          <p:cNvPr id="15" name="图片 14">
            <a:extLst>
              <a:ext uri="{FF2B5EF4-FFF2-40B4-BE49-F238E27FC236}">
                <a16:creationId xmlns:a16="http://schemas.microsoft.com/office/drawing/2014/main" id="{0260D4FD-7CDE-4CC7-99D2-D63AACBC9F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901" y="3991128"/>
            <a:ext cx="1992430" cy="1992430"/>
          </a:xfrm>
          <a:prstGeom prst="rect">
            <a:avLst/>
          </a:prstGeom>
        </p:spPr>
      </p:pic>
      <p:sp>
        <p:nvSpPr>
          <p:cNvPr id="16" name="文本框 15">
            <a:extLst>
              <a:ext uri="{FF2B5EF4-FFF2-40B4-BE49-F238E27FC236}">
                <a16:creationId xmlns:a16="http://schemas.microsoft.com/office/drawing/2014/main" id="{41523161-23BC-42F6-A937-FC978656EAD3}"/>
              </a:ext>
            </a:extLst>
          </p:cNvPr>
          <p:cNvSpPr txBox="1"/>
          <p:nvPr/>
        </p:nvSpPr>
        <p:spPr>
          <a:xfrm flipH="1">
            <a:off x="4020022" y="6145409"/>
            <a:ext cx="1575916" cy="276999"/>
          </a:xfrm>
          <a:prstGeom prst="rect">
            <a:avLst/>
          </a:prstGeom>
          <a:noFill/>
        </p:spPr>
        <p:txBody>
          <a:bodyPr wrap="square" rtlCol="0">
            <a:spAutoFit/>
          </a:bodyPr>
          <a:lstStyle/>
          <a:p>
            <a:pPr algn="ctr"/>
            <a:r>
              <a:rPr lang="zh-CN" altLang="en-US" sz="1200" dirty="0"/>
              <a:t>教学支撑平台</a:t>
            </a:r>
          </a:p>
        </p:txBody>
      </p:sp>
      <p:sp>
        <p:nvSpPr>
          <p:cNvPr id="17" name="文本框 16">
            <a:extLst>
              <a:ext uri="{FF2B5EF4-FFF2-40B4-BE49-F238E27FC236}">
                <a16:creationId xmlns:a16="http://schemas.microsoft.com/office/drawing/2014/main" id="{198ABA2A-5D21-400A-8D27-072165B42AAD}"/>
              </a:ext>
            </a:extLst>
          </p:cNvPr>
          <p:cNvSpPr txBox="1"/>
          <p:nvPr/>
        </p:nvSpPr>
        <p:spPr>
          <a:xfrm>
            <a:off x="6776976" y="4122127"/>
            <a:ext cx="2093637" cy="1754326"/>
          </a:xfrm>
          <a:prstGeom prst="rect">
            <a:avLst/>
          </a:prstGeom>
          <a:solidFill>
            <a:schemeClr val="accent5">
              <a:lumMod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endParaRPr lang="en-US" altLang="zh-CN" dirty="0"/>
          </a:p>
          <a:p>
            <a:pPr algn="ctr"/>
            <a:r>
              <a:rPr lang="en-US" altLang="zh-CN" dirty="0" err="1"/>
              <a:t>chaolemen</a:t>
            </a:r>
            <a:endParaRPr lang="en-US" altLang="zh-CN" dirty="0"/>
          </a:p>
          <a:p>
            <a:pPr algn="ctr"/>
            <a:endParaRPr lang="en-US" altLang="zh-CN" dirty="0"/>
          </a:p>
          <a:p>
            <a:pPr algn="ctr"/>
            <a:r>
              <a:rPr lang="en-US" altLang="zh-CN" dirty="0"/>
              <a:t>@</a:t>
            </a:r>
          </a:p>
          <a:p>
            <a:pPr algn="ctr"/>
            <a:endParaRPr lang="en-US" altLang="zh-CN" dirty="0"/>
          </a:p>
          <a:p>
            <a:pPr algn="ctr"/>
            <a:r>
              <a:rPr lang="en-US" altLang="zh-CN" dirty="0"/>
              <a:t>ruc.edu.cn</a:t>
            </a:r>
          </a:p>
        </p:txBody>
      </p:sp>
      <p:sp>
        <p:nvSpPr>
          <p:cNvPr id="18" name="文本框 17">
            <a:extLst>
              <a:ext uri="{FF2B5EF4-FFF2-40B4-BE49-F238E27FC236}">
                <a16:creationId xmlns:a16="http://schemas.microsoft.com/office/drawing/2014/main" id="{4A4FFE2B-583A-4DAE-9553-37A1C93449BC}"/>
              </a:ext>
            </a:extLst>
          </p:cNvPr>
          <p:cNvSpPr txBox="1"/>
          <p:nvPr/>
        </p:nvSpPr>
        <p:spPr>
          <a:xfrm flipH="1">
            <a:off x="1345218" y="6145409"/>
            <a:ext cx="1575916" cy="276999"/>
          </a:xfrm>
          <a:prstGeom prst="rect">
            <a:avLst/>
          </a:prstGeom>
          <a:noFill/>
        </p:spPr>
        <p:txBody>
          <a:bodyPr wrap="square" rtlCol="0">
            <a:spAutoFit/>
          </a:bodyPr>
          <a:lstStyle/>
          <a:p>
            <a:pPr algn="ctr"/>
            <a:r>
              <a:rPr lang="zh-CN" altLang="en-US" sz="1200" dirty="0"/>
              <a:t>参考书目</a:t>
            </a:r>
          </a:p>
        </p:txBody>
      </p:sp>
      <p:sp>
        <p:nvSpPr>
          <p:cNvPr id="19" name="文本框 18">
            <a:extLst>
              <a:ext uri="{FF2B5EF4-FFF2-40B4-BE49-F238E27FC236}">
                <a16:creationId xmlns:a16="http://schemas.microsoft.com/office/drawing/2014/main" id="{42CA064C-EB74-42DE-B908-D82AC2EC74FB}"/>
              </a:ext>
            </a:extLst>
          </p:cNvPr>
          <p:cNvSpPr txBox="1"/>
          <p:nvPr/>
        </p:nvSpPr>
        <p:spPr>
          <a:xfrm flipH="1">
            <a:off x="7035836" y="6153836"/>
            <a:ext cx="1575916" cy="276999"/>
          </a:xfrm>
          <a:prstGeom prst="rect">
            <a:avLst/>
          </a:prstGeom>
          <a:noFill/>
        </p:spPr>
        <p:txBody>
          <a:bodyPr wrap="square" rtlCol="0">
            <a:spAutoFit/>
          </a:bodyPr>
          <a:lstStyle/>
          <a:p>
            <a:pPr algn="ctr"/>
            <a:r>
              <a:rPr lang="zh-CN" altLang="en-US" sz="1200" dirty="0"/>
              <a:t>主讲人联系方式</a:t>
            </a:r>
          </a:p>
        </p:txBody>
      </p:sp>
      <p:graphicFrame>
        <p:nvGraphicFramePr>
          <p:cNvPr id="20" name="内容占位符 9">
            <a:extLst>
              <a:ext uri="{FF2B5EF4-FFF2-40B4-BE49-F238E27FC236}">
                <a16:creationId xmlns:a16="http://schemas.microsoft.com/office/drawing/2014/main" id="{F5343FD2-C718-4898-9591-E82881CBECF7}"/>
              </a:ext>
            </a:extLst>
          </p:cNvPr>
          <p:cNvGraphicFramePr>
            <a:graphicFrameLocks noGrp="1"/>
          </p:cNvGraphicFramePr>
          <p:nvPr>
            <p:ph idx="1"/>
            <p:extLst>
              <p:ext uri="{D42A27DB-BD31-4B8C-83A1-F6EECF244321}">
                <p14:modId xmlns:p14="http://schemas.microsoft.com/office/powerpoint/2010/main" val="2037301247"/>
              </p:ext>
            </p:extLst>
          </p:nvPr>
        </p:nvGraphicFramePr>
        <p:xfrm>
          <a:off x="787720" y="3906284"/>
          <a:ext cx="2690912" cy="2186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图片 20">
            <a:extLst>
              <a:ext uri="{FF2B5EF4-FFF2-40B4-BE49-F238E27FC236}">
                <a16:creationId xmlns:a16="http://schemas.microsoft.com/office/drawing/2014/main" id="{F4ECFF00-9FFD-40EA-A875-9B2FFD43BBD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1962" t="40550" r="21962" b="27951"/>
          <a:stretch/>
        </p:blipFill>
        <p:spPr>
          <a:xfrm>
            <a:off x="9480376" y="4021715"/>
            <a:ext cx="1926242" cy="1926241"/>
          </a:xfrm>
          <a:prstGeom prst="rect">
            <a:avLst/>
          </a:prstGeom>
        </p:spPr>
      </p:pic>
      <p:sp>
        <p:nvSpPr>
          <p:cNvPr id="22" name="文本框 21">
            <a:extLst>
              <a:ext uri="{FF2B5EF4-FFF2-40B4-BE49-F238E27FC236}">
                <a16:creationId xmlns:a16="http://schemas.microsoft.com/office/drawing/2014/main" id="{FD93B8D2-ED47-45CB-92B4-BA018587E363}"/>
              </a:ext>
            </a:extLst>
          </p:cNvPr>
          <p:cNvSpPr txBox="1"/>
          <p:nvPr/>
        </p:nvSpPr>
        <p:spPr>
          <a:xfrm flipH="1">
            <a:off x="9710640" y="6108433"/>
            <a:ext cx="1575916" cy="276999"/>
          </a:xfrm>
          <a:prstGeom prst="rect">
            <a:avLst/>
          </a:prstGeom>
          <a:noFill/>
        </p:spPr>
        <p:txBody>
          <a:bodyPr wrap="square" rtlCol="0">
            <a:spAutoFit/>
          </a:bodyPr>
          <a:lstStyle/>
          <a:p>
            <a:pPr algn="ctr"/>
            <a:r>
              <a:rPr lang="zh-CN" altLang="en-US" sz="1200" dirty="0"/>
              <a:t>主讲人微信</a:t>
            </a:r>
          </a:p>
        </p:txBody>
      </p:sp>
      <p:sp>
        <p:nvSpPr>
          <p:cNvPr id="2" name="文本框 1">
            <a:extLst>
              <a:ext uri="{FF2B5EF4-FFF2-40B4-BE49-F238E27FC236}">
                <a16:creationId xmlns:a16="http://schemas.microsoft.com/office/drawing/2014/main" id="{6EC1E143-4E46-457F-8862-189E91FFD9EE}"/>
              </a:ext>
            </a:extLst>
          </p:cNvPr>
          <p:cNvSpPr txBox="1"/>
          <p:nvPr/>
        </p:nvSpPr>
        <p:spPr>
          <a:xfrm>
            <a:off x="976918" y="4124484"/>
            <a:ext cx="1944216" cy="181588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lvl="0" rtl="0"/>
            <a:r>
              <a:rPr lang="zh-CN" altLang="en-US" sz="1400" dirty="0"/>
              <a:t>数据故事化</a:t>
            </a:r>
            <a:endParaRPr lang="en-US" altLang="zh-CN" sz="1400" dirty="0"/>
          </a:p>
          <a:p>
            <a:pPr lvl="0" rtl="0"/>
            <a:endParaRPr lang="en-US" altLang="zh-CN" sz="1400" dirty="0"/>
          </a:p>
          <a:p>
            <a:pPr lvl="0" rtl="0"/>
            <a:r>
              <a:rPr lang="zh-CN" altLang="zh-CN" sz="1400" dirty="0"/>
              <a:t>朝乐门</a:t>
            </a:r>
            <a:endParaRPr lang="en-US" altLang="zh-CN" sz="1400" dirty="0"/>
          </a:p>
          <a:p>
            <a:pPr lvl="0" rtl="0"/>
            <a:endParaRPr lang="en-US" altLang="zh-CN" sz="1400" dirty="0"/>
          </a:p>
          <a:p>
            <a:pPr lvl="0" rtl="0"/>
            <a:r>
              <a:rPr lang="zh-CN" altLang="en-US" sz="1400" dirty="0"/>
              <a:t>电子工业出版社</a:t>
            </a:r>
            <a:endParaRPr lang="en-US" altLang="zh-CN" sz="1400" dirty="0"/>
          </a:p>
          <a:p>
            <a:pPr lvl="0" rtl="0"/>
            <a:endParaRPr lang="en-US" altLang="zh-CN" sz="1400" dirty="0"/>
          </a:p>
          <a:p>
            <a:pPr lvl="0" rtl="0"/>
            <a:r>
              <a:rPr lang="en-US" altLang="zh-CN" sz="1400" dirty="0"/>
              <a:t>2022</a:t>
            </a:r>
            <a:endParaRPr lang="zh-CN" altLang="zh-CN" sz="1400" dirty="0"/>
          </a:p>
          <a:p>
            <a:endParaRPr lang="zh-CN" altLang="en-US" sz="1400" dirty="0"/>
          </a:p>
        </p:txBody>
      </p:sp>
      <p:sp>
        <p:nvSpPr>
          <p:cNvPr id="23" name="文本占位符 4">
            <a:extLst>
              <a:ext uri="{FF2B5EF4-FFF2-40B4-BE49-F238E27FC236}">
                <a16:creationId xmlns:a16="http://schemas.microsoft.com/office/drawing/2014/main" id="{9E467589-8E74-E54B-98F1-1870A871C8B5}"/>
              </a:ext>
            </a:extLst>
          </p:cNvPr>
          <p:cNvSpPr txBox="1">
            <a:spLocks/>
          </p:cNvSpPr>
          <p:nvPr/>
        </p:nvSpPr>
        <p:spPr bwMode="auto">
          <a:xfrm>
            <a:off x="25574" y="0"/>
            <a:ext cx="4416491" cy="2606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itchFamily="2" charset="2"/>
              <a:buNone/>
              <a:defRPr sz="1200">
                <a:solidFill>
                  <a:schemeClr val="bg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itchFamily="2" charset="2"/>
              <a:buChar char="Ø"/>
              <a:defRPr sz="20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itchFamily="2" charset="2"/>
              <a:buChar char="Ø"/>
              <a:defRPr sz="16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Font typeface="Wingdings 2" pitchFamily="18" charset="2"/>
              <a:buChar char="¡"/>
              <a:defRPr sz="2000">
                <a:solidFill>
                  <a:schemeClr val="tx1"/>
                </a:solidFill>
                <a:latin typeface="+mn-lt"/>
                <a:ea typeface="+mn-ea"/>
              </a:defRPr>
            </a:lvl9pPr>
          </a:lstStyle>
          <a:p>
            <a:r>
              <a:rPr lang="en-US" altLang="zh-CN" kern="0"/>
              <a:t>▼7</a:t>
            </a:r>
            <a:r>
              <a:rPr lang="zh-CN" altLang="en-US" kern="0"/>
              <a:t> 基于</a:t>
            </a:r>
            <a:r>
              <a:rPr lang="en-US" altLang="zh-CN" kern="0"/>
              <a:t>Tableau</a:t>
            </a:r>
            <a:r>
              <a:rPr lang="zh-CN" altLang="en-US" kern="0"/>
              <a:t>的数据故事化</a:t>
            </a:r>
            <a:endParaRPr lang="zh-CN" altLang="en-US" kern="0" dirty="0"/>
          </a:p>
        </p:txBody>
      </p:sp>
    </p:spTree>
    <p:extLst>
      <p:ext uri="{BB962C8B-B14F-4D97-AF65-F5344CB8AC3E}">
        <p14:creationId xmlns:p14="http://schemas.microsoft.com/office/powerpoint/2010/main" val="659834923"/>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en-US" altLang="zh-CN" dirty="0">
                <a:latin typeface="Times New Roman" panose="02020603050405020304" pitchFamily="18" charset="0"/>
                <a:cs typeface="Times New Roman" panose="02020603050405020304" pitchFamily="18" charset="0"/>
              </a:rPr>
              <a:t>Tableau</a:t>
            </a:r>
            <a:r>
              <a:rPr lang="zh-CN" altLang="en-US" dirty="0"/>
              <a:t>数据故事化流程 </a:t>
            </a:r>
          </a:p>
        </p:txBody>
      </p:sp>
      <p:sp>
        <p:nvSpPr>
          <p:cNvPr id="18436" name="文本占位符 4"/>
          <p:cNvSpPr>
            <a:spLocks noGrp="1"/>
          </p:cNvSpPr>
          <p:nvPr>
            <p:ph type="body" sz="quarter" idx="13"/>
          </p:nvPr>
        </p:nvSpPr>
        <p:spPr>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2" name="文本占位符 1"/>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7.1</a:t>
            </a:r>
            <a:r>
              <a:rPr lang="zh-CN" altLang="en-US" dirty="0">
                <a:latin typeface="Arial" panose="020B0604020202020204" pitchFamily="34" charset="0"/>
                <a:cs typeface="Arial" panose="020B0604020202020204" pitchFamily="34" charset="0"/>
              </a:rPr>
              <a:t> </a:t>
            </a:r>
            <a:r>
              <a:rPr lang="en-US" altLang="zh-CN" dirty="0"/>
              <a:t>Tableau</a:t>
            </a:r>
            <a:r>
              <a:rPr lang="zh-CN" altLang="en-US" dirty="0"/>
              <a:t>数据故事化流程 </a:t>
            </a:r>
          </a:p>
        </p:txBody>
      </p:sp>
      <p:graphicFrame>
        <p:nvGraphicFramePr>
          <p:cNvPr id="7" name="内容占位符 5">
            <a:extLst>
              <a:ext uri="{FF2B5EF4-FFF2-40B4-BE49-F238E27FC236}">
                <a16:creationId xmlns:a16="http://schemas.microsoft.com/office/drawing/2014/main" id="{C04DE279-7DC6-E549-B69B-D5CADE91E3AA}"/>
              </a:ext>
            </a:extLst>
          </p:cNvPr>
          <p:cNvGraphicFramePr>
            <a:graphicFrameLocks noGrp="1"/>
          </p:cNvGraphicFramePr>
          <p:nvPr>
            <p:ph idx="1"/>
            <p:extLst>
              <p:ext uri="{D42A27DB-BD31-4B8C-83A1-F6EECF244321}">
                <p14:modId xmlns:p14="http://schemas.microsoft.com/office/powerpoint/2010/main" val="922119731"/>
              </p:ext>
            </p:extLst>
          </p:nvPr>
        </p:nvGraphicFramePr>
        <p:xfrm>
          <a:off x="859994" y="1628222"/>
          <a:ext cx="10130504" cy="4447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1822649"/>
      </p:ext>
    </p:extLst>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文本占位符 4"/>
          <p:cNvSpPr>
            <a:spLocks noGrp="1"/>
          </p:cNvSpPr>
          <p:nvPr>
            <p:ph type="body" sz="quarter" idx="13"/>
          </p:nvPr>
        </p:nvSpPr>
        <p:spPr>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2" name="文本占位符 1"/>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7.1</a:t>
            </a:r>
            <a:r>
              <a:rPr lang="zh-CN" altLang="en-US" dirty="0">
                <a:latin typeface="Arial" panose="020B0604020202020204" pitchFamily="34" charset="0"/>
                <a:cs typeface="Arial" panose="020B0604020202020204" pitchFamily="34" charset="0"/>
              </a:rPr>
              <a:t> </a:t>
            </a:r>
            <a:r>
              <a:rPr lang="en-US" altLang="zh-CN" dirty="0"/>
              <a:t>Tableau</a:t>
            </a:r>
            <a:r>
              <a:rPr lang="zh-CN" altLang="en-US" dirty="0"/>
              <a:t>数据故事化流程 </a:t>
            </a:r>
          </a:p>
        </p:txBody>
      </p:sp>
      <p:graphicFrame>
        <p:nvGraphicFramePr>
          <p:cNvPr id="7" name="内容占位符 5">
            <a:extLst>
              <a:ext uri="{FF2B5EF4-FFF2-40B4-BE49-F238E27FC236}">
                <a16:creationId xmlns:a16="http://schemas.microsoft.com/office/drawing/2014/main" id="{C04DE279-7DC6-E549-B69B-D5CADE91E3AA}"/>
              </a:ext>
            </a:extLst>
          </p:cNvPr>
          <p:cNvGraphicFramePr>
            <a:graphicFrameLocks noGrp="1"/>
          </p:cNvGraphicFramePr>
          <p:nvPr>
            <p:ph idx="1"/>
            <p:extLst>
              <p:ext uri="{D42A27DB-BD31-4B8C-83A1-F6EECF244321}">
                <p14:modId xmlns:p14="http://schemas.microsoft.com/office/powerpoint/2010/main" val="1600630062"/>
              </p:ext>
            </p:extLst>
          </p:nvPr>
        </p:nvGraphicFramePr>
        <p:xfrm>
          <a:off x="859994" y="1628222"/>
          <a:ext cx="10130504" cy="4447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标题 1">
            <a:extLst>
              <a:ext uri="{FF2B5EF4-FFF2-40B4-BE49-F238E27FC236}">
                <a16:creationId xmlns:a16="http://schemas.microsoft.com/office/drawing/2014/main" id="{933D77DE-1B3E-A942-9B89-C570C939755E}"/>
              </a:ext>
            </a:extLst>
          </p:cNvPr>
          <p:cNvSpPr>
            <a:spLocks noGrp="1"/>
          </p:cNvSpPr>
          <p:nvPr>
            <p:ph type="title"/>
          </p:nvPr>
        </p:nvSpPr>
        <p:spPr>
          <a:xfrm>
            <a:off x="2254329" y="650898"/>
            <a:ext cx="7210235" cy="821913"/>
          </a:xfrm>
        </p:spPr>
        <p:txBody>
          <a:bodyPr/>
          <a:lstStyle/>
          <a:p>
            <a:r>
              <a:rPr lang="en-US" altLang="zh-CN" dirty="0">
                <a:latin typeface="Times New Roman" panose="02020603050405020304" pitchFamily="18" charset="0"/>
                <a:cs typeface="Times New Roman" panose="02020603050405020304" pitchFamily="18" charset="0"/>
              </a:rPr>
              <a:t>Tableau</a:t>
            </a:r>
            <a:r>
              <a:rPr lang="zh-CN" altLang="en-US" dirty="0"/>
              <a:t>数据故事化流程 </a:t>
            </a:r>
          </a:p>
        </p:txBody>
      </p:sp>
    </p:spTree>
    <p:extLst>
      <p:ext uri="{BB962C8B-B14F-4D97-AF65-F5344CB8AC3E}">
        <p14:creationId xmlns:p14="http://schemas.microsoft.com/office/powerpoint/2010/main" val="2295709432"/>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2254329" y="650898"/>
            <a:ext cx="7210235" cy="821913"/>
          </a:xfrm>
        </p:spPr>
        <p:txBody>
          <a:bodyPr/>
          <a:lstStyle/>
          <a:p>
            <a:r>
              <a:rPr lang="en-US" altLang="zh-CN" dirty="0">
                <a:latin typeface="Times New Roman" panose="02020603050405020304" pitchFamily="18" charset="0"/>
                <a:cs typeface="Times New Roman" panose="02020603050405020304" pitchFamily="18" charset="0"/>
              </a:rPr>
              <a:t>Tableau</a:t>
            </a:r>
            <a:r>
              <a:rPr lang="zh-CN" altLang="en-US" dirty="0"/>
              <a:t>数据故事化流程 </a:t>
            </a:r>
          </a:p>
        </p:txBody>
      </p:sp>
      <p:sp>
        <p:nvSpPr>
          <p:cNvPr id="18436" name="文本占位符 4"/>
          <p:cNvSpPr>
            <a:spLocks noGrp="1"/>
          </p:cNvSpPr>
          <p:nvPr>
            <p:ph type="body" sz="quarter" idx="13"/>
          </p:nvPr>
        </p:nvSpPr>
        <p:spPr>
          <a:ln w="9525"/>
        </p:spPr>
        <p:txBody>
          <a:bodyPr/>
          <a:lstStyle/>
          <a:p>
            <a:r>
              <a:rPr lang="en-US" altLang="zh-CN" dirty="0"/>
              <a:t>▼7</a:t>
            </a:r>
            <a:r>
              <a:rPr lang="zh-CN" altLang="en-US" dirty="0"/>
              <a:t> 基于</a:t>
            </a:r>
            <a:r>
              <a:rPr lang="en-US" altLang="zh-CN" dirty="0"/>
              <a:t>Tableau</a:t>
            </a:r>
            <a:r>
              <a:rPr lang="zh-CN" altLang="en-US" dirty="0"/>
              <a:t>的数据故事化</a:t>
            </a:r>
          </a:p>
        </p:txBody>
      </p:sp>
      <p:sp>
        <p:nvSpPr>
          <p:cNvPr id="2" name="文本占位符 1"/>
          <p:cNvSpPr>
            <a:spLocks noGrp="1"/>
          </p:cNvSpPr>
          <p:nvPr>
            <p:ph type="body" sz="quarter" idx="14"/>
          </p:nvPr>
        </p:nvSpPr>
        <p:spPr>
          <a:xfrm>
            <a:off x="5429245" y="0"/>
            <a:ext cx="2512684" cy="260648"/>
          </a:xfrm>
        </p:spPr>
        <p:txBody>
          <a:bodyPr/>
          <a:lstStyle/>
          <a:p>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7.1</a:t>
            </a:r>
            <a:r>
              <a:rPr lang="zh-CN" altLang="en-US" dirty="0">
                <a:latin typeface="Arial" panose="020B0604020202020204" pitchFamily="34" charset="0"/>
                <a:cs typeface="Arial" panose="020B0604020202020204" pitchFamily="34" charset="0"/>
              </a:rPr>
              <a:t> </a:t>
            </a:r>
            <a:r>
              <a:rPr lang="en-US" altLang="zh-CN" dirty="0"/>
              <a:t>Tableau</a:t>
            </a:r>
            <a:r>
              <a:rPr lang="zh-CN" altLang="en-US" dirty="0"/>
              <a:t>数据故事化流程 </a:t>
            </a:r>
          </a:p>
        </p:txBody>
      </p:sp>
      <p:graphicFrame>
        <p:nvGraphicFramePr>
          <p:cNvPr id="7" name="内容占位符 5">
            <a:extLst>
              <a:ext uri="{FF2B5EF4-FFF2-40B4-BE49-F238E27FC236}">
                <a16:creationId xmlns:a16="http://schemas.microsoft.com/office/drawing/2014/main" id="{C04DE279-7DC6-E549-B69B-D5CADE91E3AA}"/>
              </a:ext>
            </a:extLst>
          </p:cNvPr>
          <p:cNvGraphicFramePr>
            <a:graphicFrameLocks noGrp="1"/>
          </p:cNvGraphicFramePr>
          <p:nvPr>
            <p:ph idx="1"/>
            <p:extLst>
              <p:ext uri="{D42A27DB-BD31-4B8C-83A1-F6EECF244321}">
                <p14:modId xmlns:p14="http://schemas.microsoft.com/office/powerpoint/2010/main" val="1076235736"/>
              </p:ext>
            </p:extLst>
          </p:nvPr>
        </p:nvGraphicFramePr>
        <p:xfrm>
          <a:off x="859994" y="1472812"/>
          <a:ext cx="10130504" cy="4603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555184"/>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14400" y="2438400"/>
            <a:ext cx="6837784" cy="1143000"/>
          </a:xfrm>
        </p:spPr>
        <p:txBody>
          <a:bodyPr/>
          <a:lstStyle/>
          <a:p>
            <a:r>
              <a:rPr lang="en-US" altLang="zh-CN" sz="4800" dirty="0"/>
              <a:t>7.2 </a:t>
            </a:r>
            <a:r>
              <a:rPr lang="zh-CN" altLang="en-US" sz="4800" dirty="0"/>
              <a:t>数据故事的需求分析</a:t>
            </a:r>
          </a:p>
        </p:txBody>
      </p:sp>
      <p:sp>
        <p:nvSpPr>
          <p:cNvPr id="7" name="副标题 6"/>
          <p:cNvSpPr>
            <a:spLocks noGrp="1"/>
          </p:cNvSpPr>
          <p:nvPr>
            <p:ph type="subTitle" idx="1"/>
          </p:nvPr>
        </p:nvSpPr>
        <p:spPr>
          <a:xfrm>
            <a:off x="3935760" y="4077072"/>
            <a:ext cx="4320480" cy="1752600"/>
          </a:xfrm>
        </p:spPr>
        <p:txBody>
          <a:bodyPr/>
          <a:lstStyle/>
          <a:p>
            <a:r>
              <a:rPr lang="en-US" altLang="zh-CN" sz="2000" dirty="0">
                <a:solidFill>
                  <a:schemeClr val="bg1">
                    <a:lumMod val="50000"/>
                  </a:schemeClr>
                </a:solidFill>
              </a:rPr>
              <a:t>▲7.1</a:t>
            </a:r>
            <a:r>
              <a:rPr lang="zh-CN" altLang="en-US" sz="2000" dirty="0">
                <a:solidFill>
                  <a:schemeClr val="bg1">
                    <a:lumMod val="50000"/>
                  </a:schemeClr>
                </a:solidFill>
              </a:rPr>
              <a:t> </a:t>
            </a:r>
            <a:r>
              <a:rPr lang="en-US" altLang="zh-CN" sz="2000" dirty="0">
                <a:solidFill>
                  <a:schemeClr val="bg1">
                    <a:lumMod val="50000"/>
                  </a:schemeClr>
                </a:solidFill>
              </a:rPr>
              <a:t>Tableau</a:t>
            </a:r>
            <a:r>
              <a:rPr lang="zh-CN" altLang="en-US" sz="2000" dirty="0">
                <a:solidFill>
                  <a:schemeClr val="bg1">
                    <a:lumMod val="50000"/>
                  </a:schemeClr>
                </a:solidFill>
              </a:rPr>
              <a:t>数据故事化流程</a:t>
            </a:r>
            <a:endParaRPr lang="en-US" altLang="zh-CN" sz="2000" dirty="0">
              <a:solidFill>
                <a:schemeClr val="bg1">
                  <a:lumMod val="50000"/>
                </a:schemeClr>
              </a:solidFill>
            </a:endParaRPr>
          </a:p>
          <a:p>
            <a:r>
              <a:rPr lang="zh-CN" altLang="en-US" sz="2000" dirty="0">
                <a:solidFill>
                  <a:schemeClr val="bg1">
                    <a:lumMod val="50000"/>
                  </a:schemeClr>
                </a:solidFill>
              </a:rPr>
              <a:t> </a:t>
            </a:r>
            <a:endParaRPr lang="en-US" altLang="zh-CN" sz="2000" dirty="0">
              <a:solidFill>
                <a:schemeClr val="bg1">
                  <a:lumMod val="50000"/>
                </a:schemeClr>
              </a:solidFill>
            </a:endParaRPr>
          </a:p>
          <a:p>
            <a:r>
              <a:rPr lang="en-US" altLang="zh-CN" sz="2000" dirty="0"/>
              <a:t>▼7.3</a:t>
            </a:r>
            <a:r>
              <a:rPr lang="zh-CN" altLang="en-US" sz="2000" dirty="0"/>
              <a:t> 数据故事的设计</a:t>
            </a:r>
          </a:p>
        </p:txBody>
      </p:sp>
    </p:spTree>
    <p:extLst>
      <p:ext uri="{BB962C8B-B14F-4D97-AF65-F5344CB8AC3E}">
        <p14:creationId xmlns:p14="http://schemas.microsoft.com/office/powerpoint/2010/main" val="973789860"/>
      </p:ext>
    </p:extLst>
  </p:cSld>
  <p:clrMapOvr>
    <a:masterClrMapping/>
  </p:clrMapOvr>
  <p:transition>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ISLIDE.DIAGRAM" val="088e85d3-12a4-42bc-bd8e-8108a27b6b87"/>
</p:tagLst>
</file>

<file path=ppt/tags/tag2.xml><?xml version="1.0" encoding="utf-8"?>
<p:tagLst xmlns:a="http://schemas.openxmlformats.org/drawingml/2006/main" xmlns:r="http://schemas.openxmlformats.org/officeDocument/2006/relationships" xmlns:p="http://schemas.openxmlformats.org/presentationml/2006/main">
  <p:tag name="ISLIDE.DIAGRAM" val="2c609717-2a1b-40cf-ba34-bc8fd6ca0252"/>
</p:tagLst>
</file>

<file path=ppt/tags/tag3.xml><?xml version="1.0" encoding="utf-8"?>
<p:tagLst xmlns:a="http://schemas.openxmlformats.org/drawingml/2006/main" xmlns:r="http://schemas.openxmlformats.org/officeDocument/2006/relationships" xmlns:p="http://schemas.openxmlformats.org/presentationml/2006/main">
  <p:tag name="ISLIDE.DIAGRAM" val="04fbccbf-b70c-44fc-b71b-78506ba29b8c"/>
</p:tagLst>
</file>

<file path=ppt/theme/theme1.xml><?xml version="1.0" encoding="utf-8"?>
<a:theme xmlns:a="http://schemas.openxmlformats.org/drawingml/2006/main" name="吉祥如意">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吉祥如意">
      <a:majorFont>
        <a:latin typeface="Arial"/>
        <a:ea typeface="宋体"/>
        <a:cs typeface=""/>
      </a:majorFont>
      <a:minorFont>
        <a:latin typeface="Arial"/>
        <a:ea typeface="宋体"/>
        <a:cs typeface=""/>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1574</TotalTime>
  <Words>3118</Words>
  <Application>Microsoft Office PowerPoint</Application>
  <PresentationFormat>宽屏</PresentationFormat>
  <Paragraphs>339</Paragraphs>
  <Slides>52</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DengXian</vt:lpstr>
      <vt:lpstr>华文中宋</vt:lpstr>
      <vt:lpstr>Arial</vt:lpstr>
      <vt:lpstr>Calibri</vt:lpstr>
      <vt:lpstr>Times New Roman</vt:lpstr>
      <vt:lpstr>Wingdings</vt:lpstr>
      <vt:lpstr>Wingdings 2</vt:lpstr>
      <vt:lpstr>吉祥如意</vt:lpstr>
      <vt:lpstr>第7章 基于Tableau的数据故事化 </vt:lpstr>
      <vt:lpstr>目录</vt:lpstr>
      <vt:lpstr>7.1 Tableau数据故事化流程</vt:lpstr>
      <vt:lpstr>Tableau数据故事化流程 </vt:lpstr>
      <vt:lpstr>Tableau数据故事化流程 </vt:lpstr>
      <vt:lpstr>Tableau数据故事化流程 </vt:lpstr>
      <vt:lpstr>Tableau数据故事化流程 </vt:lpstr>
      <vt:lpstr>Tableau数据故事化流程 </vt:lpstr>
      <vt:lpstr>7.2 数据故事的需求分析</vt:lpstr>
      <vt:lpstr>业务背景</vt:lpstr>
      <vt:lpstr>数据分析</vt:lpstr>
      <vt:lpstr>故事化目的</vt:lpstr>
      <vt:lpstr>7.3 数据故事的设计</vt:lpstr>
      <vt:lpstr>数据故事的类型</vt:lpstr>
      <vt:lpstr>数据故事的要素</vt:lpstr>
      <vt:lpstr>数据故事的模型</vt:lpstr>
      <vt:lpstr>数据故事的叙述</vt:lpstr>
      <vt:lpstr>7.4 数据故事的生成</vt:lpstr>
      <vt:lpstr>1 连接数据源</vt:lpstr>
      <vt:lpstr>1 连接数据源</vt:lpstr>
      <vt:lpstr>2 设计工作表</vt:lpstr>
      <vt:lpstr>工作表——地震数据的散点图</vt:lpstr>
      <vt:lpstr>工作表——地震数据的散点图</vt:lpstr>
      <vt:lpstr>工作表——地震数据的散点图</vt:lpstr>
      <vt:lpstr>工作表——地震数据的散点图</vt:lpstr>
      <vt:lpstr>工作表——地震数据的散点图</vt:lpstr>
      <vt:lpstr>3 设计仪表板 </vt:lpstr>
      <vt:lpstr>仪表板——地震数据的显示 </vt:lpstr>
      <vt:lpstr>仪表板——地震数据的显示 </vt:lpstr>
      <vt:lpstr>仪表板——地震数据的显示 </vt:lpstr>
      <vt:lpstr>4 设计故事</vt:lpstr>
      <vt:lpstr>新增故事点——地球上每年都有上千次4.0级及以上的地震被记录 </vt:lpstr>
      <vt:lpstr>新增故事点——地球上每年的大地震约为15次 </vt:lpstr>
      <vt:lpstr>新增故事点——超级大地震往往带来巨大的灾难</vt:lpstr>
      <vt:lpstr>新增故事点——2004 年的印度洋地震和海啸</vt:lpstr>
      <vt:lpstr>新增故事点——2011 年的日本地震和海啸</vt:lpstr>
      <vt:lpstr>新增故事点——2013年雅安发生大地震 </vt:lpstr>
      <vt:lpstr>新增故事点——雅安地震带来了巨大灾难 </vt:lpstr>
      <vt:lpstr>新增故事点——习近平总书记立即对抗震救灾工作做出重要指示 </vt:lpstr>
      <vt:lpstr>新增故事点——武警部队紧急开展救援工作 </vt:lpstr>
      <vt:lpstr>新增故事点——习近平总书记再次对抗震救灾工作做出重要指示 </vt:lpstr>
      <vt:lpstr>新增故事点——习近平总书记进行灾区考察 </vt:lpstr>
      <vt:lpstr>新增故事点——雅安大地震体现了中国的抗震救灾精神 </vt:lpstr>
      <vt:lpstr>新增故事点——中国共产党人的精神谱系 </vt:lpstr>
      <vt:lpstr>新增故事点——每年地震的发生次数呈增长趋势 </vt:lpstr>
      <vt:lpstr>新增故事点——亚太地区的趋势尤其明显 </vt:lpstr>
      <vt:lpstr>新增故事点——大地震的增长趋势不明显 </vt:lpstr>
      <vt:lpstr>7.5 发布数据故事的生成</vt:lpstr>
      <vt:lpstr>发布数据故事</vt:lpstr>
      <vt:lpstr>发布数据故事</vt:lpstr>
      <vt:lpstr>发布数据故事</vt:lpstr>
      <vt:lpstr>PowerPoint 演示文稿</vt:lpstr>
    </vt:vector>
  </TitlesOfParts>
  <Company>LENOVO (Beijing)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中国航天时代电子公司 物资管理系统</dc:title>
  <dc:creator>LENOVO User</dc:creator>
  <cp:lastModifiedBy>Soloman Soloman</cp:lastModifiedBy>
  <cp:revision>1439</cp:revision>
  <cp:lastPrinted>2017-03-12T00:23:10Z</cp:lastPrinted>
  <dcterms:created xsi:type="dcterms:W3CDTF">2007-03-02T11:26:21Z</dcterms:created>
  <dcterms:modified xsi:type="dcterms:W3CDTF">2022-12-13T08:40:59Z</dcterms:modified>
</cp:coreProperties>
</file>